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4" r:id="rId2"/>
    <p:sldId id="94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PROCESS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VALUE STRAM MAPPING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Handling Customer Complaints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F203132-8B83-63E5-1B97-AAF21C493AA7}"/>
              </a:ext>
            </a:extLst>
          </p:cNvPr>
          <p:cNvGrpSpPr/>
          <p:nvPr/>
        </p:nvGrpSpPr>
        <p:grpSpPr>
          <a:xfrm>
            <a:off x="1107302" y="813330"/>
            <a:ext cx="9977396" cy="5365047"/>
            <a:chOff x="1107302" y="739188"/>
            <a:chExt cx="9977396" cy="5365047"/>
          </a:xfrm>
        </p:grpSpPr>
        <p:cxnSp>
          <p:nvCxnSpPr>
            <p:cNvPr id="43" name="Connector: Elbow 42">
              <a:extLst>
                <a:ext uri="{FF2B5EF4-FFF2-40B4-BE49-F238E27FC236}">
                  <a16:creationId xmlns:a16="http://schemas.microsoft.com/office/drawing/2014/main" id="{C9E64AE8-BF33-A5C0-2198-63C223DABA30}"/>
                </a:ext>
              </a:extLst>
            </p:cNvPr>
            <p:cNvCxnSpPr>
              <a:cxnSpLocks/>
              <a:stCxn id="113" idx="1"/>
            </p:cNvCxnSpPr>
            <p:nvPr/>
          </p:nvCxnSpPr>
          <p:spPr>
            <a:xfrm rot="10800000" flipH="1" flipV="1">
              <a:off x="8140296" y="3914141"/>
              <a:ext cx="627585" cy="598339"/>
            </a:xfrm>
            <a:prstGeom prst="bentConnector3">
              <a:avLst>
                <a:gd name="adj1" fmla="val -41468"/>
              </a:avLst>
            </a:prstGeom>
            <a:ln w="12700" cap="flat">
              <a:solidFill>
                <a:schemeClr val="tx1"/>
              </a:solidFill>
              <a:prstDash val="lgDash"/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Freeform 76">
              <a:extLst>
                <a:ext uri="{FF2B5EF4-FFF2-40B4-BE49-F238E27FC236}">
                  <a16:creationId xmlns:a16="http://schemas.microsoft.com/office/drawing/2014/main" id="{3AEA92FB-0E81-56E6-E546-CD5A0BE89F87}"/>
                </a:ext>
              </a:extLst>
            </p:cNvPr>
            <p:cNvSpPr>
              <a:spLocks noChangeAspect="1"/>
            </p:cNvSpPr>
            <p:nvPr/>
          </p:nvSpPr>
          <p:spPr bwMode="auto">
            <a:xfrm rot="8931657">
              <a:off x="2708619" y="1198517"/>
              <a:ext cx="2276811" cy="436030"/>
            </a:xfrm>
            <a:custGeom>
              <a:avLst/>
              <a:gdLst>
                <a:gd name="T0" fmla="*/ 0 w 839"/>
                <a:gd name="T1" fmla="*/ 6 h 265"/>
                <a:gd name="T2" fmla="*/ 344 w 839"/>
                <a:gd name="T3" fmla="*/ 123 h 265"/>
                <a:gd name="T4" fmla="*/ 288 w 839"/>
                <a:gd name="T5" fmla="*/ 0 h 265"/>
                <a:gd name="T6" fmla="*/ 839 w 839"/>
                <a:gd name="T7" fmla="*/ 194 h 2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9" h="265">
                  <a:moveTo>
                    <a:pt x="0" y="8"/>
                  </a:moveTo>
                  <a:lnTo>
                    <a:pt x="344" y="168"/>
                  </a:lnTo>
                  <a:lnTo>
                    <a:pt x="288" y="0"/>
                  </a:lnTo>
                  <a:lnTo>
                    <a:pt x="839" y="265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noAutofit/>
            </a:bodyPr>
            <a:lstStyle/>
            <a:p>
              <a:endParaRPr lang="en-US">
                <a:cs typeface="Readex Pro Deca Light" pitchFamily="2" charset="-78"/>
              </a:endParaRPr>
            </a:p>
          </p:txBody>
        </p:sp>
        <p:sp>
          <p:nvSpPr>
            <p:cNvPr id="45" name="Freeform 76">
              <a:extLst>
                <a:ext uri="{FF2B5EF4-FFF2-40B4-BE49-F238E27FC236}">
                  <a16:creationId xmlns:a16="http://schemas.microsoft.com/office/drawing/2014/main" id="{2D16ECAF-467B-D30F-9F47-9D68520DF93D}"/>
                </a:ext>
              </a:extLst>
            </p:cNvPr>
            <p:cNvSpPr>
              <a:spLocks noChangeAspect="1"/>
            </p:cNvSpPr>
            <p:nvPr/>
          </p:nvSpPr>
          <p:spPr bwMode="auto">
            <a:xfrm rot="8931657">
              <a:off x="2708413" y="1643716"/>
              <a:ext cx="2429812" cy="436030"/>
            </a:xfrm>
            <a:custGeom>
              <a:avLst/>
              <a:gdLst>
                <a:gd name="T0" fmla="*/ 0 w 839"/>
                <a:gd name="T1" fmla="*/ 6 h 265"/>
                <a:gd name="T2" fmla="*/ 344 w 839"/>
                <a:gd name="T3" fmla="*/ 123 h 265"/>
                <a:gd name="T4" fmla="*/ 288 w 839"/>
                <a:gd name="T5" fmla="*/ 0 h 265"/>
                <a:gd name="T6" fmla="*/ 839 w 839"/>
                <a:gd name="T7" fmla="*/ 194 h 2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9" h="265">
                  <a:moveTo>
                    <a:pt x="0" y="8"/>
                  </a:moveTo>
                  <a:lnTo>
                    <a:pt x="344" y="168"/>
                  </a:lnTo>
                  <a:lnTo>
                    <a:pt x="288" y="0"/>
                  </a:lnTo>
                  <a:lnTo>
                    <a:pt x="839" y="265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noAutofit/>
            </a:bodyPr>
            <a:lstStyle/>
            <a:p>
              <a:endParaRPr lang="en-US">
                <a:cs typeface="Readex Pro Deca Light" pitchFamily="2" charset="-78"/>
              </a:endParaRPr>
            </a:p>
          </p:txBody>
        </p:sp>
        <p:sp>
          <p:nvSpPr>
            <p:cNvPr id="46" name="Freeform 76">
              <a:extLst>
                <a:ext uri="{FF2B5EF4-FFF2-40B4-BE49-F238E27FC236}">
                  <a16:creationId xmlns:a16="http://schemas.microsoft.com/office/drawing/2014/main" id="{AA502C46-1B55-8FE5-E50C-CA81EDF257A8}"/>
                </a:ext>
              </a:extLst>
            </p:cNvPr>
            <p:cNvSpPr>
              <a:spLocks noChangeAspect="1"/>
            </p:cNvSpPr>
            <p:nvPr/>
          </p:nvSpPr>
          <p:spPr bwMode="auto">
            <a:xfrm rot="10800000">
              <a:off x="6778732" y="1133120"/>
              <a:ext cx="2746962" cy="436030"/>
            </a:xfrm>
            <a:custGeom>
              <a:avLst/>
              <a:gdLst>
                <a:gd name="T0" fmla="*/ 0 w 839"/>
                <a:gd name="T1" fmla="*/ 6 h 265"/>
                <a:gd name="T2" fmla="*/ 344 w 839"/>
                <a:gd name="T3" fmla="*/ 123 h 265"/>
                <a:gd name="T4" fmla="*/ 288 w 839"/>
                <a:gd name="T5" fmla="*/ 0 h 265"/>
                <a:gd name="T6" fmla="*/ 839 w 839"/>
                <a:gd name="T7" fmla="*/ 194 h 2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9" h="265">
                  <a:moveTo>
                    <a:pt x="0" y="8"/>
                  </a:moveTo>
                  <a:lnTo>
                    <a:pt x="344" y="168"/>
                  </a:lnTo>
                  <a:lnTo>
                    <a:pt x="288" y="0"/>
                  </a:lnTo>
                  <a:lnTo>
                    <a:pt x="839" y="265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noAutofit/>
            </a:bodyPr>
            <a:lstStyle/>
            <a:p>
              <a:endParaRPr lang="en-US">
                <a:cs typeface="Readex Pro Deca Light" pitchFamily="2" charset="-78"/>
              </a:endParaRPr>
            </a:p>
          </p:txBody>
        </p:sp>
        <p:sp>
          <p:nvSpPr>
            <p:cNvPr id="47" name="Freeform 76">
              <a:extLst>
                <a:ext uri="{FF2B5EF4-FFF2-40B4-BE49-F238E27FC236}">
                  <a16:creationId xmlns:a16="http://schemas.microsoft.com/office/drawing/2014/main" id="{C20A22FF-09C6-9220-49C5-3E0DCFC5F29A}"/>
                </a:ext>
              </a:extLst>
            </p:cNvPr>
            <p:cNvSpPr>
              <a:spLocks noChangeAspect="1"/>
            </p:cNvSpPr>
            <p:nvPr/>
          </p:nvSpPr>
          <p:spPr bwMode="auto">
            <a:xfrm rot="11070625">
              <a:off x="6741916" y="1475383"/>
              <a:ext cx="2853122" cy="562618"/>
            </a:xfrm>
            <a:custGeom>
              <a:avLst/>
              <a:gdLst>
                <a:gd name="T0" fmla="*/ 0 w 839"/>
                <a:gd name="T1" fmla="*/ 6 h 265"/>
                <a:gd name="T2" fmla="*/ 344 w 839"/>
                <a:gd name="T3" fmla="*/ 123 h 265"/>
                <a:gd name="T4" fmla="*/ 288 w 839"/>
                <a:gd name="T5" fmla="*/ 0 h 265"/>
                <a:gd name="T6" fmla="*/ 839 w 839"/>
                <a:gd name="T7" fmla="*/ 194 h 2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9" h="265">
                  <a:moveTo>
                    <a:pt x="0" y="8"/>
                  </a:moveTo>
                  <a:lnTo>
                    <a:pt x="344" y="168"/>
                  </a:lnTo>
                  <a:lnTo>
                    <a:pt x="288" y="0"/>
                  </a:lnTo>
                  <a:lnTo>
                    <a:pt x="839" y="265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noAutofit/>
            </a:bodyPr>
            <a:lstStyle/>
            <a:p>
              <a:endParaRPr lang="en-US">
                <a:cs typeface="Readex Pro Deca Light" pitchFamily="2" charset="-78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76DA8E3-8678-81C7-0803-D01C2A27ED4D}"/>
                </a:ext>
              </a:extLst>
            </p:cNvPr>
            <p:cNvSpPr/>
            <p:nvPr/>
          </p:nvSpPr>
          <p:spPr>
            <a:xfrm>
              <a:off x="4892188" y="874639"/>
              <a:ext cx="1870232" cy="51667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 Deca Light" pitchFamily="2" charset="-78"/>
                </a:rPr>
                <a:t>Production Control</a:t>
              </a:r>
            </a:p>
          </p:txBody>
        </p: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DB0282D-03D4-C9B1-B2DB-E19EB59B0F65}"/>
                </a:ext>
              </a:extLst>
            </p:cNvPr>
            <p:cNvGrpSpPr/>
            <p:nvPr/>
          </p:nvGrpSpPr>
          <p:grpSpPr>
            <a:xfrm>
              <a:off x="1659813" y="3755575"/>
              <a:ext cx="1252565" cy="1640081"/>
              <a:chOff x="942120" y="3876828"/>
              <a:chExt cx="1100260" cy="1440656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500CA697-A047-1CA6-6F90-2A84C83887FC}"/>
                  </a:ext>
                </a:extLst>
              </p:cNvPr>
              <p:cNvGrpSpPr/>
              <p:nvPr/>
            </p:nvGrpSpPr>
            <p:grpSpPr>
              <a:xfrm>
                <a:off x="942120" y="3876828"/>
                <a:ext cx="1100260" cy="1440656"/>
                <a:chOff x="942120" y="3876828"/>
                <a:chExt cx="1100260" cy="1440656"/>
              </a:xfrm>
            </p:grpSpPr>
            <p:sp>
              <p:nvSpPr>
                <p:cNvPr id="169" name="Rectangle 90">
                  <a:extLst>
                    <a:ext uri="{FF2B5EF4-FFF2-40B4-BE49-F238E27FC236}">
                      <a16:creationId xmlns:a16="http://schemas.microsoft.com/office/drawing/2014/main" id="{9D874809-6021-65FA-624B-A343B9126E6B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blackWhite">
                <a:xfrm>
                  <a:off x="942181" y="3876828"/>
                  <a:ext cx="1100138" cy="144065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 lIns="27432" rIns="27432" anchor="t">
                  <a:noAutofit/>
                </a:bodyPr>
                <a:lstStyle/>
                <a:p>
                  <a:pPr algn="ctr"/>
                  <a:r>
                    <a:rPr lang="en-US" sz="1600" dirty="0">
                      <a:cs typeface="Readex Pro Deca Light" pitchFamily="2" charset="-78"/>
                    </a:rPr>
                    <a:t>Stamping</a:t>
                  </a:r>
                  <a:endParaRPr lang="en-US" dirty="0">
                    <a:cs typeface="Readex Pro Deca Light" pitchFamily="2" charset="-78"/>
                  </a:endParaRPr>
                </a:p>
              </p:txBody>
            </p:sp>
            <p:sp>
              <p:nvSpPr>
                <p:cNvPr id="170" name="Rectangle 90">
                  <a:extLst>
                    <a:ext uri="{FF2B5EF4-FFF2-40B4-BE49-F238E27FC236}">
                      <a16:creationId xmlns:a16="http://schemas.microsoft.com/office/drawing/2014/main" id="{CB4E2E65-DF4D-3F76-F483-4D71DBD4D0E3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blackWhite">
                <a:xfrm>
                  <a:off x="942120" y="4374816"/>
                  <a:ext cx="1100260" cy="923948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27432" rIns="27432" anchor="ctr">
                  <a:noAutofit/>
                </a:bodyPr>
                <a:lstStyle/>
                <a:p>
                  <a:endParaRPr lang="en-US">
                    <a:cs typeface="Readex Pro Deca Light" pitchFamily="2" charset="-78"/>
                  </a:endParaRPr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32C6AD59-025F-5B2E-DD1C-AC7EFB424FA4}"/>
                  </a:ext>
                </a:extLst>
              </p:cNvPr>
              <p:cNvGrpSpPr/>
              <p:nvPr/>
            </p:nvGrpSpPr>
            <p:grpSpPr>
              <a:xfrm>
                <a:off x="951519" y="4450866"/>
                <a:ext cx="1081463" cy="866618"/>
                <a:chOff x="2477792" y="2179844"/>
                <a:chExt cx="1081463" cy="866618"/>
              </a:xfrm>
            </p:grpSpPr>
            <p:sp>
              <p:nvSpPr>
                <p:cNvPr id="165" name="Rectangle 164">
                  <a:extLst>
                    <a:ext uri="{FF2B5EF4-FFF2-40B4-BE49-F238E27FC236}">
                      <a16:creationId xmlns:a16="http://schemas.microsoft.com/office/drawing/2014/main" id="{CA8165B7-9377-8C76-533F-BC7621C0A874}"/>
                    </a:ext>
                  </a:extLst>
                </p:cNvPr>
                <p:cNvSpPr/>
                <p:nvPr/>
              </p:nvSpPr>
              <p:spPr>
                <a:xfrm>
                  <a:off x="2477792" y="2395775"/>
                  <a:ext cx="1081463" cy="218825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C/O &lt; 10 mins</a:t>
                  </a:r>
                </a:p>
              </p:txBody>
            </p:sp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id="{2C098E25-CE87-BE43-1175-26A836C3F483}"/>
                    </a:ext>
                  </a:extLst>
                </p:cNvPr>
                <p:cNvSpPr/>
                <p:nvPr/>
              </p:nvSpPr>
              <p:spPr>
                <a:xfrm>
                  <a:off x="2477792" y="2611706"/>
                  <a:ext cx="1081463" cy="218825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Uptime = 85%</a:t>
                  </a:r>
                </a:p>
              </p:txBody>
            </p:sp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C79CC3B6-4B44-48C4-2C3D-2BA678B1A213}"/>
                    </a:ext>
                  </a:extLst>
                </p:cNvPr>
                <p:cNvSpPr/>
                <p:nvPr/>
              </p:nvSpPr>
              <p:spPr>
                <a:xfrm>
                  <a:off x="2477792" y="2827637"/>
                  <a:ext cx="1081463" cy="218825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NAT = 27,600 sec</a:t>
                  </a:r>
                </a:p>
              </p:txBody>
            </p:sp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AF6EFF16-6A23-4F8B-76C4-5A784C581D25}"/>
                    </a:ext>
                  </a:extLst>
                </p:cNvPr>
                <p:cNvSpPr/>
                <p:nvPr/>
              </p:nvSpPr>
              <p:spPr>
                <a:xfrm>
                  <a:off x="2477792" y="2179844"/>
                  <a:ext cx="1081463" cy="218825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EPE = 1 shift</a:t>
                  </a:r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3DB9BD8B-0D25-C888-8062-2889F1595DE2}"/>
                </a:ext>
              </a:extLst>
            </p:cNvPr>
            <p:cNvGrpSpPr/>
            <p:nvPr/>
          </p:nvGrpSpPr>
          <p:grpSpPr>
            <a:xfrm>
              <a:off x="5213848" y="3755575"/>
              <a:ext cx="1252565" cy="1640081"/>
              <a:chOff x="942120" y="3876828"/>
              <a:chExt cx="1100260" cy="1440656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47A108EA-4549-30B0-255B-B17A9725455F}"/>
                  </a:ext>
                </a:extLst>
              </p:cNvPr>
              <p:cNvGrpSpPr/>
              <p:nvPr/>
            </p:nvGrpSpPr>
            <p:grpSpPr>
              <a:xfrm>
                <a:off x="942120" y="3876828"/>
                <a:ext cx="1100260" cy="1440656"/>
                <a:chOff x="942120" y="3876828"/>
                <a:chExt cx="1100260" cy="1440656"/>
              </a:xfrm>
            </p:grpSpPr>
            <p:sp>
              <p:nvSpPr>
                <p:cNvPr id="161" name="Rectangle 90">
                  <a:extLst>
                    <a:ext uri="{FF2B5EF4-FFF2-40B4-BE49-F238E27FC236}">
                      <a16:creationId xmlns:a16="http://schemas.microsoft.com/office/drawing/2014/main" id="{D4A48C2D-AF69-0186-35E6-EF6C33E14ED3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blackWhite">
                <a:xfrm>
                  <a:off x="942181" y="3876828"/>
                  <a:ext cx="1100138" cy="144065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 lIns="27432" rIns="27432" anchor="t">
                  <a:noAutofit/>
                </a:bodyPr>
                <a:lstStyle/>
                <a:p>
                  <a:pPr algn="ctr"/>
                  <a:r>
                    <a:rPr lang="en-US" sz="1600" dirty="0">
                      <a:cs typeface="Readex Pro Deca Light" pitchFamily="2" charset="-78"/>
                    </a:rPr>
                    <a:t>Welding + Assembly</a:t>
                  </a:r>
                  <a:endParaRPr lang="en-US" dirty="0">
                    <a:cs typeface="Readex Pro Deca Light" pitchFamily="2" charset="-78"/>
                  </a:endParaRPr>
                </a:p>
              </p:txBody>
            </p:sp>
            <p:sp>
              <p:nvSpPr>
                <p:cNvPr id="162" name="Rectangle 90">
                  <a:extLst>
                    <a:ext uri="{FF2B5EF4-FFF2-40B4-BE49-F238E27FC236}">
                      <a16:creationId xmlns:a16="http://schemas.microsoft.com/office/drawing/2014/main" id="{2CD96BFD-19EB-7592-6EFD-9EFD3965E4A6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blackWhite">
                <a:xfrm>
                  <a:off x="942120" y="4374816"/>
                  <a:ext cx="1100260" cy="923948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27432" rIns="27432" anchor="ctr">
                  <a:noAutofit/>
                </a:bodyPr>
                <a:lstStyle/>
                <a:p>
                  <a:endParaRPr lang="en-US">
                    <a:cs typeface="Readex Pro Deca Light" pitchFamily="2" charset="-78"/>
                  </a:endParaRPr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7135D467-5874-D9C4-C707-B921FCF0D036}"/>
                  </a:ext>
                </a:extLst>
              </p:cNvPr>
              <p:cNvGrpSpPr/>
              <p:nvPr/>
            </p:nvGrpSpPr>
            <p:grpSpPr>
              <a:xfrm>
                <a:off x="951519" y="4450866"/>
                <a:ext cx="1081463" cy="866618"/>
                <a:chOff x="2477792" y="2179844"/>
                <a:chExt cx="1081463" cy="866618"/>
              </a:xfrm>
            </p:grpSpPr>
            <p:sp>
              <p:nvSpPr>
                <p:cNvPr id="157" name="Rectangle 156">
                  <a:extLst>
                    <a:ext uri="{FF2B5EF4-FFF2-40B4-BE49-F238E27FC236}">
                      <a16:creationId xmlns:a16="http://schemas.microsoft.com/office/drawing/2014/main" id="{CDF3D482-4AD4-3875-5CC0-5B053430803E}"/>
                    </a:ext>
                  </a:extLst>
                </p:cNvPr>
                <p:cNvSpPr/>
                <p:nvPr/>
              </p:nvSpPr>
              <p:spPr>
                <a:xfrm>
                  <a:off x="2477792" y="2395775"/>
                  <a:ext cx="1081463" cy="218825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C/O = 0 mins</a:t>
                  </a:r>
                </a:p>
              </p:txBody>
            </p:sp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B3586253-100A-8D12-2B18-3F3458AF10CD}"/>
                    </a:ext>
                  </a:extLst>
                </p:cNvPr>
                <p:cNvSpPr/>
                <p:nvPr/>
              </p:nvSpPr>
              <p:spPr>
                <a:xfrm>
                  <a:off x="2477792" y="2611706"/>
                  <a:ext cx="1081463" cy="218825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Uptime = 100%</a:t>
                  </a:r>
                </a:p>
              </p:txBody>
            </p:sp>
            <p:sp>
              <p:nvSpPr>
                <p:cNvPr id="159" name="Rectangle 158">
                  <a:extLst>
                    <a:ext uri="{FF2B5EF4-FFF2-40B4-BE49-F238E27FC236}">
                      <a16:creationId xmlns:a16="http://schemas.microsoft.com/office/drawing/2014/main" id="{D942E42F-5324-3316-9A8F-B52E4EB299C8}"/>
                    </a:ext>
                  </a:extLst>
                </p:cNvPr>
                <p:cNvSpPr/>
                <p:nvPr/>
              </p:nvSpPr>
              <p:spPr>
                <a:xfrm>
                  <a:off x="2477792" y="2827637"/>
                  <a:ext cx="1081463" cy="218825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2 shifts</a:t>
                  </a:r>
                </a:p>
              </p:txBody>
            </p:sp>
            <p:sp>
              <p:nvSpPr>
                <p:cNvPr id="160" name="Rectangle 159">
                  <a:extLst>
                    <a:ext uri="{FF2B5EF4-FFF2-40B4-BE49-F238E27FC236}">
                      <a16:creationId xmlns:a16="http://schemas.microsoft.com/office/drawing/2014/main" id="{E3E4508E-9DBB-55F4-FE16-39CBBCC428E3}"/>
                    </a:ext>
                  </a:extLst>
                </p:cNvPr>
                <p:cNvSpPr/>
                <p:nvPr/>
              </p:nvSpPr>
              <p:spPr>
                <a:xfrm>
                  <a:off x="2477792" y="2179844"/>
                  <a:ext cx="1081463" cy="218825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Takt time = 60 sec</a:t>
                  </a:r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5E61CE58-9D86-526F-4A9B-9F5567EF7616}"/>
                </a:ext>
              </a:extLst>
            </p:cNvPr>
            <p:cNvGrpSpPr/>
            <p:nvPr/>
          </p:nvGrpSpPr>
          <p:grpSpPr>
            <a:xfrm>
              <a:off x="8767881" y="3755575"/>
              <a:ext cx="1252565" cy="1618769"/>
              <a:chOff x="942120" y="3876828"/>
              <a:chExt cx="1100260" cy="1421936"/>
            </a:xfrm>
          </p:grpSpPr>
          <p:sp>
            <p:nvSpPr>
              <p:cNvPr id="153" name="Rectangle 90">
                <a:extLst>
                  <a:ext uri="{FF2B5EF4-FFF2-40B4-BE49-F238E27FC236}">
                    <a16:creationId xmlns:a16="http://schemas.microsoft.com/office/drawing/2014/main" id="{EB7729F3-2A7D-758B-5E0E-CA40D04FE7D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blackWhite">
              <a:xfrm>
                <a:off x="942181" y="3876828"/>
                <a:ext cx="1100138" cy="82313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square" lIns="27432" rIns="27432" anchor="t">
                <a:noAutofit/>
              </a:bodyPr>
              <a:lstStyle/>
              <a:p>
                <a:pPr algn="ctr"/>
                <a:r>
                  <a:rPr lang="en-US" sz="1600" dirty="0">
                    <a:cs typeface="Readex Pro Deca Light" pitchFamily="2" charset="-78"/>
                  </a:rPr>
                  <a:t>Shipping</a:t>
                </a:r>
                <a:endParaRPr lang="en-US" dirty="0">
                  <a:cs typeface="Readex Pro Deca Light" pitchFamily="2" charset="-78"/>
                </a:endParaRPr>
              </a:p>
            </p:txBody>
          </p:sp>
          <p:sp>
            <p:nvSpPr>
              <p:cNvPr id="154" name="Rectangle 90">
                <a:extLst>
                  <a:ext uri="{FF2B5EF4-FFF2-40B4-BE49-F238E27FC236}">
                    <a16:creationId xmlns:a16="http://schemas.microsoft.com/office/drawing/2014/main" id="{AF8C467D-14A7-5ECA-30A3-1CF1DFEA4B0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blackWhite">
              <a:xfrm>
                <a:off x="942120" y="4374816"/>
                <a:ext cx="1100260" cy="923948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  <a:effectLst/>
            </p:spPr>
            <p:txBody>
              <a:bodyPr wrap="none" lIns="27432" rIns="27432" anchor="ctr">
                <a:noAutofit/>
              </a:bodyPr>
              <a:lstStyle/>
              <a:p>
                <a:endParaRPr lang="en-US">
                  <a:cs typeface="Readex Pro Deca Light" pitchFamily="2" charset="-78"/>
                </a:endParaRP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E8409BB1-E892-CF55-B7FF-59578159ED20}"/>
                </a:ext>
              </a:extLst>
            </p:cNvPr>
            <p:cNvGrpSpPr/>
            <p:nvPr/>
          </p:nvGrpSpPr>
          <p:grpSpPr>
            <a:xfrm>
              <a:off x="1522403" y="739188"/>
              <a:ext cx="1247227" cy="1728426"/>
              <a:chOff x="710151" y="1227217"/>
              <a:chExt cx="1095571" cy="1518258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C3B7B821-2BBB-B829-0799-59ACB30CB388}"/>
                  </a:ext>
                </a:extLst>
              </p:cNvPr>
              <p:cNvGrpSpPr/>
              <p:nvPr/>
            </p:nvGrpSpPr>
            <p:grpSpPr>
              <a:xfrm>
                <a:off x="710151" y="1227217"/>
                <a:ext cx="1095571" cy="864021"/>
                <a:chOff x="427482" y="2037135"/>
                <a:chExt cx="1035646" cy="1097281"/>
              </a:xfrm>
            </p:grpSpPr>
            <p:sp>
              <p:nvSpPr>
                <p:cNvPr id="149" name="Flowchart: Manual Input 148">
                  <a:extLst>
                    <a:ext uri="{FF2B5EF4-FFF2-40B4-BE49-F238E27FC236}">
                      <a16:creationId xmlns:a16="http://schemas.microsoft.com/office/drawing/2014/main" id="{5DAE8B48-80A0-706D-55B0-CE3BD1D31052}"/>
                    </a:ext>
                  </a:extLst>
                </p:cNvPr>
                <p:cNvSpPr/>
                <p:nvPr/>
              </p:nvSpPr>
              <p:spPr bwMode="auto">
                <a:xfrm>
                  <a:off x="910782" y="2367984"/>
                  <a:ext cx="276172" cy="766432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  <p:sp>
              <p:nvSpPr>
                <p:cNvPr id="150" name="Flowchart: Manual Input 149">
                  <a:extLst>
                    <a:ext uri="{FF2B5EF4-FFF2-40B4-BE49-F238E27FC236}">
                      <a16:creationId xmlns:a16="http://schemas.microsoft.com/office/drawing/2014/main" id="{4852E113-EDD1-DDC6-DBE6-E584BE095DF0}"/>
                    </a:ext>
                  </a:extLst>
                </p:cNvPr>
                <p:cNvSpPr/>
                <p:nvPr/>
              </p:nvSpPr>
              <p:spPr bwMode="auto">
                <a:xfrm>
                  <a:off x="1186956" y="2367984"/>
                  <a:ext cx="276172" cy="766431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  <p:sp>
              <p:nvSpPr>
                <p:cNvPr id="151" name="Flowchart: Manual Input 150">
                  <a:extLst>
                    <a:ext uri="{FF2B5EF4-FFF2-40B4-BE49-F238E27FC236}">
                      <a16:creationId xmlns:a16="http://schemas.microsoft.com/office/drawing/2014/main" id="{D57AF98A-94C4-B63E-5A44-ABAFD20E4BF1}"/>
                    </a:ext>
                  </a:extLst>
                </p:cNvPr>
                <p:cNvSpPr/>
                <p:nvPr/>
              </p:nvSpPr>
              <p:spPr bwMode="auto">
                <a:xfrm>
                  <a:off x="634612" y="2367984"/>
                  <a:ext cx="276172" cy="766431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  <p:sp>
              <p:nvSpPr>
                <p:cNvPr id="152" name="Trapezoid 151">
                  <a:extLst>
                    <a:ext uri="{FF2B5EF4-FFF2-40B4-BE49-F238E27FC236}">
                      <a16:creationId xmlns:a16="http://schemas.microsoft.com/office/drawing/2014/main" id="{F6ED1CD3-CF58-7FE4-76D7-23AFB06DC256}"/>
                    </a:ext>
                  </a:extLst>
                </p:cNvPr>
                <p:cNvSpPr/>
                <p:nvPr/>
              </p:nvSpPr>
              <p:spPr bwMode="auto">
                <a:xfrm>
                  <a:off x="427482" y="2037135"/>
                  <a:ext cx="276172" cy="1097280"/>
                </a:xfrm>
                <a:prstGeom prst="trapezoid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BF15BC64-53CF-C5D1-85CC-89E4F230507C}"/>
                  </a:ext>
                </a:extLst>
              </p:cNvPr>
              <p:cNvGrpSpPr/>
              <p:nvPr/>
            </p:nvGrpSpPr>
            <p:grpSpPr>
              <a:xfrm>
                <a:off x="724481" y="2094788"/>
                <a:ext cx="1066911" cy="650687"/>
                <a:chOff x="4240848" y="2057501"/>
                <a:chExt cx="1066911" cy="650687"/>
              </a:xfrm>
            </p:grpSpPr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1DB187C2-A9C6-0269-FD45-4C028CC8A413}"/>
                    </a:ext>
                  </a:extLst>
                </p:cNvPr>
                <p:cNvSpPr/>
                <p:nvPr/>
              </p:nvSpPr>
              <p:spPr>
                <a:xfrm>
                  <a:off x="4240848" y="2057501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Supply rate = </a:t>
                  </a:r>
                </a:p>
              </p:txBody>
            </p:sp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71E17233-8714-0442-0E85-8F325ABF525F}"/>
                    </a:ext>
                  </a:extLst>
                </p:cNvPr>
                <p:cNvSpPr/>
                <p:nvPr/>
              </p:nvSpPr>
              <p:spPr>
                <a:xfrm>
                  <a:off x="4240848" y="2273431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Supply mix = </a:t>
                  </a:r>
                </a:p>
              </p:txBody>
            </p:sp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304F2032-7269-05CD-E16A-1F4E39288FC9}"/>
                    </a:ext>
                  </a:extLst>
                </p:cNvPr>
                <p:cNvSpPr/>
                <p:nvPr/>
              </p:nvSpPr>
              <p:spPr>
                <a:xfrm>
                  <a:off x="4240848" y="2489363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Shift pattern = </a:t>
                  </a:r>
                </a:p>
              </p:txBody>
            </p:sp>
          </p:grpSp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D27067CF-E8E5-10AD-53A5-1448B7BCE4CC}"/>
                  </a:ext>
                </a:extLst>
              </p:cNvPr>
              <p:cNvSpPr txBox="1"/>
              <p:nvPr/>
            </p:nvSpPr>
            <p:spPr>
              <a:xfrm>
                <a:off x="724481" y="1601616"/>
                <a:ext cx="1066911" cy="523220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 Deca Light" pitchFamily="2" charset="-78"/>
                  </a:rPr>
                  <a:t>Local Steel Company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AA38A3C1-2CA1-C962-7EAA-1100E4B15168}"/>
                </a:ext>
              </a:extLst>
            </p:cNvPr>
            <p:cNvGrpSpPr/>
            <p:nvPr/>
          </p:nvGrpSpPr>
          <p:grpSpPr>
            <a:xfrm>
              <a:off x="9533853" y="739190"/>
              <a:ext cx="1247227" cy="1728424"/>
              <a:chOff x="7747453" y="1227219"/>
              <a:chExt cx="1095571" cy="1518256"/>
            </a:xfrm>
          </p:grpSpPr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FC6916CE-4BBF-378E-41D8-EE7AB8B37D33}"/>
                  </a:ext>
                </a:extLst>
              </p:cNvPr>
              <p:cNvGrpSpPr/>
              <p:nvPr/>
            </p:nvGrpSpPr>
            <p:grpSpPr>
              <a:xfrm>
                <a:off x="7747453" y="1227219"/>
                <a:ext cx="1095571" cy="864021"/>
                <a:chOff x="427482" y="2037135"/>
                <a:chExt cx="1035645" cy="1097280"/>
              </a:xfrm>
            </p:grpSpPr>
            <p:sp>
              <p:nvSpPr>
                <p:cNvPr id="139" name="Flowchart: Manual Input 138">
                  <a:extLst>
                    <a:ext uri="{FF2B5EF4-FFF2-40B4-BE49-F238E27FC236}">
                      <a16:creationId xmlns:a16="http://schemas.microsoft.com/office/drawing/2014/main" id="{1E5EB562-D995-B2CF-52DD-5C0C7E0C764A}"/>
                    </a:ext>
                  </a:extLst>
                </p:cNvPr>
                <p:cNvSpPr/>
                <p:nvPr/>
              </p:nvSpPr>
              <p:spPr bwMode="auto">
                <a:xfrm>
                  <a:off x="910782" y="2367984"/>
                  <a:ext cx="276172" cy="766431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  <p:sp>
              <p:nvSpPr>
                <p:cNvPr id="140" name="Flowchart: Manual Input 139">
                  <a:extLst>
                    <a:ext uri="{FF2B5EF4-FFF2-40B4-BE49-F238E27FC236}">
                      <a16:creationId xmlns:a16="http://schemas.microsoft.com/office/drawing/2014/main" id="{AC1FA174-47A4-015D-D997-67A638597371}"/>
                    </a:ext>
                  </a:extLst>
                </p:cNvPr>
                <p:cNvSpPr/>
                <p:nvPr/>
              </p:nvSpPr>
              <p:spPr bwMode="auto">
                <a:xfrm>
                  <a:off x="1186955" y="2367984"/>
                  <a:ext cx="276172" cy="766431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  <p:sp>
              <p:nvSpPr>
                <p:cNvPr id="141" name="Flowchart: Manual Input 140">
                  <a:extLst>
                    <a:ext uri="{FF2B5EF4-FFF2-40B4-BE49-F238E27FC236}">
                      <a16:creationId xmlns:a16="http://schemas.microsoft.com/office/drawing/2014/main" id="{27E3361D-1F4E-3B5F-FC54-94D78670003A}"/>
                    </a:ext>
                  </a:extLst>
                </p:cNvPr>
                <p:cNvSpPr/>
                <p:nvPr/>
              </p:nvSpPr>
              <p:spPr bwMode="auto">
                <a:xfrm>
                  <a:off x="634612" y="2367984"/>
                  <a:ext cx="276172" cy="766431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  <p:sp>
              <p:nvSpPr>
                <p:cNvPr id="142" name="Trapezoid 141">
                  <a:extLst>
                    <a:ext uri="{FF2B5EF4-FFF2-40B4-BE49-F238E27FC236}">
                      <a16:creationId xmlns:a16="http://schemas.microsoft.com/office/drawing/2014/main" id="{CC39EAD7-D535-F259-9BAF-C386655A4545}"/>
                    </a:ext>
                  </a:extLst>
                </p:cNvPr>
                <p:cNvSpPr/>
                <p:nvPr/>
              </p:nvSpPr>
              <p:spPr bwMode="auto">
                <a:xfrm>
                  <a:off x="427482" y="2037135"/>
                  <a:ext cx="276172" cy="1097280"/>
                </a:xfrm>
                <a:prstGeom prst="trapezoid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</p:grpSp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F8D762C8-20D0-B0CE-A847-280C858A289A}"/>
                  </a:ext>
                </a:extLst>
              </p:cNvPr>
              <p:cNvGrpSpPr/>
              <p:nvPr/>
            </p:nvGrpSpPr>
            <p:grpSpPr>
              <a:xfrm>
                <a:off x="7761783" y="2094788"/>
                <a:ext cx="1066911" cy="650687"/>
                <a:chOff x="4240848" y="2057501"/>
                <a:chExt cx="1066911" cy="650687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865110E-D4CC-85C4-AD91-AA6B794FF3EF}"/>
                    </a:ext>
                  </a:extLst>
                </p:cNvPr>
                <p:cNvSpPr/>
                <p:nvPr/>
              </p:nvSpPr>
              <p:spPr>
                <a:xfrm>
                  <a:off x="4240848" y="2057501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18,400 pc/month</a:t>
                  </a:r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CF5581CB-1472-0466-7ED5-14D497359EBA}"/>
                    </a:ext>
                  </a:extLst>
                </p:cNvPr>
                <p:cNvSpPr/>
                <p:nvPr/>
              </p:nvSpPr>
              <p:spPr>
                <a:xfrm>
                  <a:off x="4240848" y="2273431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2 shifts</a:t>
                  </a:r>
                </a:p>
              </p:txBody>
            </p:sp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7AE4D549-1558-B616-FE0E-958590CD631A}"/>
                    </a:ext>
                  </a:extLst>
                </p:cNvPr>
                <p:cNvSpPr/>
                <p:nvPr/>
              </p:nvSpPr>
              <p:spPr>
                <a:xfrm>
                  <a:off x="4240848" y="2489363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Tray = 20 pieces</a:t>
                  </a:r>
                </a:p>
              </p:txBody>
            </p:sp>
          </p:grpSp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8FB32D49-3542-B79B-B25E-763C98ED9B62}"/>
                  </a:ext>
                </a:extLst>
              </p:cNvPr>
              <p:cNvSpPr txBox="1"/>
              <p:nvPr/>
            </p:nvSpPr>
            <p:spPr>
              <a:xfrm>
                <a:off x="7761783" y="1599516"/>
                <a:ext cx="1066911" cy="523220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1400" b="1" dirty="0">
                    <a:solidFill>
                      <a:srgbClr val="FFFFFF"/>
                    </a:solidFill>
                    <a:cs typeface="Readex Pro Deca Light" pitchFamily="2" charset="-78"/>
                  </a:rPr>
                  <a:t>Land Steel Assembly</a:t>
                </a: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 Deca Light" pitchFamily="2" charset="-78"/>
                </a:endParaRP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FE93DB44-9BDE-438E-7873-40C28C6618B4}"/>
                </a:ext>
              </a:extLst>
            </p:cNvPr>
            <p:cNvGrpSpPr/>
            <p:nvPr/>
          </p:nvGrpSpPr>
          <p:grpSpPr>
            <a:xfrm>
              <a:off x="1107302" y="5606712"/>
              <a:ext cx="9977396" cy="497523"/>
              <a:chOff x="1107302" y="5668497"/>
              <a:chExt cx="9977396" cy="497523"/>
            </a:xfrm>
          </p:grpSpPr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822770FF-B330-FFB9-7193-D475865CDBB3}"/>
                  </a:ext>
                </a:extLst>
              </p:cNvPr>
              <p:cNvGrpSpPr/>
              <p:nvPr/>
            </p:nvGrpSpPr>
            <p:grpSpPr>
              <a:xfrm>
                <a:off x="10267082" y="5671082"/>
                <a:ext cx="817616" cy="494938"/>
                <a:chOff x="4240848" y="2079209"/>
                <a:chExt cx="1066911" cy="434756"/>
              </a:xfrm>
            </p:grpSpPr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B19F9D14-D258-3200-3054-DE8BAC20FCF2}"/>
                    </a:ext>
                  </a:extLst>
                </p:cNvPr>
                <p:cNvSpPr/>
                <p:nvPr/>
              </p:nvSpPr>
              <p:spPr>
                <a:xfrm>
                  <a:off x="4240848" y="2079209"/>
                  <a:ext cx="1066911" cy="218825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9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NVA=4.5 days</a:t>
                  </a:r>
                </a:p>
              </p:txBody>
            </p: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98F74BA-62B2-EAF5-974C-AF21C4338DFA}"/>
                    </a:ext>
                  </a:extLst>
                </p:cNvPr>
                <p:cNvSpPr/>
                <p:nvPr/>
              </p:nvSpPr>
              <p:spPr>
                <a:xfrm>
                  <a:off x="4240848" y="2295140"/>
                  <a:ext cx="1066911" cy="218825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900" dirty="0">
                      <a:solidFill>
                        <a:schemeClr val="tx1"/>
                      </a:solidFill>
                      <a:cs typeface="Readex Pro Deca Light" pitchFamily="2" charset="-78"/>
                    </a:rPr>
                    <a:t>VA=169 sec</a:t>
                  </a:r>
                </a:p>
              </p:txBody>
            </p: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E3D5B59E-1F38-0FAF-CEA0-D2E673A44CDB}"/>
                  </a:ext>
                </a:extLst>
              </p:cNvPr>
              <p:cNvGrpSpPr/>
              <p:nvPr/>
            </p:nvGrpSpPr>
            <p:grpSpPr>
              <a:xfrm>
                <a:off x="1107302" y="5668497"/>
                <a:ext cx="9159779" cy="481403"/>
                <a:chOff x="440774" y="5809085"/>
                <a:chExt cx="8046001" cy="422867"/>
              </a:xfrm>
            </p:grpSpPr>
            <p:sp>
              <p:nvSpPr>
                <p:cNvPr id="125" name="Freeform: Shape 124">
                  <a:extLst>
                    <a:ext uri="{FF2B5EF4-FFF2-40B4-BE49-F238E27FC236}">
                      <a16:creationId xmlns:a16="http://schemas.microsoft.com/office/drawing/2014/main" id="{33B0487F-F2D4-85C6-E77D-C4CFAF9461E8}"/>
                    </a:ext>
                  </a:extLst>
                </p:cNvPr>
                <p:cNvSpPr/>
                <p:nvPr/>
              </p:nvSpPr>
              <p:spPr>
                <a:xfrm>
                  <a:off x="523875" y="6031926"/>
                  <a:ext cx="7962900" cy="200026"/>
                </a:xfrm>
                <a:custGeom>
                  <a:avLst/>
                  <a:gdLst>
                    <a:gd name="connsiteX0" fmla="*/ 0 w 7962900"/>
                    <a:gd name="connsiteY0" fmla="*/ 19050 h 219075"/>
                    <a:gd name="connsiteX1" fmla="*/ 371475 w 7962900"/>
                    <a:gd name="connsiteY1" fmla="*/ 19050 h 219075"/>
                    <a:gd name="connsiteX2" fmla="*/ 371475 w 7962900"/>
                    <a:gd name="connsiteY2" fmla="*/ 209550 h 219075"/>
                    <a:gd name="connsiteX3" fmla="*/ 1524000 w 7962900"/>
                    <a:gd name="connsiteY3" fmla="*/ 209550 h 219075"/>
                    <a:gd name="connsiteX4" fmla="*/ 1524000 w 7962900"/>
                    <a:gd name="connsiteY4" fmla="*/ 19050 h 219075"/>
                    <a:gd name="connsiteX5" fmla="*/ 1943100 w 7962900"/>
                    <a:gd name="connsiteY5" fmla="*/ 19050 h 219075"/>
                    <a:gd name="connsiteX6" fmla="*/ 1943100 w 7962900"/>
                    <a:gd name="connsiteY6" fmla="*/ 209550 h 219075"/>
                    <a:gd name="connsiteX7" fmla="*/ 3095625 w 7962900"/>
                    <a:gd name="connsiteY7" fmla="*/ 209550 h 219075"/>
                    <a:gd name="connsiteX8" fmla="*/ 3095625 w 7962900"/>
                    <a:gd name="connsiteY8" fmla="*/ 19050 h 219075"/>
                    <a:gd name="connsiteX9" fmla="*/ 3495675 w 7962900"/>
                    <a:gd name="connsiteY9" fmla="*/ 19050 h 219075"/>
                    <a:gd name="connsiteX10" fmla="*/ 3495675 w 7962900"/>
                    <a:gd name="connsiteY10" fmla="*/ 219075 h 219075"/>
                    <a:gd name="connsiteX11" fmla="*/ 4648200 w 7962900"/>
                    <a:gd name="connsiteY11" fmla="*/ 219075 h 219075"/>
                    <a:gd name="connsiteX12" fmla="*/ 4648200 w 7962900"/>
                    <a:gd name="connsiteY12" fmla="*/ 19050 h 219075"/>
                    <a:gd name="connsiteX13" fmla="*/ 5057775 w 7962900"/>
                    <a:gd name="connsiteY13" fmla="*/ 19050 h 219075"/>
                    <a:gd name="connsiteX14" fmla="*/ 5057775 w 7962900"/>
                    <a:gd name="connsiteY14" fmla="*/ 219075 h 219075"/>
                    <a:gd name="connsiteX15" fmla="*/ 6200775 w 7962900"/>
                    <a:gd name="connsiteY15" fmla="*/ 219075 h 219075"/>
                    <a:gd name="connsiteX16" fmla="*/ 6200775 w 7962900"/>
                    <a:gd name="connsiteY16" fmla="*/ 19050 h 219075"/>
                    <a:gd name="connsiteX17" fmla="*/ 6619875 w 7962900"/>
                    <a:gd name="connsiteY17" fmla="*/ 19050 h 219075"/>
                    <a:gd name="connsiteX18" fmla="*/ 6619875 w 7962900"/>
                    <a:gd name="connsiteY18" fmla="*/ 219075 h 219075"/>
                    <a:gd name="connsiteX19" fmla="*/ 7772400 w 7962900"/>
                    <a:gd name="connsiteY19" fmla="*/ 219075 h 219075"/>
                    <a:gd name="connsiteX20" fmla="*/ 7772400 w 7962900"/>
                    <a:gd name="connsiteY20" fmla="*/ 0 h 219075"/>
                    <a:gd name="connsiteX21" fmla="*/ 7962900 w 7962900"/>
                    <a:gd name="connsiteY21" fmla="*/ 0 h 219075"/>
                    <a:gd name="connsiteX0" fmla="*/ 0 w 7962900"/>
                    <a:gd name="connsiteY0" fmla="*/ 19050 h 219075"/>
                    <a:gd name="connsiteX1" fmla="*/ 371475 w 7962900"/>
                    <a:gd name="connsiteY1" fmla="*/ 19050 h 219075"/>
                    <a:gd name="connsiteX2" fmla="*/ 371475 w 7962900"/>
                    <a:gd name="connsiteY2" fmla="*/ 209550 h 219075"/>
                    <a:gd name="connsiteX3" fmla="*/ 1524000 w 7962900"/>
                    <a:gd name="connsiteY3" fmla="*/ 209550 h 219075"/>
                    <a:gd name="connsiteX4" fmla="*/ 1524000 w 7962900"/>
                    <a:gd name="connsiteY4" fmla="*/ 19050 h 219075"/>
                    <a:gd name="connsiteX5" fmla="*/ 1943100 w 7962900"/>
                    <a:gd name="connsiteY5" fmla="*/ 19050 h 219075"/>
                    <a:gd name="connsiteX6" fmla="*/ 1943100 w 7962900"/>
                    <a:gd name="connsiteY6" fmla="*/ 209550 h 219075"/>
                    <a:gd name="connsiteX7" fmla="*/ 3095625 w 7962900"/>
                    <a:gd name="connsiteY7" fmla="*/ 209550 h 219075"/>
                    <a:gd name="connsiteX8" fmla="*/ 3095625 w 7962900"/>
                    <a:gd name="connsiteY8" fmla="*/ 19050 h 219075"/>
                    <a:gd name="connsiteX9" fmla="*/ 3495675 w 7962900"/>
                    <a:gd name="connsiteY9" fmla="*/ 19050 h 219075"/>
                    <a:gd name="connsiteX10" fmla="*/ 3495675 w 7962900"/>
                    <a:gd name="connsiteY10" fmla="*/ 219075 h 219075"/>
                    <a:gd name="connsiteX11" fmla="*/ 4648200 w 7962900"/>
                    <a:gd name="connsiteY11" fmla="*/ 219075 h 219075"/>
                    <a:gd name="connsiteX12" fmla="*/ 4648200 w 7962900"/>
                    <a:gd name="connsiteY12" fmla="*/ 19050 h 219075"/>
                    <a:gd name="connsiteX13" fmla="*/ 5057775 w 7962900"/>
                    <a:gd name="connsiteY13" fmla="*/ 19050 h 219075"/>
                    <a:gd name="connsiteX14" fmla="*/ 5057775 w 7962900"/>
                    <a:gd name="connsiteY14" fmla="*/ 219075 h 219075"/>
                    <a:gd name="connsiteX15" fmla="*/ 6200775 w 7962900"/>
                    <a:gd name="connsiteY15" fmla="*/ 219075 h 219075"/>
                    <a:gd name="connsiteX16" fmla="*/ 6200775 w 7962900"/>
                    <a:gd name="connsiteY16" fmla="*/ 19050 h 219075"/>
                    <a:gd name="connsiteX17" fmla="*/ 6619875 w 7962900"/>
                    <a:gd name="connsiteY17" fmla="*/ 19050 h 219075"/>
                    <a:gd name="connsiteX18" fmla="*/ 6619875 w 7962900"/>
                    <a:gd name="connsiteY18" fmla="*/ 219075 h 219075"/>
                    <a:gd name="connsiteX19" fmla="*/ 7772400 w 7962900"/>
                    <a:gd name="connsiteY19" fmla="*/ 219075 h 219075"/>
                    <a:gd name="connsiteX20" fmla="*/ 7772400 w 7962900"/>
                    <a:gd name="connsiteY20" fmla="*/ 19050 h 219075"/>
                    <a:gd name="connsiteX21" fmla="*/ 7962900 w 7962900"/>
                    <a:gd name="connsiteY21" fmla="*/ 0 h 219075"/>
                    <a:gd name="connsiteX0" fmla="*/ 0 w 7962900"/>
                    <a:gd name="connsiteY0" fmla="*/ 0 h 200025"/>
                    <a:gd name="connsiteX1" fmla="*/ 371475 w 7962900"/>
                    <a:gd name="connsiteY1" fmla="*/ 0 h 200025"/>
                    <a:gd name="connsiteX2" fmla="*/ 371475 w 7962900"/>
                    <a:gd name="connsiteY2" fmla="*/ 190500 h 200025"/>
                    <a:gd name="connsiteX3" fmla="*/ 1524000 w 7962900"/>
                    <a:gd name="connsiteY3" fmla="*/ 190500 h 200025"/>
                    <a:gd name="connsiteX4" fmla="*/ 1524000 w 7962900"/>
                    <a:gd name="connsiteY4" fmla="*/ 0 h 200025"/>
                    <a:gd name="connsiteX5" fmla="*/ 1943100 w 7962900"/>
                    <a:gd name="connsiteY5" fmla="*/ 0 h 200025"/>
                    <a:gd name="connsiteX6" fmla="*/ 1943100 w 7962900"/>
                    <a:gd name="connsiteY6" fmla="*/ 190500 h 200025"/>
                    <a:gd name="connsiteX7" fmla="*/ 3095625 w 7962900"/>
                    <a:gd name="connsiteY7" fmla="*/ 190500 h 200025"/>
                    <a:gd name="connsiteX8" fmla="*/ 3095625 w 7962900"/>
                    <a:gd name="connsiteY8" fmla="*/ 0 h 200025"/>
                    <a:gd name="connsiteX9" fmla="*/ 3495675 w 7962900"/>
                    <a:gd name="connsiteY9" fmla="*/ 0 h 200025"/>
                    <a:gd name="connsiteX10" fmla="*/ 3495675 w 7962900"/>
                    <a:gd name="connsiteY10" fmla="*/ 200025 h 200025"/>
                    <a:gd name="connsiteX11" fmla="*/ 4648200 w 7962900"/>
                    <a:gd name="connsiteY11" fmla="*/ 200025 h 200025"/>
                    <a:gd name="connsiteX12" fmla="*/ 4648200 w 7962900"/>
                    <a:gd name="connsiteY12" fmla="*/ 0 h 200025"/>
                    <a:gd name="connsiteX13" fmla="*/ 5057775 w 7962900"/>
                    <a:gd name="connsiteY13" fmla="*/ 0 h 200025"/>
                    <a:gd name="connsiteX14" fmla="*/ 5057775 w 7962900"/>
                    <a:gd name="connsiteY14" fmla="*/ 200025 h 200025"/>
                    <a:gd name="connsiteX15" fmla="*/ 6200775 w 7962900"/>
                    <a:gd name="connsiteY15" fmla="*/ 200025 h 200025"/>
                    <a:gd name="connsiteX16" fmla="*/ 6200775 w 7962900"/>
                    <a:gd name="connsiteY16" fmla="*/ 0 h 200025"/>
                    <a:gd name="connsiteX17" fmla="*/ 6619875 w 7962900"/>
                    <a:gd name="connsiteY17" fmla="*/ 0 h 200025"/>
                    <a:gd name="connsiteX18" fmla="*/ 6619875 w 7962900"/>
                    <a:gd name="connsiteY18" fmla="*/ 200025 h 200025"/>
                    <a:gd name="connsiteX19" fmla="*/ 7772400 w 7962900"/>
                    <a:gd name="connsiteY19" fmla="*/ 200025 h 200025"/>
                    <a:gd name="connsiteX20" fmla="*/ 7772400 w 7962900"/>
                    <a:gd name="connsiteY20" fmla="*/ 0 h 200025"/>
                    <a:gd name="connsiteX21" fmla="*/ 7962900 w 7962900"/>
                    <a:gd name="connsiteY21" fmla="*/ 2381 h 200025"/>
                    <a:gd name="connsiteX0" fmla="*/ 0 w 7962900"/>
                    <a:gd name="connsiteY0" fmla="*/ 1 h 200026"/>
                    <a:gd name="connsiteX1" fmla="*/ 371475 w 7962900"/>
                    <a:gd name="connsiteY1" fmla="*/ 1 h 200026"/>
                    <a:gd name="connsiteX2" fmla="*/ 371475 w 7962900"/>
                    <a:gd name="connsiteY2" fmla="*/ 190501 h 200026"/>
                    <a:gd name="connsiteX3" fmla="*/ 1524000 w 7962900"/>
                    <a:gd name="connsiteY3" fmla="*/ 190501 h 200026"/>
                    <a:gd name="connsiteX4" fmla="*/ 1524000 w 7962900"/>
                    <a:gd name="connsiteY4" fmla="*/ 1 h 200026"/>
                    <a:gd name="connsiteX5" fmla="*/ 1943100 w 7962900"/>
                    <a:gd name="connsiteY5" fmla="*/ 1 h 200026"/>
                    <a:gd name="connsiteX6" fmla="*/ 1943100 w 7962900"/>
                    <a:gd name="connsiteY6" fmla="*/ 190501 h 200026"/>
                    <a:gd name="connsiteX7" fmla="*/ 3095625 w 7962900"/>
                    <a:gd name="connsiteY7" fmla="*/ 190501 h 200026"/>
                    <a:gd name="connsiteX8" fmla="*/ 3095625 w 7962900"/>
                    <a:gd name="connsiteY8" fmla="*/ 1 h 200026"/>
                    <a:gd name="connsiteX9" fmla="*/ 3495675 w 7962900"/>
                    <a:gd name="connsiteY9" fmla="*/ 1 h 200026"/>
                    <a:gd name="connsiteX10" fmla="*/ 3495675 w 7962900"/>
                    <a:gd name="connsiteY10" fmla="*/ 200026 h 200026"/>
                    <a:gd name="connsiteX11" fmla="*/ 4648200 w 7962900"/>
                    <a:gd name="connsiteY11" fmla="*/ 200026 h 200026"/>
                    <a:gd name="connsiteX12" fmla="*/ 4648200 w 7962900"/>
                    <a:gd name="connsiteY12" fmla="*/ 1 h 200026"/>
                    <a:gd name="connsiteX13" fmla="*/ 5057775 w 7962900"/>
                    <a:gd name="connsiteY13" fmla="*/ 1 h 200026"/>
                    <a:gd name="connsiteX14" fmla="*/ 5057775 w 7962900"/>
                    <a:gd name="connsiteY14" fmla="*/ 200026 h 200026"/>
                    <a:gd name="connsiteX15" fmla="*/ 6200775 w 7962900"/>
                    <a:gd name="connsiteY15" fmla="*/ 200026 h 200026"/>
                    <a:gd name="connsiteX16" fmla="*/ 6200775 w 7962900"/>
                    <a:gd name="connsiteY16" fmla="*/ 1 h 200026"/>
                    <a:gd name="connsiteX17" fmla="*/ 6619875 w 7962900"/>
                    <a:gd name="connsiteY17" fmla="*/ 1 h 200026"/>
                    <a:gd name="connsiteX18" fmla="*/ 6619875 w 7962900"/>
                    <a:gd name="connsiteY18" fmla="*/ 200026 h 200026"/>
                    <a:gd name="connsiteX19" fmla="*/ 7772400 w 7962900"/>
                    <a:gd name="connsiteY19" fmla="*/ 200026 h 200026"/>
                    <a:gd name="connsiteX20" fmla="*/ 7772400 w 7962900"/>
                    <a:gd name="connsiteY20" fmla="*/ 1 h 200026"/>
                    <a:gd name="connsiteX21" fmla="*/ 7962900 w 7962900"/>
                    <a:gd name="connsiteY21" fmla="*/ 0 h 200026"/>
                    <a:gd name="connsiteX0" fmla="*/ 0 w 7962900"/>
                    <a:gd name="connsiteY0" fmla="*/ 1 h 200026"/>
                    <a:gd name="connsiteX1" fmla="*/ 371475 w 7962900"/>
                    <a:gd name="connsiteY1" fmla="*/ 1 h 200026"/>
                    <a:gd name="connsiteX2" fmla="*/ 371475 w 7962900"/>
                    <a:gd name="connsiteY2" fmla="*/ 190501 h 200026"/>
                    <a:gd name="connsiteX3" fmla="*/ 1524000 w 7962900"/>
                    <a:gd name="connsiteY3" fmla="*/ 190501 h 200026"/>
                    <a:gd name="connsiteX4" fmla="*/ 1524000 w 7962900"/>
                    <a:gd name="connsiteY4" fmla="*/ 1 h 200026"/>
                    <a:gd name="connsiteX5" fmla="*/ 1943100 w 7962900"/>
                    <a:gd name="connsiteY5" fmla="*/ 1 h 200026"/>
                    <a:gd name="connsiteX6" fmla="*/ 1943100 w 7962900"/>
                    <a:gd name="connsiteY6" fmla="*/ 190501 h 200026"/>
                    <a:gd name="connsiteX7" fmla="*/ 3095625 w 7962900"/>
                    <a:gd name="connsiteY7" fmla="*/ 190501 h 200026"/>
                    <a:gd name="connsiteX8" fmla="*/ 3095625 w 7962900"/>
                    <a:gd name="connsiteY8" fmla="*/ 1 h 200026"/>
                    <a:gd name="connsiteX9" fmla="*/ 3495675 w 7962900"/>
                    <a:gd name="connsiteY9" fmla="*/ 1 h 200026"/>
                    <a:gd name="connsiteX10" fmla="*/ 3495675 w 7962900"/>
                    <a:gd name="connsiteY10" fmla="*/ 200026 h 200026"/>
                    <a:gd name="connsiteX11" fmla="*/ 4648200 w 7962900"/>
                    <a:gd name="connsiteY11" fmla="*/ 200026 h 200026"/>
                    <a:gd name="connsiteX12" fmla="*/ 4648200 w 7962900"/>
                    <a:gd name="connsiteY12" fmla="*/ 1 h 200026"/>
                    <a:gd name="connsiteX13" fmla="*/ 5057775 w 7962900"/>
                    <a:gd name="connsiteY13" fmla="*/ 1 h 200026"/>
                    <a:gd name="connsiteX14" fmla="*/ 5057775 w 7962900"/>
                    <a:gd name="connsiteY14" fmla="*/ 200026 h 200026"/>
                    <a:gd name="connsiteX15" fmla="*/ 6200775 w 7962900"/>
                    <a:gd name="connsiteY15" fmla="*/ 1 h 200026"/>
                    <a:gd name="connsiteX16" fmla="*/ 6619875 w 7962900"/>
                    <a:gd name="connsiteY16" fmla="*/ 1 h 200026"/>
                    <a:gd name="connsiteX17" fmla="*/ 6619875 w 7962900"/>
                    <a:gd name="connsiteY17" fmla="*/ 200026 h 200026"/>
                    <a:gd name="connsiteX18" fmla="*/ 7772400 w 7962900"/>
                    <a:gd name="connsiteY18" fmla="*/ 200026 h 200026"/>
                    <a:gd name="connsiteX19" fmla="*/ 7772400 w 7962900"/>
                    <a:gd name="connsiteY19" fmla="*/ 1 h 200026"/>
                    <a:gd name="connsiteX20" fmla="*/ 7962900 w 7962900"/>
                    <a:gd name="connsiteY20" fmla="*/ 0 h 200026"/>
                    <a:gd name="connsiteX0" fmla="*/ 0 w 7962900"/>
                    <a:gd name="connsiteY0" fmla="*/ 1 h 200026"/>
                    <a:gd name="connsiteX1" fmla="*/ 371475 w 7962900"/>
                    <a:gd name="connsiteY1" fmla="*/ 1 h 200026"/>
                    <a:gd name="connsiteX2" fmla="*/ 371475 w 7962900"/>
                    <a:gd name="connsiteY2" fmla="*/ 190501 h 200026"/>
                    <a:gd name="connsiteX3" fmla="*/ 1524000 w 7962900"/>
                    <a:gd name="connsiteY3" fmla="*/ 190501 h 200026"/>
                    <a:gd name="connsiteX4" fmla="*/ 1524000 w 7962900"/>
                    <a:gd name="connsiteY4" fmla="*/ 1 h 200026"/>
                    <a:gd name="connsiteX5" fmla="*/ 1943100 w 7962900"/>
                    <a:gd name="connsiteY5" fmla="*/ 1 h 200026"/>
                    <a:gd name="connsiteX6" fmla="*/ 1943100 w 7962900"/>
                    <a:gd name="connsiteY6" fmla="*/ 190501 h 200026"/>
                    <a:gd name="connsiteX7" fmla="*/ 3095625 w 7962900"/>
                    <a:gd name="connsiteY7" fmla="*/ 190501 h 200026"/>
                    <a:gd name="connsiteX8" fmla="*/ 3095625 w 7962900"/>
                    <a:gd name="connsiteY8" fmla="*/ 1 h 200026"/>
                    <a:gd name="connsiteX9" fmla="*/ 3495675 w 7962900"/>
                    <a:gd name="connsiteY9" fmla="*/ 1 h 200026"/>
                    <a:gd name="connsiteX10" fmla="*/ 3495675 w 7962900"/>
                    <a:gd name="connsiteY10" fmla="*/ 200026 h 200026"/>
                    <a:gd name="connsiteX11" fmla="*/ 4648200 w 7962900"/>
                    <a:gd name="connsiteY11" fmla="*/ 200026 h 200026"/>
                    <a:gd name="connsiteX12" fmla="*/ 4648200 w 7962900"/>
                    <a:gd name="connsiteY12" fmla="*/ 1 h 200026"/>
                    <a:gd name="connsiteX13" fmla="*/ 5057775 w 7962900"/>
                    <a:gd name="connsiteY13" fmla="*/ 1 h 200026"/>
                    <a:gd name="connsiteX14" fmla="*/ 6200775 w 7962900"/>
                    <a:gd name="connsiteY14" fmla="*/ 1 h 200026"/>
                    <a:gd name="connsiteX15" fmla="*/ 6619875 w 7962900"/>
                    <a:gd name="connsiteY15" fmla="*/ 1 h 200026"/>
                    <a:gd name="connsiteX16" fmla="*/ 6619875 w 7962900"/>
                    <a:gd name="connsiteY16" fmla="*/ 200026 h 200026"/>
                    <a:gd name="connsiteX17" fmla="*/ 7772400 w 7962900"/>
                    <a:gd name="connsiteY17" fmla="*/ 200026 h 200026"/>
                    <a:gd name="connsiteX18" fmla="*/ 7772400 w 7962900"/>
                    <a:gd name="connsiteY18" fmla="*/ 1 h 200026"/>
                    <a:gd name="connsiteX19" fmla="*/ 7962900 w 7962900"/>
                    <a:gd name="connsiteY19" fmla="*/ 0 h 200026"/>
                    <a:gd name="connsiteX0" fmla="*/ 0 w 7962900"/>
                    <a:gd name="connsiteY0" fmla="*/ 1 h 200026"/>
                    <a:gd name="connsiteX1" fmla="*/ 371475 w 7962900"/>
                    <a:gd name="connsiteY1" fmla="*/ 1 h 200026"/>
                    <a:gd name="connsiteX2" fmla="*/ 371475 w 7962900"/>
                    <a:gd name="connsiteY2" fmla="*/ 190501 h 200026"/>
                    <a:gd name="connsiteX3" fmla="*/ 1524000 w 7962900"/>
                    <a:gd name="connsiteY3" fmla="*/ 190501 h 200026"/>
                    <a:gd name="connsiteX4" fmla="*/ 1524000 w 7962900"/>
                    <a:gd name="connsiteY4" fmla="*/ 1 h 200026"/>
                    <a:gd name="connsiteX5" fmla="*/ 1943100 w 7962900"/>
                    <a:gd name="connsiteY5" fmla="*/ 1 h 200026"/>
                    <a:gd name="connsiteX6" fmla="*/ 1943100 w 7962900"/>
                    <a:gd name="connsiteY6" fmla="*/ 190501 h 200026"/>
                    <a:gd name="connsiteX7" fmla="*/ 3095625 w 7962900"/>
                    <a:gd name="connsiteY7" fmla="*/ 1 h 200026"/>
                    <a:gd name="connsiteX8" fmla="*/ 3495675 w 7962900"/>
                    <a:gd name="connsiteY8" fmla="*/ 1 h 200026"/>
                    <a:gd name="connsiteX9" fmla="*/ 3495675 w 7962900"/>
                    <a:gd name="connsiteY9" fmla="*/ 200026 h 200026"/>
                    <a:gd name="connsiteX10" fmla="*/ 4648200 w 7962900"/>
                    <a:gd name="connsiteY10" fmla="*/ 200026 h 200026"/>
                    <a:gd name="connsiteX11" fmla="*/ 4648200 w 7962900"/>
                    <a:gd name="connsiteY11" fmla="*/ 1 h 200026"/>
                    <a:gd name="connsiteX12" fmla="*/ 5057775 w 7962900"/>
                    <a:gd name="connsiteY12" fmla="*/ 1 h 200026"/>
                    <a:gd name="connsiteX13" fmla="*/ 6200775 w 7962900"/>
                    <a:gd name="connsiteY13" fmla="*/ 1 h 200026"/>
                    <a:gd name="connsiteX14" fmla="*/ 6619875 w 7962900"/>
                    <a:gd name="connsiteY14" fmla="*/ 1 h 200026"/>
                    <a:gd name="connsiteX15" fmla="*/ 6619875 w 7962900"/>
                    <a:gd name="connsiteY15" fmla="*/ 200026 h 200026"/>
                    <a:gd name="connsiteX16" fmla="*/ 7772400 w 7962900"/>
                    <a:gd name="connsiteY16" fmla="*/ 200026 h 200026"/>
                    <a:gd name="connsiteX17" fmla="*/ 7772400 w 7962900"/>
                    <a:gd name="connsiteY17" fmla="*/ 1 h 200026"/>
                    <a:gd name="connsiteX18" fmla="*/ 7962900 w 7962900"/>
                    <a:gd name="connsiteY18" fmla="*/ 0 h 200026"/>
                    <a:gd name="connsiteX0" fmla="*/ 0 w 7962900"/>
                    <a:gd name="connsiteY0" fmla="*/ 1 h 200026"/>
                    <a:gd name="connsiteX1" fmla="*/ 371475 w 7962900"/>
                    <a:gd name="connsiteY1" fmla="*/ 1 h 200026"/>
                    <a:gd name="connsiteX2" fmla="*/ 371475 w 7962900"/>
                    <a:gd name="connsiteY2" fmla="*/ 190501 h 200026"/>
                    <a:gd name="connsiteX3" fmla="*/ 1524000 w 7962900"/>
                    <a:gd name="connsiteY3" fmla="*/ 190501 h 200026"/>
                    <a:gd name="connsiteX4" fmla="*/ 1524000 w 7962900"/>
                    <a:gd name="connsiteY4" fmla="*/ 1 h 200026"/>
                    <a:gd name="connsiteX5" fmla="*/ 1943100 w 7962900"/>
                    <a:gd name="connsiteY5" fmla="*/ 1 h 200026"/>
                    <a:gd name="connsiteX6" fmla="*/ 3095625 w 7962900"/>
                    <a:gd name="connsiteY6" fmla="*/ 1 h 200026"/>
                    <a:gd name="connsiteX7" fmla="*/ 3495675 w 7962900"/>
                    <a:gd name="connsiteY7" fmla="*/ 1 h 200026"/>
                    <a:gd name="connsiteX8" fmla="*/ 3495675 w 7962900"/>
                    <a:gd name="connsiteY8" fmla="*/ 200026 h 200026"/>
                    <a:gd name="connsiteX9" fmla="*/ 4648200 w 7962900"/>
                    <a:gd name="connsiteY9" fmla="*/ 200026 h 200026"/>
                    <a:gd name="connsiteX10" fmla="*/ 4648200 w 7962900"/>
                    <a:gd name="connsiteY10" fmla="*/ 1 h 200026"/>
                    <a:gd name="connsiteX11" fmla="*/ 5057775 w 7962900"/>
                    <a:gd name="connsiteY11" fmla="*/ 1 h 200026"/>
                    <a:gd name="connsiteX12" fmla="*/ 6200775 w 7962900"/>
                    <a:gd name="connsiteY12" fmla="*/ 1 h 200026"/>
                    <a:gd name="connsiteX13" fmla="*/ 6619875 w 7962900"/>
                    <a:gd name="connsiteY13" fmla="*/ 1 h 200026"/>
                    <a:gd name="connsiteX14" fmla="*/ 6619875 w 7962900"/>
                    <a:gd name="connsiteY14" fmla="*/ 200026 h 200026"/>
                    <a:gd name="connsiteX15" fmla="*/ 7772400 w 7962900"/>
                    <a:gd name="connsiteY15" fmla="*/ 200026 h 200026"/>
                    <a:gd name="connsiteX16" fmla="*/ 7772400 w 7962900"/>
                    <a:gd name="connsiteY16" fmla="*/ 1 h 200026"/>
                    <a:gd name="connsiteX17" fmla="*/ 7962900 w 7962900"/>
                    <a:gd name="connsiteY17" fmla="*/ 0 h 200026"/>
                    <a:gd name="connsiteX0" fmla="*/ 0 w 7962900"/>
                    <a:gd name="connsiteY0" fmla="*/ 1 h 200026"/>
                    <a:gd name="connsiteX1" fmla="*/ 371475 w 7962900"/>
                    <a:gd name="connsiteY1" fmla="*/ 1 h 200026"/>
                    <a:gd name="connsiteX2" fmla="*/ 371475 w 7962900"/>
                    <a:gd name="connsiteY2" fmla="*/ 190501 h 200026"/>
                    <a:gd name="connsiteX3" fmla="*/ 1524000 w 7962900"/>
                    <a:gd name="connsiteY3" fmla="*/ 190501 h 200026"/>
                    <a:gd name="connsiteX4" fmla="*/ 1524000 w 7962900"/>
                    <a:gd name="connsiteY4" fmla="*/ 1 h 200026"/>
                    <a:gd name="connsiteX5" fmla="*/ 1943100 w 7962900"/>
                    <a:gd name="connsiteY5" fmla="*/ 1 h 200026"/>
                    <a:gd name="connsiteX6" fmla="*/ 3095625 w 7962900"/>
                    <a:gd name="connsiteY6" fmla="*/ 1 h 200026"/>
                    <a:gd name="connsiteX7" fmla="*/ 3495675 w 7962900"/>
                    <a:gd name="connsiteY7" fmla="*/ 1 h 200026"/>
                    <a:gd name="connsiteX8" fmla="*/ 3495675 w 7962900"/>
                    <a:gd name="connsiteY8" fmla="*/ 200026 h 200026"/>
                    <a:gd name="connsiteX9" fmla="*/ 4648200 w 7962900"/>
                    <a:gd name="connsiteY9" fmla="*/ 200026 h 200026"/>
                    <a:gd name="connsiteX10" fmla="*/ 4648200 w 7962900"/>
                    <a:gd name="connsiteY10" fmla="*/ 1 h 200026"/>
                    <a:gd name="connsiteX11" fmla="*/ 5057775 w 7962900"/>
                    <a:gd name="connsiteY11" fmla="*/ 1 h 200026"/>
                    <a:gd name="connsiteX12" fmla="*/ 6200775 w 7962900"/>
                    <a:gd name="connsiteY12" fmla="*/ 1 h 200026"/>
                    <a:gd name="connsiteX13" fmla="*/ 6619875 w 7962900"/>
                    <a:gd name="connsiteY13" fmla="*/ 1 h 200026"/>
                    <a:gd name="connsiteX14" fmla="*/ 7772400 w 7962900"/>
                    <a:gd name="connsiteY14" fmla="*/ 200026 h 200026"/>
                    <a:gd name="connsiteX15" fmla="*/ 7772400 w 7962900"/>
                    <a:gd name="connsiteY15" fmla="*/ 1 h 200026"/>
                    <a:gd name="connsiteX16" fmla="*/ 7962900 w 7962900"/>
                    <a:gd name="connsiteY16" fmla="*/ 0 h 200026"/>
                    <a:gd name="connsiteX0" fmla="*/ 0 w 7962900"/>
                    <a:gd name="connsiteY0" fmla="*/ 1 h 200026"/>
                    <a:gd name="connsiteX1" fmla="*/ 371475 w 7962900"/>
                    <a:gd name="connsiteY1" fmla="*/ 1 h 200026"/>
                    <a:gd name="connsiteX2" fmla="*/ 371475 w 7962900"/>
                    <a:gd name="connsiteY2" fmla="*/ 190501 h 200026"/>
                    <a:gd name="connsiteX3" fmla="*/ 1524000 w 7962900"/>
                    <a:gd name="connsiteY3" fmla="*/ 190501 h 200026"/>
                    <a:gd name="connsiteX4" fmla="*/ 1524000 w 7962900"/>
                    <a:gd name="connsiteY4" fmla="*/ 1 h 200026"/>
                    <a:gd name="connsiteX5" fmla="*/ 1943100 w 7962900"/>
                    <a:gd name="connsiteY5" fmla="*/ 1 h 200026"/>
                    <a:gd name="connsiteX6" fmla="*/ 3095625 w 7962900"/>
                    <a:gd name="connsiteY6" fmla="*/ 1 h 200026"/>
                    <a:gd name="connsiteX7" fmla="*/ 3495675 w 7962900"/>
                    <a:gd name="connsiteY7" fmla="*/ 1 h 200026"/>
                    <a:gd name="connsiteX8" fmla="*/ 3495675 w 7962900"/>
                    <a:gd name="connsiteY8" fmla="*/ 200026 h 200026"/>
                    <a:gd name="connsiteX9" fmla="*/ 4648200 w 7962900"/>
                    <a:gd name="connsiteY9" fmla="*/ 200026 h 200026"/>
                    <a:gd name="connsiteX10" fmla="*/ 4648200 w 7962900"/>
                    <a:gd name="connsiteY10" fmla="*/ 1 h 200026"/>
                    <a:gd name="connsiteX11" fmla="*/ 5057775 w 7962900"/>
                    <a:gd name="connsiteY11" fmla="*/ 1 h 200026"/>
                    <a:gd name="connsiteX12" fmla="*/ 6200775 w 7962900"/>
                    <a:gd name="connsiteY12" fmla="*/ 1 h 200026"/>
                    <a:gd name="connsiteX13" fmla="*/ 6619875 w 7962900"/>
                    <a:gd name="connsiteY13" fmla="*/ 1 h 200026"/>
                    <a:gd name="connsiteX14" fmla="*/ 7772400 w 7962900"/>
                    <a:gd name="connsiteY14" fmla="*/ 1 h 200026"/>
                    <a:gd name="connsiteX15" fmla="*/ 7962900 w 7962900"/>
                    <a:gd name="connsiteY15" fmla="*/ 0 h 2000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962900" h="200026">
                      <a:moveTo>
                        <a:pt x="0" y="1"/>
                      </a:moveTo>
                      <a:lnTo>
                        <a:pt x="371475" y="1"/>
                      </a:lnTo>
                      <a:lnTo>
                        <a:pt x="371475" y="190501"/>
                      </a:lnTo>
                      <a:lnTo>
                        <a:pt x="1524000" y="190501"/>
                      </a:lnTo>
                      <a:lnTo>
                        <a:pt x="1524000" y="1"/>
                      </a:lnTo>
                      <a:lnTo>
                        <a:pt x="1943100" y="1"/>
                      </a:lnTo>
                      <a:lnTo>
                        <a:pt x="3095625" y="1"/>
                      </a:lnTo>
                      <a:lnTo>
                        <a:pt x="3495675" y="1"/>
                      </a:lnTo>
                      <a:lnTo>
                        <a:pt x="3495675" y="200026"/>
                      </a:lnTo>
                      <a:lnTo>
                        <a:pt x="4648200" y="200026"/>
                      </a:lnTo>
                      <a:lnTo>
                        <a:pt x="4648200" y="1"/>
                      </a:lnTo>
                      <a:lnTo>
                        <a:pt x="5057775" y="1"/>
                      </a:lnTo>
                      <a:lnTo>
                        <a:pt x="6200775" y="1"/>
                      </a:lnTo>
                      <a:lnTo>
                        <a:pt x="6619875" y="1"/>
                      </a:lnTo>
                      <a:lnTo>
                        <a:pt x="7772400" y="1"/>
                      </a:lnTo>
                      <a:lnTo>
                        <a:pt x="7962900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dirty="0">
                    <a:cs typeface="Readex Pro Deca Light" pitchFamily="2" charset="-78"/>
                  </a:endParaRPr>
                </a:p>
              </p:txBody>
            </p:sp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D7D6396C-1D93-DB68-BCD1-C7E304E40E31}"/>
                    </a:ext>
                  </a:extLst>
                </p:cNvPr>
                <p:cNvSpPr txBox="1"/>
                <p:nvPr/>
              </p:nvSpPr>
              <p:spPr>
                <a:xfrm>
                  <a:off x="440774" y="5809085"/>
                  <a:ext cx="557803" cy="230832"/>
                </a:xfrm>
                <a:prstGeom prst="rect">
                  <a:avLst/>
                </a:prstGeom>
                <a:noFill/>
              </p:spPr>
              <p:txBody>
                <a:bodyPr wrap="square" lIns="27432" rIns="27432" anchor="ctr">
                  <a:noAutofit/>
                </a:bodyPr>
                <a:lstStyle/>
                <a:p>
                  <a:pPr marL="0" marR="0" lvl="0" indent="0" algn="ctr" defTabSz="89535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Pct val="120000"/>
                    <a:buFontTx/>
                    <a:buNone/>
                    <a:tabLst/>
                    <a:defRPr/>
                  </a:pPr>
                  <a:r>
                    <a:rPr kumimoji="0" lang="en-US" sz="900" i="0" u="none" strike="noStrike" kern="1200" cap="none" normalizeH="0" baseline="0" noProof="0" dirty="0">
                      <a:ln>
                        <a:noFill/>
                      </a:ln>
                      <a:effectLst/>
                      <a:uLnTx/>
                      <a:uFillTx/>
                      <a:cs typeface="Readex Pro Deca Light" pitchFamily="2" charset="-78"/>
                    </a:rPr>
                    <a:t>1.5 days</a:t>
                  </a:r>
                  <a:endParaRPr kumimoji="0" lang="en-US" sz="1000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cs typeface="Readex Pro Deca Light" pitchFamily="2" charset="-78"/>
                  </a:endParaRPr>
                </a:p>
              </p:txBody>
            </p:sp>
            <p:sp>
              <p:nvSpPr>
                <p:cNvPr id="127" name="TextBox 126">
                  <a:extLst>
                    <a:ext uri="{FF2B5EF4-FFF2-40B4-BE49-F238E27FC236}">
                      <a16:creationId xmlns:a16="http://schemas.microsoft.com/office/drawing/2014/main" id="{39DBC3CA-0BC7-4015-01BC-D77B6FA02FA5}"/>
                    </a:ext>
                  </a:extLst>
                </p:cNvPr>
                <p:cNvSpPr txBox="1"/>
                <p:nvPr/>
              </p:nvSpPr>
              <p:spPr>
                <a:xfrm>
                  <a:off x="2699969" y="5809085"/>
                  <a:ext cx="557803" cy="230832"/>
                </a:xfrm>
                <a:prstGeom prst="rect">
                  <a:avLst/>
                </a:prstGeom>
                <a:noFill/>
              </p:spPr>
              <p:txBody>
                <a:bodyPr wrap="square" lIns="27432" rIns="27432" anchor="ctr">
                  <a:noAutofit/>
                </a:bodyPr>
                <a:lstStyle/>
                <a:p>
                  <a:pPr marL="0" marR="0" lvl="0" indent="0" algn="ctr" defTabSz="89535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Pct val="120000"/>
                    <a:buFontTx/>
                    <a:buNone/>
                    <a:tabLst/>
                    <a:defRPr/>
                  </a:pPr>
                  <a:r>
                    <a:rPr kumimoji="0" lang="en-US" sz="900" i="0" u="none" strike="noStrike" kern="1200" cap="none" normalizeH="0" baseline="0" noProof="0" dirty="0">
                      <a:ln>
                        <a:noFill/>
                      </a:ln>
                      <a:effectLst/>
                      <a:uLnTx/>
                      <a:uFillTx/>
                      <a:cs typeface="Readex Pro Deca Light" pitchFamily="2" charset="-78"/>
                    </a:rPr>
                    <a:t>1 day</a:t>
                  </a:r>
                  <a:endParaRPr kumimoji="0" lang="en-US" sz="1000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cs typeface="Readex Pro Deca Light" pitchFamily="2" charset="-78"/>
                  </a:endParaRPr>
                </a:p>
              </p:txBody>
            </p:sp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6DB26C29-C954-07D6-AA1B-F07D48B9FA55}"/>
                    </a:ext>
                  </a:extLst>
                </p:cNvPr>
                <p:cNvSpPr txBox="1"/>
                <p:nvPr/>
              </p:nvSpPr>
              <p:spPr>
                <a:xfrm>
                  <a:off x="5812119" y="5809085"/>
                  <a:ext cx="557803" cy="230832"/>
                </a:xfrm>
                <a:prstGeom prst="rect">
                  <a:avLst/>
                </a:prstGeom>
                <a:noFill/>
              </p:spPr>
              <p:txBody>
                <a:bodyPr wrap="square" lIns="27432" rIns="27432" anchor="ctr">
                  <a:noAutofit/>
                </a:bodyPr>
                <a:lstStyle/>
                <a:p>
                  <a:pPr marL="0" marR="0" lvl="0" indent="0" algn="ctr" defTabSz="89535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Pct val="120000"/>
                    <a:buFontTx/>
                    <a:buNone/>
                    <a:tabLst/>
                    <a:defRPr/>
                  </a:pPr>
                  <a:r>
                    <a:rPr lang="en-US" sz="900" dirty="0">
                      <a:cs typeface="Readex Pro Deca Light" pitchFamily="2" charset="-78"/>
                    </a:rPr>
                    <a:t>2 days</a:t>
                  </a:r>
                  <a:endParaRPr kumimoji="0" lang="en-US" sz="1000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cs typeface="Readex Pro Deca Light" pitchFamily="2" charset="-78"/>
                  </a:endParaRPr>
                </a:p>
              </p:txBody>
            </p:sp>
            <p:sp>
              <p:nvSpPr>
                <p:cNvPr id="129" name="TextBox 128">
                  <a:extLst>
                    <a:ext uri="{FF2B5EF4-FFF2-40B4-BE49-F238E27FC236}">
                      <a16:creationId xmlns:a16="http://schemas.microsoft.com/office/drawing/2014/main" id="{0245F260-6959-57AE-E7AA-BF8EE2637627}"/>
                    </a:ext>
                  </a:extLst>
                </p:cNvPr>
                <p:cNvSpPr txBox="1"/>
                <p:nvPr/>
              </p:nvSpPr>
              <p:spPr>
                <a:xfrm>
                  <a:off x="4211904" y="5974185"/>
                  <a:ext cx="747260" cy="230832"/>
                </a:xfrm>
                <a:prstGeom prst="rect">
                  <a:avLst/>
                </a:prstGeom>
                <a:noFill/>
              </p:spPr>
              <p:txBody>
                <a:bodyPr wrap="square" lIns="27432" rIns="27432" anchor="ctr">
                  <a:noAutofit/>
                </a:bodyPr>
                <a:lstStyle/>
                <a:p>
                  <a:pPr marL="0" marR="0" lvl="0" indent="0" algn="ctr" defTabSz="89535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Pct val="120000"/>
                    <a:buFontTx/>
                    <a:buNone/>
                    <a:tabLst/>
                    <a:defRPr/>
                  </a:pPr>
                  <a:r>
                    <a:rPr lang="en-US" sz="900" dirty="0">
                      <a:cs typeface="Readex Pro Deca Light" pitchFamily="2" charset="-78"/>
                    </a:rPr>
                    <a:t>168 seconds</a:t>
                  </a:r>
                  <a:endParaRPr kumimoji="0" lang="en-US" sz="1000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cs typeface="Readex Pro Deca Light" pitchFamily="2" charset="-78"/>
                  </a:endParaRPr>
                </a:p>
              </p:txBody>
            </p:sp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FB406E01-6ED4-9E30-E011-8A32C8FD8AC6}"/>
                    </a:ext>
                  </a:extLst>
                </p:cNvPr>
                <p:cNvSpPr txBox="1"/>
                <p:nvPr/>
              </p:nvSpPr>
              <p:spPr>
                <a:xfrm>
                  <a:off x="1219263" y="5974185"/>
                  <a:ext cx="557803" cy="230832"/>
                </a:xfrm>
                <a:prstGeom prst="rect">
                  <a:avLst/>
                </a:prstGeom>
                <a:noFill/>
              </p:spPr>
              <p:txBody>
                <a:bodyPr wrap="square" lIns="27432" rIns="27432" anchor="ctr">
                  <a:noAutofit/>
                </a:bodyPr>
                <a:lstStyle/>
                <a:p>
                  <a:pPr marL="0" marR="0" lvl="0" indent="0" algn="ctr" defTabSz="89535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Pct val="120000"/>
                    <a:buFontTx/>
                    <a:buNone/>
                    <a:tabLst/>
                    <a:defRPr/>
                  </a:pPr>
                  <a:r>
                    <a:rPr kumimoji="0" lang="en-US" sz="900" i="0" u="none" strike="noStrike" kern="1200" cap="none" normalizeH="0" baseline="0" noProof="0" dirty="0">
                      <a:ln>
                        <a:noFill/>
                      </a:ln>
                      <a:effectLst/>
                      <a:uLnTx/>
                      <a:uFillTx/>
                      <a:cs typeface="Readex Pro Deca Light" pitchFamily="2" charset="-78"/>
                    </a:rPr>
                    <a:t>1 second</a:t>
                  </a:r>
                  <a:endParaRPr kumimoji="0" lang="en-US" sz="1000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cs typeface="Readex Pro Deca Light" pitchFamily="2" charset="-78"/>
                  </a:endParaRPr>
                </a:p>
              </p:txBody>
            </p:sp>
          </p:grp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31B4F8FC-9637-D49E-DD22-D5C744B25ED8}"/>
                </a:ext>
              </a:extLst>
            </p:cNvPr>
            <p:cNvGrpSpPr/>
            <p:nvPr/>
          </p:nvGrpSpPr>
          <p:grpSpPr>
            <a:xfrm>
              <a:off x="9718586" y="2894963"/>
              <a:ext cx="993019" cy="673033"/>
              <a:chOff x="7909724" y="3120862"/>
              <a:chExt cx="872273" cy="591196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5FF9E230-D8B9-4DAA-0AE9-72CAA4C4FDFD}"/>
                  </a:ext>
                </a:extLst>
              </p:cNvPr>
              <p:cNvGrpSpPr/>
              <p:nvPr/>
            </p:nvGrpSpPr>
            <p:grpSpPr>
              <a:xfrm flipH="1">
                <a:off x="7944355" y="3127169"/>
                <a:ext cx="837642" cy="584889"/>
                <a:chOff x="9696553" y="2609380"/>
                <a:chExt cx="1038013" cy="750788"/>
              </a:xfrm>
            </p:grpSpPr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F33589E8-97B2-8D38-1270-0A3F625A6246}"/>
                    </a:ext>
                  </a:extLst>
                </p:cNvPr>
                <p:cNvSpPr/>
                <p:nvPr/>
              </p:nvSpPr>
              <p:spPr bwMode="auto">
                <a:xfrm rot="10800000">
                  <a:off x="9900771" y="2609380"/>
                  <a:ext cx="833795" cy="586560"/>
                </a:xfrm>
                <a:prstGeom prst="rect">
                  <a:avLst/>
                </a:prstGeom>
                <a:solidFill>
                  <a:schemeClr val="tx1"/>
                </a:solidFill>
                <a:ln w="5715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400" b="1" i="0" u="none" strike="noStrike" cap="none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cs typeface="Readex Pro Deca Light" pitchFamily="2" charset="-78"/>
                    </a:rPr>
                    <a:t> </a:t>
                  </a:r>
                </a:p>
              </p:txBody>
            </p:sp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52E9CBC0-4FC3-183B-67E1-09237DF72E60}"/>
                    </a:ext>
                  </a:extLst>
                </p:cNvPr>
                <p:cNvSpPr/>
                <p:nvPr/>
              </p:nvSpPr>
              <p:spPr bwMode="auto">
                <a:xfrm rot="10800000">
                  <a:off x="9696553" y="2902661"/>
                  <a:ext cx="471880" cy="293280"/>
                </a:xfrm>
                <a:prstGeom prst="rect">
                  <a:avLst/>
                </a:prstGeom>
                <a:solidFill>
                  <a:schemeClr val="tx1"/>
                </a:solidFill>
                <a:ln w="5715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400" b="1" i="0" u="none" strike="noStrike" cap="none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cs typeface="Readex Pro Deca Light" pitchFamily="2" charset="-78"/>
                    </a:rPr>
                    <a:t> </a:t>
                  </a:r>
                </a:p>
              </p:txBody>
            </p:sp>
            <p:sp>
              <p:nvSpPr>
                <p:cNvPr id="121" name="Oval 159">
                  <a:extLst>
                    <a:ext uri="{FF2B5EF4-FFF2-40B4-BE49-F238E27FC236}">
                      <a16:creationId xmlns:a16="http://schemas.microsoft.com/office/drawing/2014/main" id="{BF9C6994-4B57-44AE-9954-8E5D9BB03DBA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invGray">
                <a:xfrm>
                  <a:off x="9801516" y="3045993"/>
                  <a:ext cx="331245" cy="314175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chemeClr val="tx1">
                      <a:lumMod val="75000"/>
                      <a:lumOff val="2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noAutofit/>
                </a:bodyPr>
                <a:lstStyle/>
                <a:p>
                  <a:r>
                    <a:rPr lang="en-US" i="0" dirty="0">
                      <a:solidFill>
                        <a:schemeClr val="bg1"/>
                      </a:solidFill>
                      <a:cs typeface="Readex Pro Deca Light" pitchFamily="2" charset="-78"/>
                    </a:rPr>
                    <a:t> </a:t>
                  </a:r>
                </a:p>
              </p:txBody>
            </p:sp>
            <p:sp>
              <p:nvSpPr>
                <p:cNvPr id="122" name="Oval 121">
                  <a:extLst>
                    <a:ext uri="{FF2B5EF4-FFF2-40B4-BE49-F238E27FC236}">
                      <a16:creationId xmlns:a16="http://schemas.microsoft.com/office/drawing/2014/main" id="{862BB4EA-B4FE-3176-AB09-99A4B5D122FB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invGray">
                <a:xfrm>
                  <a:off x="10287793" y="3045990"/>
                  <a:ext cx="331245" cy="314175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chemeClr val="tx1">
                      <a:lumMod val="75000"/>
                      <a:lumOff val="2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noAutofit/>
                </a:bodyPr>
                <a:lstStyle/>
                <a:p>
                  <a:r>
                    <a:rPr lang="en-US" i="0" dirty="0">
                      <a:solidFill>
                        <a:schemeClr val="bg1"/>
                      </a:solidFill>
                      <a:cs typeface="Readex Pro Deca Light" pitchFamily="2" charset="-78"/>
                    </a:rPr>
                    <a:t> </a:t>
                  </a:r>
                </a:p>
              </p:txBody>
            </p:sp>
          </p:grpSp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74C85E07-6962-CC2D-DD2E-1D624364A8DC}"/>
                  </a:ext>
                </a:extLst>
              </p:cNvPr>
              <p:cNvSpPr txBox="1"/>
              <p:nvPr/>
            </p:nvSpPr>
            <p:spPr>
              <a:xfrm>
                <a:off x="7909724" y="3120862"/>
                <a:ext cx="707476" cy="307777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 Deca Light" pitchFamily="2" charset="-78"/>
                  </a:rPr>
                  <a:t>1 X day</a:t>
                </a:r>
              </a:p>
            </p:txBody>
          </p:sp>
        </p:grpSp>
        <p:sp>
          <p:nvSpPr>
            <p:cNvPr id="56" name="AutoShape 168" descr="Dark vertical">
              <a:extLst>
                <a:ext uri="{FF2B5EF4-FFF2-40B4-BE49-F238E27FC236}">
                  <a16:creationId xmlns:a16="http://schemas.microsoft.com/office/drawing/2014/main" id="{F4BE192B-73E2-BAF2-08AD-1CED2FED8A5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rot="16200000">
              <a:off x="9153028" y="2801628"/>
              <a:ext cx="860454" cy="452125"/>
            </a:xfrm>
            <a:prstGeom prst="rightArrow">
              <a:avLst>
                <a:gd name="adj1" fmla="val 50000"/>
                <a:gd name="adj2" fmla="val 50261"/>
              </a:avLst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noAutofit/>
            </a:bodyPr>
            <a:lstStyle/>
            <a:p>
              <a:endParaRPr lang="en-US">
                <a:cs typeface="Readex Pro Deca Light" pitchFamily="2" charset="-78"/>
              </a:endParaRP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14DD2E4-C926-D10C-69B4-5E1C7EBB05BC}"/>
                </a:ext>
              </a:extLst>
            </p:cNvPr>
            <p:cNvGrpSpPr/>
            <p:nvPr/>
          </p:nvGrpSpPr>
          <p:grpSpPr>
            <a:xfrm>
              <a:off x="7444535" y="3504130"/>
              <a:ext cx="401436" cy="632190"/>
              <a:chOff x="8223564" y="1828091"/>
              <a:chExt cx="450736" cy="744892"/>
            </a:xfrm>
          </p:grpSpPr>
          <p:sp>
            <p:nvSpPr>
              <p:cNvPr id="114" name="Freeform 150">
                <a:extLst>
                  <a:ext uri="{FF2B5EF4-FFF2-40B4-BE49-F238E27FC236}">
                    <a16:creationId xmlns:a16="http://schemas.microsoft.com/office/drawing/2014/main" id="{85A8D596-71E1-4B2F-2047-5CAF2D53339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226709" y="1828091"/>
                <a:ext cx="444445" cy="744892"/>
              </a:xfrm>
              <a:custGeom>
                <a:avLst/>
                <a:gdLst>
                  <a:gd name="T0" fmla="*/ 0 w 142"/>
                  <a:gd name="T1" fmla="*/ 0 h 818"/>
                  <a:gd name="T2" fmla="*/ 212 w 142"/>
                  <a:gd name="T3" fmla="*/ 0 h 818"/>
                  <a:gd name="T4" fmla="*/ 212 w 142"/>
                  <a:gd name="T5" fmla="*/ 529 h 818"/>
                  <a:gd name="T6" fmla="*/ 0 w 142"/>
                  <a:gd name="T7" fmla="*/ 529 h 81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2" h="818">
                    <a:moveTo>
                      <a:pt x="0" y="0"/>
                    </a:moveTo>
                    <a:lnTo>
                      <a:pt x="142" y="0"/>
                    </a:lnTo>
                    <a:lnTo>
                      <a:pt x="142" y="818"/>
                    </a:lnTo>
                    <a:lnTo>
                      <a:pt x="0" y="818"/>
                    </a:ln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 dirty="0">
                  <a:cs typeface="Readex Pro Deca Light" pitchFamily="2" charset="-78"/>
                </a:endParaRPr>
              </a:p>
            </p:txBody>
          </p:sp>
          <p:sp>
            <p:nvSpPr>
              <p:cNvPr id="115" name="Line 151">
                <a:extLst>
                  <a:ext uri="{FF2B5EF4-FFF2-40B4-BE49-F238E27FC236}">
                    <a16:creationId xmlns:a16="http://schemas.microsoft.com/office/drawing/2014/main" id="{9C9509C8-ABE8-8F04-AB71-D8AC9607869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223565" y="2322710"/>
                <a:ext cx="45073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>
                  <a:cs typeface="Readex Pro Deca Light" pitchFamily="2" charset="-78"/>
                </a:endParaRPr>
              </a:p>
            </p:txBody>
          </p:sp>
          <p:sp>
            <p:nvSpPr>
              <p:cNvPr id="116" name="Line 152">
                <a:extLst>
                  <a:ext uri="{FF2B5EF4-FFF2-40B4-BE49-F238E27FC236}">
                    <a16:creationId xmlns:a16="http://schemas.microsoft.com/office/drawing/2014/main" id="{C9C4C339-508E-2E7F-6163-317303B156F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223564" y="2085375"/>
                <a:ext cx="45073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>
                  <a:cs typeface="Readex Pro Deca Light" pitchFamily="2" charset="-78"/>
                </a:endParaRPr>
              </a:p>
            </p:txBody>
          </p:sp>
        </p:grp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B18D8BA-8FEF-6A65-C99F-C12AECFEFEED}"/>
                </a:ext>
              </a:extLst>
            </p:cNvPr>
            <p:cNvSpPr/>
            <p:nvPr/>
          </p:nvSpPr>
          <p:spPr>
            <a:xfrm>
              <a:off x="7963683" y="935853"/>
              <a:ext cx="888459" cy="51667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cs typeface="Readex Pro Deca Light" pitchFamily="2" charset="-78"/>
                </a:rPr>
                <a:t>30 days forecast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91FEA98-7659-8F80-857E-FD0157122D41}"/>
                </a:ext>
              </a:extLst>
            </p:cNvPr>
            <p:cNvSpPr/>
            <p:nvPr/>
          </p:nvSpPr>
          <p:spPr>
            <a:xfrm>
              <a:off x="7436185" y="1619268"/>
              <a:ext cx="888459" cy="51667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cs typeface="Readex Pro Deca Light" pitchFamily="2" charset="-78"/>
                </a:rPr>
                <a:t>Daily order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0BFA279-C214-D439-F867-B5F74D23C3BD}"/>
                </a:ext>
              </a:extLst>
            </p:cNvPr>
            <p:cNvSpPr/>
            <p:nvPr/>
          </p:nvSpPr>
          <p:spPr>
            <a:xfrm>
              <a:off x="3272381" y="1064885"/>
              <a:ext cx="888459" cy="51667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cs typeface="Readex Pro Deca Light" pitchFamily="2" charset="-78"/>
                </a:rPr>
                <a:t>6 weeks forecast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FF92F96-1B8D-79D7-7CD5-5C92A9E2F5F1}"/>
                </a:ext>
              </a:extLst>
            </p:cNvPr>
            <p:cNvSpPr/>
            <p:nvPr/>
          </p:nvSpPr>
          <p:spPr>
            <a:xfrm>
              <a:off x="3152339" y="1792829"/>
              <a:ext cx="888459" cy="51667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cs typeface="Readex Pro Deca Light" pitchFamily="2" charset="-78"/>
                </a:rPr>
                <a:t>Weekly email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233AD01E-6BA9-133A-6F80-CB2F612A0A5A}"/>
                </a:ext>
              </a:extLst>
            </p:cNvPr>
            <p:cNvCxnSpPr>
              <a:cxnSpLocks/>
              <a:stCxn id="48" idx="2"/>
              <a:endCxn id="112" idx="3"/>
            </p:cNvCxnSpPr>
            <p:nvPr/>
          </p:nvCxnSpPr>
          <p:spPr>
            <a:xfrm>
              <a:off x="5827304" y="1391312"/>
              <a:ext cx="2630501" cy="236666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82C8F38A-DE68-8E5B-9457-4385ABF8C0FA}"/>
                </a:ext>
              </a:extLst>
            </p:cNvPr>
            <p:cNvGrpSpPr/>
            <p:nvPr/>
          </p:nvGrpSpPr>
          <p:grpSpPr>
            <a:xfrm>
              <a:off x="8140296" y="3756469"/>
              <a:ext cx="635018" cy="315343"/>
              <a:chOff x="6434445" y="3661713"/>
              <a:chExt cx="557803" cy="276999"/>
            </a:xfrm>
          </p:grpSpPr>
          <p:sp>
            <p:nvSpPr>
              <p:cNvPr id="112" name="Rectangle: Single Corner Snipped 111">
                <a:extLst>
                  <a:ext uri="{FF2B5EF4-FFF2-40B4-BE49-F238E27FC236}">
                    <a16:creationId xmlns:a16="http://schemas.microsoft.com/office/drawing/2014/main" id="{078A2F39-4968-8546-AF45-81B6947DC7F6}"/>
                  </a:ext>
                </a:extLst>
              </p:cNvPr>
              <p:cNvSpPr/>
              <p:nvPr/>
            </p:nvSpPr>
            <p:spPr bwMode="auto">
              <a:xfrm>
                <a:off x="6478189" y="3663037"/>
                <a:ext cx="470315" cy="274350"/>
              </a:xfrm>
              <a:prstGeom prst="snip1Rect">
                <a:avLst>
                  <a:gd name="adj" fmla="val 42304"/>
                </a:avLst>
              </a:prstGeom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Readex Pro Deca Light" pitchFamily="2" charset="-78"/>
                </a:endParaRP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7BD2BCF5-A60E-63F4-86E3-29447D6D2D8C}"/>
                  </a:ext>
                </a:extLst>
              </p:cNvPr>
              <p:cNvSpPr txBox="1"/>
              <p:nvPr/>
            </p:nvSpPr>
            <p:spPr>
              <a:xfrm>
                <a:off x="6434445" y="3661713"/>
                <a:ext cx="557803" cy="276999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1200" b="1" dirty="0">
                    <a:cs typeface="Readex Pro Deca Light" pitchFamily="2" charset="-78"/>
                  </a:rPr>
                  <a:t>20</a:t>
                </a:r>
                <a:endParaRPr kumimoji="0" lang="en-US" sz="14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cs typeface="Readex Pro Deca Light" pitchFamily="2" charset="-78"/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20B99C3C-11AB-F19A-582A-C3211908BC8E}"/>
                </a:ext>
              </a:extLst>
            </p:cNvPr>
            <p:cNvGrpSpPr/>
            <p:nvPr/>
          </p:nvGrpSpPr>
          <p:grpSpPr>
            <a:xfrm>
              <a:off x="6435593" y="1964307"/>
              <a:ext cx="768872" cy="443917"/>
              <a:chOff x="5257092" y="3249157"/>
              <a:chExt cx="675381" cy="389939"/>
            </a:xfrm>
          </p:grpSpPr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94827343-37BF-37B4-5B5F-8C9F092D83E7}"/>
                  </a:ext>
                </a:extLst>
              </p:cNvPr>
              <p:cNvGrpSpPr/>
              <p:nvPr/>
            </p:nvGrpSpPr>
            <p:grpSpPr>
              <a:xfrm>
                <a:off x="5257092" y="3249157"/>
                <a:ext cx="557803" cy="276999"/>
                <a:chOff x="6434445" y="3661713"/>
                <a:chExt cx="557803" cy="276999"/>
              </a:xfrm>
            </p:grpSpPr>
            <p:sp>
              <p:nvSpPr>
                <p:cNvPr id="110" name="Rectangle: Single Corner Snipped 109">
                  <a:extLst>
                    <a:ext uri="{FF2B5EF4-FFF2-40B4-BE49-F238E27FC236}">
                      <a16:creationId xmlns:a16="http://schemas.microsoft.com/office/drawing/2014/main" id="{CB144146-06A2-51D7-18DA-4A384645ECA1}"/>
                    </a:ext>
                  </a:extLst>
                </p:cNvPr>
                <p:cNvSpPr/>
                <p:nvPr/>
              </p:nvSpPr>
              <p:spPr bwMode="auto">
                <a:xfrm>
                  <a:off x="6478189" y="3663037"/>
                  <a:ext cx="470315" cy="274350"/>
                </a:xfrm>
                <a:prstGeom prst="snip1Rect">
                  <a:avLst>
                    <a:gd name="adj" fmla="val 42304"/>
                  </a:avLst>
                </a:prstGeom>
                <a:pattFill prst="wdDnDiag">
                  <a:fgClr>
                    <a:schemeClr val="bg1">
                      <a:lumMod val="85000"/>
                    </a:schemeClr>
                  </a:fgClr>
                  <a:bgClr>
                    <a:schemeClr val="bg1"/>
                  </a:bgClr>
                </a:patt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166C0F32-3EC7-F974-7DF2-7EEA72E5D7CD}"/>
                    </a:ext>
                  </a:extLst>
                </p:cNvPr>
                <p:cNvSpPr txBox="1"/>
                <p:nvPr/>
              </p:nvSpPr>
              <p:spPr>
                <a:xfrm>
                  <a:off x="6434445" y="3661713"/>
                  <a:ext cx="557803" cy="276999"/>
                </a:xfrm>
                <a:prstGeom prst="rect">
                  <a:avLst/>
                </a:prstGeom>
                <a:noFill/>
              </p:spPr>
              <p:txBody>
                <a:bodyPr wrap="square" lIns="27432" rIns="27432" anchor="ctr">
                  <a:noAutofit/>
                </a:bodyPr>
                <a:lstStyle/>
                <a:p>
                  <a:pPr marL="0" marR="0" lvl="0" indent="0" algn="ctr" defTabSz="89535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Pct val="120000"/>
                    <a:buFontTx/>
                    <a:buNone/>
                    <a:tabLst/>
                    <a:defRPr/>
                  </a:pPr>
                  <a:r>
                    <a:rPr lang="en-US" sz="1200" b="1" dirty="0">
                      <a:cs typeface="Readex Pro Deca Light" pitchFamily="2" charset="-78"/>
                    </a:rPr>
                    <a:t>20</a:t>
                  </a:r>
                  <a:endParaRPr kumimoji="0" lang="en-US" sz="14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cs typeface="Readex Pro Deca Light" pitchFamily="2" charset="-78"/>
                  </a:endParaRPr>
                </a:p>
              </p:txBody>
            </p:sp>
          </p:grp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1283039E-7C8F-58DE-0B39-585F50C8F872}"/>
                  </a:ext>
                </a:extLst>
              </p:cNvPr>
              <p:cNvGrpSpPr/>
              <p:nvPr/>
            </p:nvGrpSpPr>
            <p:grpSpPr>
              <a:xfrm>
                <a:off x="5315881" y="3305627"/>
                <a:ext cx="557803" cy="276999"/>
                <a:chOff x="6434445" y="3661713"/>
                <a:chExt cx="557803" cy="276999"/>
              </a:xfrm>
            </p:grpSpPr>
            <p:sp>
              <p:nvSpPr>
                <p:cNvPr id="108" name="Rectangle: Single Corner Snipped 107">
                  <a:extLst>
                    <a:ext uri="{FF2B5EF4-FFF2-40B4-BE49-F238E27FC236}">
                      <a16:creationId xmlns:a16="http://schemas.microsoft.com/office/drawing/2014/main" id="{7DCAFB81-0D39-6661-16B3-E9FFE2CCB4F6}"/>
                    </a:ext>
                  </a:extLst>
                </p:cNvPr>
                <p:cNvSpPr/>
                <p:nvPr/>
              </p:nvSpPr>
              <p:spPr bwMode="auto">
                <a:xfrm>
                  <a:off x="6478189" y="3663037"/>
                  <a:ext cx="470315" cy="274350"/>
                </a:xfrm>
                <a:prstGeom prst="snip1Rect">
                  <a:avLst>
                    <a:gd name="adj" fmla="val 42304"/>
                  </a:avLst>
                </a:prstGeom>
                <a:pattFill prst="wdDnDiag">
                  <a:fgClr>
                    <a:schemeClr val="bg1">
                      <a:lumMod val="85000"/>
                    </a:schemeClr>
                  </a:fgClr>
                  <a:bgClr>
                    <a:schemeClr val="bg1"/>
                  </a:bgClr>
                </a:patt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09557AA7-6AA3-B732-512B-238A0F88C9E6}"/>
                    </a:ext>
                  </a:extLst>
                </p:cNvPr>
                <p:cNvSpPr txBox="1"/>
                <p:nvPr/>
              </p:nvSpPr>
              <p:spPr>
                <a:xfrm>
                  <a:off x="6434445" y="3661713"/>
                  <a:ext cx="557803" cy="276999"/>
                </a:xfrm>
                <a:prstGeom prst="rect">
                  <a:avLst/>
                </a:prstGeom>
                <a:noFill/>
              </p:spPr>
              <p:txBody>
                <a:bodyPr wrap="square" lIns="27432" rIns="27432" anchor="ctr">
                  <a:noAutofit/>
                </a:bodyPr>
                <a:lstStyle/>
                <a:p>
                  <a:pPr marL="0" marR="0" lvl="0" indent="0" algn="ctr" defTabSz="89535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Pct val="120000"/>
                    <a:buFontTx/>
                    <a:buNone/>
                    <a:tabLst/>
                    <a:defRPr/>
                  </a:pPr>
                  <a:r>
                    <a:rPr lang="en-US" sz="1200" b="1" dirty="0">
                      <a:cs typeface="Readex Pro Deca Light" pitchFamily="2" charset="-78"/>
                    </a:rPr>
                    <a:t>20</a:t>
                  </a:r>
                  <a:endParaRPr kumimoji="0" lang="en-US" sz="14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cs typeface="Readex Pro Deca Light" pitchFamily="2" charset="-78"/>
                  </a:endParaRPr>
                </a:p>
              </p:txBody>
            </p:sp>
          </p:grp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98C9AA2C-9D75-1166-4BD0-CABA475A9BF1}"/>
                  </a:ext>
                </a:extLst>
              </p:cNvPr>
              <p:cNvGrpSpPr/>
              <p:nvPr/>
            </p:nvGrpSpPr>
            <p:grpSpPr>
              <a:xfrm>
                <a:off x="5374670" y="3362097"/>
                <a:ext cx="557803" cy="276999"/>
                <a:chOff x="6434445" y="3661713"/>
                <a:chExt cx="557803" cy="276999"/>
              </a:xfrm>
            </p:grpSpPr>
            <p:sp>
              <p:nvSpPr>
                <p:cNvPr id="106" name="Rectangle: Single Corner Snipped 105">
                  <a:extLst>
                    <a:ext uri="{FF2B5EF4-FFF2-40B4-BE49-F238E27FC236}">
                      <a16:creationId xmlns:a16="http://schemas.microsoft.com/office/drawing/2014/main" id="{39FB1A56-42B2-6B03-F089-917E6C5066C3}"/>
                    </a:ext>
                  </a:extLst>
                </p:cNvPr>
                <p:cNvSpPr/>
                <p:nvPr/>
              </p:nvSpPr>
              <p:spPr bwMode="auto">
                <a:xfrm>
                  <a:off x="6478189" y="3663037"/>
                  <a:ext cx="470315" cy="274350"/>
                </a:xfrm>
                <a:prstGeom prst="snip1Rect">
                  <a:avLst>
                    <a:gd name="adj" fmla="val 42304"/>
                  </a:avLst>
                </a:prstGeom>
                <a:pattFill prst="wdDnDiag">
                  <a:fgClr>
                    <a:schemeClr val="bg1">
                      <a:lumMod val="85000"/>
                    </a:schemeClr>
                  </a:fgClr>
                  <a:bgClr>
                    <a:schemeClr val="bg1"/>
                  </a:bgClr>
                </a:patt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6DD146DA-9217-F001-1AC7-37F7CB146A72}"/>
                    </a:ext>
                  </a:extLst>
                </p:cNvPr>
                <p:cNvSpPr txBox="1"/>
                <p:nvPr/>
              </p:nvSpPr>
              <p:spPr>
                <a:xfrm>
                  <a:off x="6434445" y="3661713"/>
                  <a:ext cx="557803" cy="276999"/>
                </a:xfrm>
                <a:prstGeom prst="rect">
                  <a:avLst/>
                </a:prstGeom>
                <a:noFill/>
              </p:spPr>
              <p:txBody>
                <a:bodyPr wrap="square" lIns="27432" rIns="27432" anchor="ctr">
                  <a:noAutofit/>
                </a:bodyPr>
                <a:lstStyle/>
                <a:p>
                  <a:pPr marL="0" marR="0" lvl="0" indent="0" algn="ctr" defTabSz="89535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Pct val="120000"/>
                    <a:buFontTx/>
                    <a:buNone/>
                    <a:tabLst/>
                    <a:defRPr/>
                  </a:pPr>
                  <a:r>
                    <a:rPr lang="en-US" sz="1200" b="1" dirty="0">
                      <a:cs typeface="Readex Pro Deca Light" pitchFamily="2" charset="-78"/>
                    </a:rPr>
                    <a:t>20</a:t>
                  </a:r>
                  <a:endParaRPr kumimoji="0" lang="en-US" sz="14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cs typeface="Readex Pro Deca Light" pitchFamily="2" charset="-78"/>
                  </a:endParaRPr>
                </a:p>
              </p:txBody>
            </p:sp>
          </p:grpSp>
        </p:grp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126F0A2-5EC3-828E-6B67-E3B80849DD0C}"/>
                </a:ext>
              </a:extLst>
            </p:cNvPr>
            <p:cNvSpPr/>
            <p:nvPr/>
          </p:nvSpPr>
          <p:spPr bwMode="auto">
            <a:xfrm>
              <a:off x="7200193" y="2731821"/>
              <a:ext cx="779503" cy="386150"/>
            </a:xfrm>
            <a:prstGeom prst="rect">
              <a:avLst/>
            </a:prstGeom>
            <a:solidFill>
              <a:schemeClr val="tx1"/>
            </a:solidFill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cs typeface="Readex Pro Deca Light" pitchFamily="2" charset="-78"/>
                </a:rPr>
                <a:t>OXOX</a:t>
              </a:r>
            </a:p>
          </p:txBody>
        </p:sp>
        <p:cxnSp>
          <p:nvCxnSpPr>
            <p:cNvPr id="66" name="Connector: Elbow 65">
              <a:extLst>
                <a:ext uri="{FF2B5EF4-FFF2-40B4-BE49-F238E27FC236}">
                  <a16:creationId xmlns:a16="http://schemas.microsoft.com/office/drawing/2014/main" id="{7B87F41A-2445-BCB1-BE02-F92D25C7EF63}"/>
                </a:ext>
              </a:extLst>
            </p:cNvPr>
            <p:cNvCxnSpPr>
              <a:cxnSpLocks/>
              <a:endCxn id="161" idx="0"/>
            </p:cNvCxnSpPr>
            <p:nvPr/>
          </p:nvCxnSpPr>
          <p:spPr>
            <a:xfrm rot="10800000" flipV="1">
              <a:off x="5840131" y="3512188"/>
              <a:ext cx="1572754" cy="243385"/>
            </a:xfrm>
            <a:prstGeom prst="bentConnector2">
              <a:avLst/>
            </a:prstGeom>
            <a:ln w="12700" cap="flat">
              <a:solidFill>
                <a:schemeClr val="tx1"/>
              </a:solidFill>
              <a:prstDash val="lgDash"/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809503A3-3F2F-8A66-ACB1-046C18B22B6A}"/>
                </a:ext>
              </a:extLst>
            </p:cNvPr>
            <p:cNvGrpSpPr/>
            <p:nvPr/>
          </p:nvGrpSpPr>
          <p:grpSpPr>
            <a:xfrm>
              <a:off x="5166137" y="3162245"/>
              <a:ext cx="580448" cy="520489"/>
              <a:chOff x="3768529" y="3316753"/>
              <a:chExt cx="649059" cy="457200"/>
            </a:xfrm>
          </p:grpSpPr>
          <p:sp>
            <p:nvSpPr>
              <p:cNvPr id="101" name="Arrow: U-Turn 100">
                <a:extLst>
                  <a:ext uri="{FF2B5EF4-FFF2-40B4-BE49-F238E27FC236}">
                    <a16:creationId xmlns:a16="http://schemas.microsoft.com/office/drawing/2014/main" id="{B55B96E9-9A0D-D0EB-617A-DFA9E10DC390}"/>
                  </a:ext>
                </a:extLst>
              </p:cNvPr>
              <p:cNvSpPr/>
              <p:nvPr/>
            </p:nvSpPr>
            <p:spPr bwMode="auto">
              <a:xfrm>
                <a:off x="3768529" y="3316753"/>
                <a:ext cx="649059" cy="457200"/>
              </a:xfrm>
              <a:prstGeom prst="uturnArrow">
                <a:avLst>
                  <a:gd name="adj1" fmla="val 22597"/>
                  <a:gd name="adj2" fmla="val 13729"/>
                  <a:gd name="adj3" fmla="val 0"/>
                  <a:gd name="adj4" fmla="val 0"/>
                  <a:gd name="adj5" fmla="val 100000"/>
                </a:avLst>
              </a:prstGeom>
              <a:solidFill>
                <a:schemeClr val="tx1"/>
              </a:solidFill>
              <a:ln w="57150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Readex Pro Deca Light" pitchFamily="2" charset="-78"/>
                </a:endParaRPr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CD82025C-DAA3-AE8B-E883-9D8EF3BC954A}"/>
                  </a:ext>
                </a:extLst>
              </p:cNvPr>
              <p:cNvSpPr txBox="1"/>
              <p:nvPr/>
            </p:nvSpPr>
            <p:spPr>
              <a:xfrm>
                <a:off x="3814157" y="3457060"/>
                <a:ext cx="557803" cy="276999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1200" b="1" dirty="0">
                    <a:cs typeface="Readex Pro Deca Light" pitchFamily="2" charset="-78"/>
                  </a:rPr>
                  <a:t>3</a:t>
                </a:r>
                <a:endParaRPr kumimoji="0" lang="en-US" sz="14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cs typeface="Readex Pro Deca Light" pitchFamily="2" charset="-78"/>
                </a:endParaRPr>
              </a:p>
            </p:txBody>
          </p:sp>
        </p:grp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9AEC0CFE-9BD2-52EC-943D-793706725B90}"/>
                </a:ext>
              </a:extLst>
            </p:cNvPr>
            <p:cNvCxnSpPr/>
            <p:nvPr/>
          </p:nvCxnSpPr>
          <p:spPr>
            <a:xfrm>
              <a:off x="6470318" y="4039577"/>
              <a:ext cx="87547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lg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ctor: Elbow 68">
              <a:extLst>
                <a:ext uri="{FF2B5EF4-FFF2-40B4-BE49-F238E27FC236}">
                  <a16:creationId xmlns:a16="http://schemas.microsoft.com/office/drawing/2014/main" id="{72E3959D-140F-7A31-C5D9-240DED76E23B}"/>
                </a:ext>
              </a:extLst>
            </p:cNvPr>
            <p:cNvCxnSpPr>
              <a:cxnSpLocks/>
              <a:stCxn id="97" idx="1"/>
              <a:endCxn id="160" idx="1"/>
            </p:cNvCxnSpPr>
            <p:nvPr/>
          </p:nvCxnSpPr>
          <p:spPr>
            <a:xfrm rot="10800000" flipH="1" flipV="1">
              <a:off x="4586522" y="3914018"/>
              <a:ext cx="638025" cy="619616"/>
            </a:xfrm>
            <a:prstGeom prst="bentConnector3">
              <a:avLst>
                <a:gd name="adj1" fmla="val -40789"/>
              </a:avLst>
            </a:prstGeom>
            <a:ln w="12700" cap="flat">
              <a:solidFill>
                <a:schemeClr val="tx1"/>
              </a:solidFill>
              <a:prstDash val="lgDash"/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C4665887-277E-4339-8574-BB03E38F9667}"/>
                </a:ext>
              </a:extLst>
            </p:cNvPr>
            <p:cNvGrpSpPr/>
            <p:nvPr/>
          </p:nvGrpSpPr>
          <p:grpSpPr>
            <a:xfrm>
              <a:off x="3890762" y="3504130"/>
              <a:ext cx="401436" cy="632190"/>
              <a:chOff x="8223564" y="1828091"/>
              <a:chExt cx="450736" cy="744892"/>
            </a:xfrm>
          </p:grpSpPr>
          <p:sp>
            <p:nvSpPr>
              <p:cNvPr id="98" name="Freeform 150">
                <a:extLst>
                  <a:ext uri="{FF2B5EF4-FFF2-40B4-BE49-F238E27FC236}">
                    <a16:creationId xmlns:a16="http://schemas.microsoft.com/office/drawing/2014/main" id="{EDBAE3EE-1643-D3B9-1060-7FE0D482BE7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226709" y="1828091"/>
                <a:ext cx="444445" cy="744892"/>
              </a:xfrm>
              <a:custGeom>
                <a:avLst/>
                <a:gdLst>
                  <a:gd name="T0" fmla="*/ 0 w 142"/>
                  <a:gd name="T1" fmla="*/ 0 h 818"/>
                  <a:gd name="T2" fmla="*/ 212 w 142"/>
                  <a:gd name="T3" fmla="*/ 0 h 818"/>
                  <a:gd name="T4" fmla="*/ 212 w 142"/>
                  <a:gd name="T5" fmla="*/ 529 h 818"/>
                  <a:gd name="T6" fmla="*/ 0 w 142"/>
                  <a:gd name="T7" fmla="*/ 529 h 81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2" h="818">
                    <a:moveTo>
                      <a:pt x="0" y="0"/>
                    </a:moveTo>
                    <a:lnTo>
                      <a:pt x="142" y="0"/>
                    </a:lnTo>
                    <a:lnTo>
                      <a:pt x="142" y="818"/>
                    </a:lnTo>
                    <a:lnTo>
                      <a:pt x="0" y="818"/>
                    </a:ln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 dirty="0">
                  <a:cs typeface="Readex Pro Deca Light" pitchFamily="2" charset="-78"/>
                </a:endParaRPr>
              </a:p>
            </p:txBody>
          </p:sp>
          <p:sp>
            <p:nvSpPr>
              <p:cNvPr id="99" name="Line 151">
                <a:extLst>
                  <a:ext uri="{FF2B5EF4-FFF2-40B4-BE49-F238E27FC236}">
                    <a16:creationId xmlns:a16="http://schemas.microsoft.com/office/drawing/2014/main" id="{F0906084-2AC1-E538-0097-C1C11208481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223565" y="2322710"/>
                <a:ext cx="45073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>
                  <a:cs typeface="Readex Pro Deca Light" pitchFamily="2" charset="-78"/>
                </a:endParaRPr>
              </a:p>
            </p:txBody>
          </p:sp>
          <p:sp>
            <p:nvSpPr>
              <p:cNvPr id="100" name="Line 152">
                <a:extLst>
                  <a:ext uri="{FF2B5EF4-FFF2-40B4-BE49-F238E27FC236}">
                    <a16:creationId xmlns:a16="http://schemas.microsoft.com/office/drawing/2014/main" id="{41B5BB2B-7C69-C9A6-C219-99DC586D499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223564" y="2085375"/>
                <a:ext cx="45073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>
                  <a:cs typeface="Readex Pro Deca Light" pitchFamily="2" charset="-78"/>
                </a:endParaRP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9BF913A5-7395-BAD3-B9AC-50D9922E52A7}"/>
                </a:ext>
              </a:extLst>
            </p:cNvPr>
            <p:cNvGrpSpPr/>
            <p:nvPr/>
          </p:nvGrpSpPr>
          <p:grpSpPr>
            <a:xfrm>
              <a:off x="4586523" y="3756346"/>
              <a:ext cx="635018" cy="315343"/>
              <a:chOff x="6434445" y="3661713"/>
              <a:chExt cx="557803" cy="276999"/>
            </a:xfrm>
          </p:grpSpPr>
          <p:sp>
            <p:nvSpPr>
              <p:cNvPr id="96" name="Rectangle: Single Corner Snipped 95">
                <a:extLst>
                  <a:ext uri="{FF2B5EF4-FFF2-40B4-BE49-F238E27FC236}">
                    <a16:creationId xmlns:a16="http://schemas.microsoft.com/office/drawing/2014/main" id="{84314DE6-894E-C628-495A-6DDEA0A48C49}"/>
                  </a:ext>
                </a:extLst>
              </p:cNvPr>
              <p:cNvSpPr/>
              <p:nvPr/>
            </p:nvSpPr>
            <p:spPr bwMode="auto">
              <a:xfrm>
                <a:off x="6478189" y="3663037"/>
                <a:ext cx="470315" cy="274350"/>
              </a:xfrm>
              <a:prstGeom prst="snip1Rect">
                <a:avLst>
                  <a:gd name="adj" fmla="val 42304"/>
                </a:avLst>
              </a:prstGeom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Readex Pro Deca Light" pitchFamily="2" charset="-78"/>
                </a:endParaRP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0306FFA7-8C0A-E605-9450-912287C02193}"/>
                  </a:ext>
                </a:extLst>
              </p:cNvPr>
              <p:cNvSpPr txBox="1"/>
              <p:nvPr/>
            </p:nvSpPr>
            <p:spPr>
              <a:xfrm>
                <a:off x="6434445" y="3661713"/>
                <a:ext cx="557803" cy="276999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1200" b="1" dirty="0">
                    <a:cs typeface="Readex Pro Deca Light" pitchFamily="2" charset="-78"/>
                  </a:rPr>
                  <a:t>Tote</a:t>
                </a:r>
                <a:endParaRPr kumimoji="0" lang="en-US" sz="14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cs typeface="Readex Pro Deca Light" pitchFamily="2" charset="-78"/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3F13B17B-3573-D293-510A-FB5A1823AC10}"/>
                </a:ext>
              </a:extLst>
            </p:cNvPr>
            <p:cNvGrpSpPr/>
            <p:nvPr/>
          </p:nvGrpSpPr>
          <p:grpSpPr>
            <a:xfrm>
              <a:off x="6373786" y="3322253"/>
              <a:ext cx="635018" cy="315343"/>
              <a:chOff x="6405661" y="3661713"/>
              <a:chExt cx="557803" cy="276999"/>
            </a:xfrm>
          </p:grpSpPr>
          <p:sp>
            <p:nvSpPr>
              <p:cNvPr id="94" name="Rectangle: Single Corner Snipped 93">
                <a:extLst>
                  <a:ext uri="{FF2B5EF4-FFF2-40B4-BE49-F238E27FC236}">
                    <a16:creationId xmlns:a16="http://schemas.microsoft.com/office/drawing/2014/main" id="{A66A19C8-2100-75DF-CDA0-1EC53F629170}"/>
                  </a:ext>
                </a:extLst>
              </p:cNvPr>
              <p:cNvSpPr/>
              <p:nvPr/>
            </p:nvSpPr>
            <p:spPr bwMode="auto">
              <a:xfrm>
                <a:off x="6478189" y="3663037"/>
                <a:ext cx="470315" cy="274350"/>
              </a:xfrm>
              <a:prstGeom prst="snip1Rect">
                <a:avLst>
                  <a:gd name="adj" fmla="val 42304"/>
                </a:avLst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Readex Pro Deca Light" pitchFamily="2" charset="-78"/>
                </a:endParaRP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9C42D47D-4577-B597-C22D-E27501033E39}"/>
                  </a:ext>
                </a:extLst>
              </p:cNvPr>
              <p:cNvSpPr txBox="1"/>
              <p:nvPr/>
            </p:nvSpPr>
            <p:spPr>
              <a:xfrm>
                <a:off x="6405661" y="3661713"/>
                <a:ext cx="557803" cy="276999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1200" b="1" dirty="0">
                    <a:cs typeface="Readex Pro Deca Light" pitchFamily="2" charset="-78"/>
                  </a:rPr>
                  <a:t>20</a:t>
                </a:r>
                <a:endParaRPr kumimoji="0" lang="en-US" sz="14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cs typeface="Readex Pro Deca Light" pitchFamily="2" charset="-78"/>
                </a:endParaRPr>
              </a:p>
            </p:txBody>
          </p:sp>
        </p:grpSp>
        <p:cxnSp>
          <p:nvCxnSpPr>
            <p:cNvPr id="73" name="Connector: Elbow 72">
              <a:extLst>
                <a:ext uri="{FF2B5EF4-FFF2-40B4-BE49-F238E27FC236}">
                  <a16:creationId xmlns:a16="http://schemas.microsoft.com/office/drawing/2014/main" id="{6BCB8D6E-0672-05CD-1C2D-219F95DB42A6}"/>
                </a:ext>
              </a:extLst>
            </p:cNvPr>
            <p:cNvCxnSpPr>
              <a:cxnSpLocks/>
              <a:endCxn id="169" idx="0"/>
            </p:cNvCxnSpPr>
            <p:nvPr/>
          </p:nvCxnSpPr>
          <p:spPr>
            <a:xfrm rot="10800000" flipV="1">
              <a:off x="2286096" y="3520403"/>
              <a:ext cx="1557668" cy="235170"/>
            </a:xfrm>
            <a:prstGeom prst="bentConnector2">
              <a:avLst/>
            </a:prstGeom>
            <a:ln w="12700" cap="flat">
              <a:solidFill>
                <a:schemeClr val="tx1"/>
              </a:solidFill>
              <a:prstDash val="lgDash"/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AutoShape 130">
              <a:extLst>
                <a:ext uri="{FF2B5EF4-FFF2-40B4-BE49-F238E27FC236}">
                  <a16:creationId xmlns:a16="http://schemas.microsoft.com/office/drawing/2014/main" id="{66B95554-CB0E-C4AF-5ED1-DE24F1B85B88}"/>
                </a:ext>
              </a:extLst>
            </p:cNvPr>
            <p:cNvSpPr>
              <a:spLocks noChangeAspect="1" noChangeArrowheads="1"/>
            </p:cNvSpPr>
            <p:nvPr/>
          </p:nvSpPr>
          <p:spPr bwMode="blackWhite">
            <a:xfrm flipV="1">
              <a:off x="3038357" y="3362354"/>
              <a:ext cx="480375" cy="263094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endParaRPr lang="en-US" i="0">
                <a:cs typeface="Readex Pro Deca Light" pitchFamily="2" charset="-78"/>
              </a:endParaRPr>
            </a:p>
          </p:txBody>
        </p: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F749EE43-1B4E-2BAE-5C3D-B20F40CD0F0C}"/>
                </a:ext>
              </a:extLst>
            </p:cNvPr>
            <p:cNvCxnSpPr>
              <a:cxnSpLocks/>
            </p:cNvCxnSpPr>
            <p:nvPr/>
          </p:nvCxnSpPr>
          <p:spPr>
            <a:xfrm>
              <a:off x="2912309" y="4039577"/>
              <a:ext cx="797809" cy="0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lg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63EE649A-E7FA-AD37-85C5-B453D06BEDFF}"/>
                </a:ext>
              </a:extLst>
            </p:cNvPr>
            <p:cNvCxnSpPr>
              <a:cxnSpLocks/>
              <a:endCxn id="48" idx="2"/>
            </p:cNvCxnSpPr>
            <p:nvPr/>
          </p:nvCxnSpPr>
          <p:spPr>
            <a:xfrm flipV="1">
              <a:off x="1725875" y="1391312"/>
              <a:ext cx="4101429" cy="2371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D8074972-A46C-4DE5-CD36-6F12D6948FAC}"/>
                </a:ext>
              </a:extLst>
            </p:cNvPr>
            <p:cNvGrpSpPr/>
            <p:nvPr/>
          </p:nvGrpSpPr>
          <p:grpSpPr>
            <a:xfrm>
              <a:off x="3143716" y="2557792"/>
              <a:ext cx="682548" cy="621843"/>
              <a:chOff x="2440154" y="2762421"/>
              <a:chExt cx="599554" cy="546230"/>
            </a:xfrm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043CE851-E52C-7E29-06B4-06D80CCEDC24}"/>
                  </a:ext>
                </a:extLst>
              </p:cNvPr>
              <p:cNvGrpSpPr/>
              <p:nvPr/>
            </p:nvGrpSpPr>
            <p:grpSpPr>
              <a:xfrm>
                <a:off x="2440154" y="2917544"/>
                <a:ext cx="599554" cy="391107"/>
                <a:chOff x="3246606" y="5373384"/>
                <a:chExt cx="1090350" cy="589583"/>
              </a:xfrm>
            </p:grpSpPr>
            <p:sp>
              <p:nvSpPr>
                <p:cNvPr id="91" name="Freeform 131">
                  <a:extLst>
                    <a:ext uri="{FF2B5EF4-FFF2-40B4-BE49-F238E27FC236}">
                      <a16:creationId xmlns:a16="http://schemas.microsoft.com/office/drawing/2014/main" id="{57318747-5F1F-3E9C-122D-DE83D48F04E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246606" y="5373384"/>
                  <a:ext cx="1090350" cy="269388"/>
                </a:xfrm>
                <a:custGeom>
                  <a:avLst/>
                  <a:gdLst>
                    <a:gd name="T0" fmla="*/ 0 w 288"/>
                    <a:gd name="T1" fmla="*/ 10 h 228"/>
                    <a:gd name="T2" fmla="*/ 0 w 288"/>
                    <a:gd name="T3" fmla="*/ 228 h 228"/>
                    <a:gd name="T4" fmla="*/ 288 w 288"/>
                    <a:gd name="T5" fmla="*/ 228 h 228"/>
                    <a:gd name="T6" fmla="*/ 288 w 288"/>
                    <a:gd name="T7" fmla="*/ 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88" h="228">
                      <a:moveTo>
                        <a:pt x="0" y="10"/>
                      </a:moveTo>
                      <a:lnTo>
                        <a:pt x="0" y="228"/>
                      </a:lnTo>
                      <a:lnTo>
                        <a:pt x="288" y="228"/>
                      </a:lnTo>
                      <a:lnTo>
                        <a:pt x="288" y="0"/>
                      </a:ln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9900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noAutofit/>
                </a:bodyPr>
                <a:lstStyle/>
                <a:p>
                  <a:endParaRPr lang="en-US" dirty="0">
                    <a:cs typeface="Readex Pro Deca Light" pitchFamily="2" charset="-78"/>
                  </a:endParaRPr>
                </a:p>
              </p:txBody>
            </p:sp>
            <p:sp>
              <p:nvSpPr>
                <p:cNvPr id="92" name="Line 132">
                  <a:extLst>
                    <a:ext uri="{FF2B5EF4-FFF2-40B4-BE49-F238E27FC236}">
                      <a16:creationId xmlns:a16="http://schemas.microsoft.com/office/drawing/2014/main" id="{E08C0980-73C8-5915-8C30-78067F5C212C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557786" y="5962967"/>
                  <a:ext cx="467991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9900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noAutofit/>
                </a:bodyPr>
                <a:lstStyle/>
                <a:p>
                  <a:endParaRPr lang="en-US">
                    <a:cs typeface="Readex Pro Deca Light" pitchFamily="2" charset="-78"/>
                  </a:endParaRPr>
                </a:p>
              </p:txBody>
            </p:sp>
            <p:sp>
              <p:nvSpPr>
                <p:cNvPr id="93" name="Line 133">
                  <a:extLst>
                    <a:ext uri="{FF2B5EF4-FFF2-40B4-BE49-F238E27FC236}">
                      <a16:creationId xmlns:a16="http://schemas.microsoft.com/office/drawing/2014/main" id="{6F79D67A-C35C-9494-56AB-22B40AFB02E5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791781" y="5643954"/>
                  <a:ext cx="0" cy="31665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9900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noAutofit/>
                </a:bodyPr>
                <a:lstStyle/>
                <a:p>
                  <a:endParaRPr lang="en-US">
                    <a:cs typeface="Readex Pro Deca Light" pitchFamily="2" charset="-78"/>
                  </a:endParaRPr>
                </a:p>
              </p:txBody>
            </p: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FAB6EB5B-6B37-49F5-2254-340F4F899979}"/>
                  </a:ext>
                </a:extLst>
              </p:cNvPr>
              <p:cNvGrpSpPr/>
              <p:nvPr/>
            </p:nvGrpSpPr>
            <p:grpSpPr>
              <a:xfrm>
                <a:off x="2461030" y="2762421"/>
                <a:ext cx="557803" cy="276999"/>
                <a:chOff x="6434445" y="3661713"/>
                <a:chExt cx="557803" cy="276999"/>
              </a:xfrm>
            </p:grpSpPr>
            <p:sp>
              <p:nvSpPr>
                <p:cNvPr id="89" name="Rectangle: Single Corner Snipped 88">
                  <a:extLst>
                    <a:ext uri="{FF2B5EF4-FFF2-40B4-BE49-F238E27FC236}">
                      <a16:creationId xmlns:a16="http://schemas.microsoft.com/office/drawing/2014/main" id="{0E543EB2-436B-6C25-3C12-7B220760104A}"/>
                    </a:ext>
                  </a:extLst>
                </p:cNvPr>
                <p:cNvSpPr/>
                <p:nvPr/>
              </p:nvSpPr>
              <p:spPr bwMode="auto">
                <a:xfrm>
                  <a:off x="6478189" y="3663037"/>
                  <a:ext cx="470315" cy="274350"/>
                </a:xfrm>
                <a:prstGeom prst="snip1Rect">
                  <a:avLst>
                    <a:gd name="adj" fmla="val 42304"/>
                  </a:avLst>
                </a:prstGeom>
                <a:pattFill prst="wdDnDiag">
                  <a:fgClr>
                    <a:schemeClr val="bg1">
                      <a:lumMod val="85000"/>
                    </a:schemeClr>
                  </a:fgClr>
                  <a:bgClr>
                    <a:schemeClr val="bg1"/>
                  </a:bgClr>
                </a:patt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Readex Pro Deca Light" pitchFamily="2" charset="-78"/>
                  </a:endParaRPr>
                </a:p>
              </p:txBody>
            </p:sp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FA892790-EBA5-621B-4180-E92757F08A15}"/>
                    </a:ext>
                  </a:extLst>
                </p:cNvPr>
                <p:cNvSpPr txBox="1"/>
                <p:nvPr/>
              </p:nvSpPr>
              <p:spPr>
                <a:xfrm>
                  <a:off x="6434445" y="3661713"/>
                  <a:ext cx="557803" cy="276999"/>
                </a:xfrm>
                <a:prstGeom prst="rect">
                  <a:avLst/>
                </a:prstGeom>
                <a:noFill/>
              </p:spPr>
              <p:txBody>
                <a:bodyPr wrap="square" lIns="27432" rIns="27432" anchor="ctr">
                  <a:noAutofit/>
                </a:bodyPr>
                <a:lstStyle/>
                <a:p>
                  <a:pPr marL="0" marR="0" lvl="0" indent="0" algn="ctr" defTabSz="89535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Pct val="120000"/>
                    <a:buFontTx/>
                    <a:buNone/>
                    <a:tabLst/>
                    <a:defRPr/>
                  </a:pPr>
                  <a:r>
                    <a:rPr lang="en-US" sz="1200" b="1" dirty="0">
                      <a:cs typeface="Readex Pro Deca Light" pitchFamily="2" charset="-78"/>
                    </a:rPr>
                    <a:t>Coil</a:t>
                  </a:r>
                  <a:endParaRPr kumimoji="0" lang="en-US" sz="14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cs typeface="Readex Pro Deca Light" pitchFamily="2" charset="-78"/>
                  </a:endParaRPr>
                </a:p>
              </p:txBody>
            </p:sp>
          </p:grp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C154CA5A-EB1D-8471-934B-E70ED554EE6A}"/>
                </a:ext>
              </a:extLst>
            </p:cNvPr>
            <p:cNvGrpSpPr/>
            <p:nvPr/>
          </p:nvGrpSpPr>
          <p:grpSpPr>
            <a:xfrm>
              <a:off x="1522403" y="2605564"/>
              <a:ext cx="993019" cy="673033"/>
              <a:chOff x="7909724" y="3120862"/>
              <a:chExt cx="872273" cy="591196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52B618E4-42F4-59D1-C648-FADAB1F3D39D}"/>
                  </a:ext>
                </a:extLst>
              </p:cNvPr>
              <p:cNvGrpSpPr/>
              <p:nvPr/>
            </p:nvGrpSpPr>
            <p:grpSpPr>
              <a:xfrm flipH="1">
                <a:off x="7944355" y="3127169"/>
                <a:ext cx="837642" cy="584889"/>
                <a:chOff x="9696553" y="2609380"/>
                <a:chExt cx="1038013" cy="750788"/>
              </a:xfrm>
            </p:grpSpPr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EE37B82F-4DF9-B37E-DB50-5E4667A3A5FE}"/>
                    </a:ext>
                  </a:extLst>
                </p:cNvPr>
                <p:cNvSpPr/>
                <p:nvPr/>
              </p:nvSpPr>
              <p:spPr bwMode="auto">
                <a:xfrm rot="10800000">
                  <a:off x="9900771" y="2609380"/>
                  <a:ext cx="833795" cy="586560"/>
                </a:xfrm>
                <a:prstGeom prst="rect">
                  <a:avLst/>
                </a:prstGeom>
                <a:solidFill>
                  <a:schemeClr val="tx1"/>
                </a:solidFill>
                <a:ln w="5715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400" b="1" i="0" u="none" strike="noStrike" cap="none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cs typeface="Readex Pro Deca Light" pitchFamily="2" charset="-78"/>
                    </a:rPr>
                    <a:t> </a:t>
                  </a:r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1CA07A89-54D9-DB47-4D9A-DC718B653802}"/>
                    </a:ext>
                  </a:extLst>
                </p:cNvPr>
                <p:cNvSpPr/>
                <p:nvPr/>
              </p:nvSpPr>
              <p:spPr bwMode="auto">
                <a:xfrm rot="10800000">
                  <a:off x="9696553" y="2902661"/>
                  <a:ext cx="471880" cy="293280"/>
                </a:xfrm>
                <a:prstGeom prst="rect">
                  <a:avLst/>
                </a:prstGeom>
                <a:solidFill>
                  <a:schemeClr val="tx1"/>
                </a:solidFill>
                <a:ln w="5715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400" b="1" i="0" u="none" strike="noStrike" cap="none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cs typeface="Readex Pro Deca Light" pitchFamily="2" charset="-78"/>
                    </a:rPr>
                    <a:t> </a:t>
                  </a:r>
                </a:p>
              </p:txBody>
            </p:sp>
            <p:sp>
              <p:nvSpPr>
                <p:cNvPr id="85" name="Oval 159">
                  <a:extLst>
                    <a:ext uri="{FF2B5EF4-FFF2-40B4-BE49-F238E27FC236}">
                      <a16:creationId xmlns:a16="http://schemas.microsoft.com/office/drawing/2014/main" id="{DB79A89A-F737-F29C-424E-3CF026FB8D44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invGray">
                <a:xfrm>
                  <a:off x="9801516" y="3045993"/>
                  <a:ext cx="331245" cy="314175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chemeClr val="tx1">
                      <a:lumMod val="75000"/>
                      <a:lumOff val="2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noAutofit/>
                </a:bodyPr>
                <a:lstStyle/>
                <a:p>
                  <a:r>
                    <a:rPr lang="en-US" i="0" dirty="0">
                      <a:solidFill>
                        <a:schemeClr val="bg1"/>
                      </a:solidFill>
                      <a:cs typeface="Readex Pro Deca Light" pitchFamily="2" charset="-78"/>
                    </a:rPr>
                    <a:t> </a:t>
                  </a:r>
                </a:p>
              </p:txBody>
            </p:sp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6A1312BE-BFC4-F730-A525-A6536DE239C7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invGray">
                <a:xfrm>
                  <a:off x="10287793" y="3045990"/>
                  <a:ext cx="331245" cy="314175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chemeClr val="tx1">
                      <a:lumMod val="75000"/>
                      <a:lumOff val="2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noAutofit/>
                </a:bodyPr>
                <a:lstStyle/>
                <a:p>
                  <a:r>
                    <a:rPr lang="en-US" i="0" dirty="0">
                      <a:solidFill>
                        <a:schemeClr val="bg1"/>
                      </a:solidFill>
                      <a:cs typeface="Readex Pro Deca Light" pitchFamily="2" charset="-78"/>
                    </a:rPr>
                    <a:t> </a:t>
                  </a:r>
                </a:p>
              </p:txBody>
            </p:sp>
          </p:grp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0AE8D22D-7C2D-39BE-7EDE-81D68EBFD8FD}"/>
                  </a:ext>
                </a:extLst>
              </p:cNvPr>
              <p:cNvSpPr txBox="1"/>
              <p:nvPr/>
            </p:nvSpPr>
            <p:spPr>
              <a:xfrm>
                <a:off x="7909724" y="3120862"/>
                <a:ext cx="707476" cy="307777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 Deca Light" pitchFamily="2" charset="-78"/>
                  </a:rPr>
                  <a:t>Daily</a:t>
                </a:r>
              </a:p>
            </p:txBody>
          </p:sp>
        </p:grpSp>
        <p:sp>
          <p:nvSpPr>
            <p:cNvPr id="79" name="AutoShape 168" descr="Dark vertical">
              <a:extLst>
                <a:ext uri="{FF2B5EF4-FFF2-40B4-BE49-F238E27FC236}">
                  <a16:creationId xmlns:a16="http://schemas.microsoft.com/office/drawing/2014/main" id="{EE3CF88B-874B-D8AF-E9A0-EA1E1B0CEB2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rot="5400000">
              <a:off x="955648" y="2761958"/>
              <a:ext cx="860454" cy="452125"/>
            </a:xfrm>
            <a:prstGeom prst="rightArrow">
              <a:avLst>
                <a:gd name="adj1" fmla="val 50000"/>
                <a:gd name="adj2" fmla="val 50261"/>
              </a:avLst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noAutofit/>
            </a:bodyPr>
            <a:lstStyle/>
            <a:p>
              <a:endParaRPr lang="en-US">
                <a:cs typeface="Readex Pro Deca Light" pitchFamily="2" charset="-78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B3DB0173-2297-52B5-DB41-4B414E565F2F}"/>
                </a:ext>
              </a:extLst>
            </p:cNvPr>
            <p:cNvSpPr/>
            <p:nvPr/>
          </p:nvSpPr>
          <p:spPr>
            <a:xfrm>
              <a:off x="6521954" y="4923262"/>
              <a:ext cx="1231166" cy="516108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432" rIns="27432" rtlCol="0" anchor="ctr">
              <a:noAutofit/>
            </a:bodyPr>
            <a:lstStyle/>
            <a:p>
              <a:r>
                <a:rPr lang="en-US" sz="1000" dirty="0">
                  <a:solidFill>
                    <a:schemeClr val="tx1"/>
                  </a:solidFill>
                  <a:cs typeface="Readex Pro Deca Light" pitchFamily="2" charset="-78"/>
                </a:rPr>
                <a:t>total work content</a:t>
              </a:r>
            </a:p>
            <a:p>
              <a:r>
                <a:rPr lang="en-US" sz="1000" dirty="0">
                  <a:solidFill>
                    <a:schemeClr val="tx1"/>
                  </a:solidFill>
                  <a:cs typeface="Readex Pro Deca Light" pitchFamily="2" charset="-78"/>
                </a:rPr>
                <a:t>= 168 seconds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AF7423D9-8718-D7D0-9D04-70D4777F1310}"/>
              </a:ext>
            </a:extLst>
          </p:cNvPr>
          <p:cNvGrpSpPr/>
          <p:nvPr/>
        </p:nvGrpSpPr>
        <p:grpSpPr>
          <a:xfrm>
            <a:off x="-998841" y="142723"/>
            <a:ext cx="872396" cy="6572554"/>
            <a:chOff x="-1182458" y="142723"/>
            <a:chExt cx="872396" cy="6572554"/>
          </a:xfrm>
        </p:grpSpPr>
        <p:sp>
          <p:nvSpPr>
            <p:cNvPr id="172" name="Arc 154">
              <a:extLst>
                <a:ext uri="{FF2B5EF4-FFF2-40B4-BE49-F238E27FC236}">
                  <a16:creationId xmlns:a16="http://schemas.microsoft.com/office/drawing/2014/main" id="{A3F0153B-D5C9-7AAE-22B0-FA35167434B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-999956" y="3542236"/>
              <a:ext cx="507392" cy="488608"/>
            </a:xfrm>
            <a:custGeom>
              <a:avLst/>
              <a:gdLst>
                <a:gd name="T0" fmla="*/ 578 w 43200"/>
                <a:gd name="T1" fmla="*/ 499 h 43200"/>
                <a:gd name="T2" fmla="*/ 726 w 43200"/>
                <a:gd name="T3" fmla="*/ 277 h 43200"/>
                <a:gd name="T4" fmla="*/ 363 w 43200"/>
                <a:gd name="T5" fmla="*/ 27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34413" y="38989"/>
                  </a:moveTo>
                  <a:cubicBezTo>
                    <a:pt x="30701" y="41724"/>
                    <a:pt x="26211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43200" stroke="0" extrusionOk="0">
                  <a:moveTo>
                    <a:pt x="34413" y="38989"/>
                  </a:moveTo>
                  <a:cubicBezTo>
                    <a:pt x="30701" y="41724"/>
                    <a:pt x="26211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lnTo>
                    <a:pt x="34413" y="38989"/>
                  </a:lnTo>
                  <a:close/>
                </a:path>
              </a:pathLst>
            </a:cu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B620BC53-07B4-C1AB-F5EB-E9FA41F32D18}"/>
                </a:ext>
              </a:extLst>
            </p:cNvPr>
            <p:cNvGrpSpPr/>
            <p:nvPr/>
          </p:nvGrpSpPr>
          <p:grpSpPr>
            <a:xfrm>
              <a:off x="-1146364" y="1139466"/>
              <a:ext cx="800208" cy="372910"/>
              <a:chOff x="4932040" y="2258482"/>
              <a:chExt cx="1164864" cy="542846"/>
            </a:xfrm>
          </p:grpSpPr>
          <p:sp>
            <p:nvSpPr>
              <p:cNvPr id="197" name="Line 75">
                <a:extLst>
                  <a:ext uri="{FF2B5EF4-FFF2-40B4-BE49-F238E27FC236}">
                    <a16:creationId xmlns:a16="http://schemas.microsoft.com/office/drawing/2014/main" id="{50F328DB-9599-27DC-5ED0-1FB8D8250B2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932040" y="2258482"/>
                <a:ext cx="116486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8" name="Freeform 76">
                <a:extLst>
                  <a:ext uri="{FF2B5EF4-FFF2-40B4-BE49-F238E27FC236}">
                    <a16:creationId xmlns:a16="http://schemas.microsoft.com/office/drawing/2014/main" id="{D107D43C-6834-3BF1-3B89-E3D36449AA2D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21031611">
                <a:off x="4954546" y="2516056"/>
                <a:ext cx="1119853" cy="285272"/>
              </a:xfrm>
              <a:custGeom>
                <a:avLst/>
                <a:gdLst>
                  <a:gd name="T0" fmla="*/ 0 w 839"/>
                  <a:gd name="T1" fmla="*/ 6 h 265"/>
                  <a:gd name="T2" fmla="*/ 344 w 839"/>
                  <a:gd name="T3" fmla="*/ 123 h 265"/>
                  <a:gd name="T4" fmla="*/ 288 w 839"/>
                  <a:gd name="T5" fmla="*/ 0 h 265"/>
                  <a:gd name="T6" fmla="*/ 839 w 839"/>
                  <a:gd name="T7" fmla="*/ 194 h 2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9" h="265">
                    <a:moveTo>
                      <a:pt x="0" y="8"/>
                    </a:moveTo>
                    <a:lnTo>
                      <a:pt x="344" y="168"/>
                    </a:lnTo>
                    <a:lnTo>
                      <a:pt x="288" y="0"/>
                    </a:lnTo>
                    <a:lnTo>
                      <a:pt x="839" y="265"/>
                    </a:ln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74" name="AutoShape 168" descr="Dark vertical">
              <a:extLst>
                <a:ext uri="{FF2B5EF4-FFF2-40B4-BE49-F238E27FC236}">
                  <a16:creationId xmlns:a16="http://schemas.microsoft.com/office/drawing/2014/main" id="{9625242E-11AF-D81D-591A-1427DD0A742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-1124174" y="1924230"/>
              <a:ext cx="755828" cy="397149"/>
            </a:xfrm>
            <a:prstGeom prst="rightArrow">
              <a:avLst>
                <a:gd name="adj1" fmla="val 50000"/>
                <a:gd name="adj2" fmla="val 50261"/>
              </a:avLst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C544008B-D149-BA84-A61A-515E8BF98A37}"/>
                </a:ext>
              </a:extLst>
            </p:cNvPr>
            <p:cNvGrpSpPr/>
            <p:nvPr/>
          </p:nvGrpSpPr>
          <p:grpSpPr>
            <a:xfrm>
              <a:off x="-1147705" y="4442698"/>
              <a:ext cx="802890" cy="532129"/>
              <a:chOff x="4763581" y="3241167"/>
              <a:chExt cx="1052224" cy="697380"/>
            </a:xfrm>
          </p:grpSpPr>
          <p:sp>
            <p:nvSpPr>
              <p:cNvPr id="195" name="AutoShape 164">
                <a:extLst>
                  <a:ext uri="{FF2B5EF4-FFF2-40B4-BE49-F238E27FC236}">
                    <a16:creationId xmlns:a16="http://schemas.microsoft.com/office/drawing/2014/main" id="{954F4546-1D3C-7606-948B-4E57899F2F1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blackWhite">
              <a:xfrm>
                <a:off x="4763581" y="3241167"/>
                <a:ext cx="1052224" cy="697380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b="1" kern="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6" name="Rectangle 87">
                <a:extLst>
                  <a:ext uri="{FF2B5EF4-FFF2-40B4-BE49-F238E27FC236}">
                    <a16:creationId xmlns:a16="http://schemas.microsoft.com/office/drawing/2014/main" id="{80CBA156-5A3B-5152-8BE1-5268F4F97B0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52803" y="3499539"/>
                <a:ext cx="873780" cy="4033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b">
                <a:noAutofit/>
              </a:bodyPr>
              <a:lstStyle/>
              <a:p>
                <a:pPr algn="ctr" defTabSz="895350" fontAlgn="base">
                  <a:spcBef>
                    <a:spcPct val="0"/>
                  </a:spcBef>
                  <a:spcAft>
                    <a:spcPct val="0"/>
                  </a:spcAft>
                  <a:buSzPct val="120000"/>
                </a:pPr>
                <a:r>
                  <a:rPr lang="en-US" sz="2000" b="1" kern="0" dirty="0">
                    <a:solidFill>
                      <a:srgbClr val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</a:t>
                </a:r>
              </a:p>
            </p:txBody>
          </p: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32765981-E8C8-1AC3-1BB3-3AC4D02B250E}"/>
                </a:ext>
              </a:extLst>
            </p:cNvPr>
            <p:cNvGrpSpPr/>
            <p:nvPr/>
          </p:nvGrpSpPr>
          <p:grpSpPr>
            <a:xfrm>
              <a:off x="-1182458" y="6330662"/>
              <a:ext cx="872396" cy="384615"/>
              <a:chOff x="5135304" y="4027514"/>
              <a:chExt cx="973880" cy="504056"/>
            </a:xfrm>
          </p:grpSpPr>
          <p:sp>
            <p:nvSpPr>
              <p:cNvPr id="192" name="Rectangle 155">
                <a:extLst>
                  <a:ext uri="{FF2B5EF4-FFF2-40B4-BE49-F238E27FC236}">
                    <a16:creationId xmlns:a16="http://schemas.microsoft.com/office/drawing/2014/main" id="{5E38F1C8-91A0-3153-4369-5DBBAD2598EB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5135304" y="4080498"/>
                <a:ext cx="973880" cy="4033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0" tIns="0" rIns="0" bIns="0" anchor="ctr">
                <a:noAutofit/>
              </a:bodyPr>
              <a:lstStyle/>
              <a:p>
                <a:pPr algn="ctr" defTabSz="895350" fontAlgn="base">
                  <a:spcBef>
                    <a:spcPct val="0"/>
                  </a:spcBef>
                  <a:spcAft>
                    <a:spcPct val="0"/>
                  </a:spcAft>
                  <a:buSzPct val="120000"/>
                </a:pPr>
                <a:r>
                  <a:rPr lang="en-US" sz="2000" b="1" kern="0" spc="300" dirty="0">
                    <a:solidFill>
                      <a:srgbClr val="000000"/>
                    </a:solidFill>
                  </a:rPr>
                  <a:t>FIFO</a:t>
                </a:r>
              </a:p>
            </p:txBody>
          </p:sp>
          <p:sp>
            <p:nvSpPr>
              <p:cNvPr id="193" name="Line 156">
                <a:extLst>
                  <a:ext uri="{FF2B5EF4-FFF2-40B4-BE49-F238E27FC236}">
                    <a16:creationId xmlns:a16="http://schemas.microsoft.com/office/drawing/2014/main" id="{DE094D0C-3D74-9A54-8239-E387ABF4D7B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135305" y="4027514"/>
                <a:ext cx="973878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b="1" ker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" name="Line 157">
                <a:extLst>
                  <a:ext uri="{FF2B5EF4-FFF2-40B4-BE49-F238E27FC236}">
                    <a16:creationId xmlns:a16="http://schemas.microsoft.com/office/drawing/2014/main" id="{D11EC209-3CBE-E46A-02A8-B567932C20A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135305" y="4531570"/>
                <a:ext cx="973878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b="1" kern="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6523F745-2729-8A8F-365C-F428CE8C1C3E}"/>
                </a:ext>
              </a:extLst>
            </p:cNvPr>
            <p:cNvGrpSpPr/>
            <p:nvPr/>
          </p:nvGrpSpPr>
          <p:grpSpPr>
            <a:xfrm>
              <a:off x="-1147705" y="5386681"/>
              <a:ext cx="802890" cy="532129"/>
              <a:chOff x="7646008" y="2626225"/>
              <a:chExt cx="1052224" cy="697380"/>
            </a:xfrm>
          </p:grpSpPr>
          <p:sp>
            <p:nvSpPr>
              <p:cNvPr id="190" name="AutoShape 164">
                <a:extLst>
                  <a:ext uri="{FF2B5EF4-FFF2-40B4-BE49-F238E27FC236}">
                    <a16:creationId xmlns:a16="http://schemas.microsoft.com/office/drawing/2014/main" id="{F9E09E0E-9368-0CA3-2F54-A24F5BE8F5E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blackWhite">
              <a:xfrm>
                <a:off x="7646008" y="2626225"/>
                <a:ext cx="1052224" cy="697380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b="1" kern="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1" name="Rectangle 87">
                <a:extLst>
                  <a:ext uri="{FF2B5EF4-FFF2-40B4-BE49-F238E27FC236}">
                    <a16:creationId xmlns:a16="http://schemas.microsoft.com/office/drawing/2014/main" id="{98E2DD1C-A6DF-C0C2-3E60-A8D40FA8005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35230" y="2882713"/>
                <a:ext cx="873780" cy="4033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b">
                <a:noAutofit/>
              </a:bodyPr>
              <a:lstStyle/>
              <a:p>
                <a:pPr algn="ctr" defTabSz="895350" fontAlgn="base">
                  <a:spcBef>
                    <a:spcPct val="0"/>
                  </a:spcBef>
                  <a:spcAft>
                    <a:spcPct val="0"/>
                  </a:spcAft>
                  <a:buSzPct val="120000"/>
                </a:pPr>
                <a:r>
                  <a:rPr lang="en-US" sz="2000" b="1" kern="0" dirty="0">
                    <a:solidFill>
                      <a:srgbClr val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</a:t>
                </a:r>
              </a:p>
            </p:txBody>
          </p: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A349FEA4-5E81-96C8-1A39-AC00576033BF}"/>
                </a:ext>
              </a:extLst>
            </p:cNvPr>
            <p:cNvGrpSpPr/>
            <p:nvPr/>
          </p:nvGrpSpPr>
          <p:grpSpPr>
            <a:xfrm>
              <a:off x="-1124173" y="2733233"/>
              <a:ext cx="755827" cy="397149"/>
              <a:chOff x="323528" y="5396179"/>
              <a:chExt cx="1100260" cy="578131"/>
            </a:xfrm>
          </p:grpSpPr>
          <p:sp>
            <p:nvSpPr>
              <p:cNvPr id="184" name="AutoShape 168" descr="Dark vertical">
                <a:extLst>
                  <a:ext uri="{FF2B5EF4-FFF2-40B4-BE49-F238E27FC236}">
                    <a16:creationId xmlns:a16="http://schemas.microsoft.com/office/drawing/2014/main" id="{530AFFB7-B093-F8BE-F5BA-1886706DEAD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23528" y="5396179"/>
                <a:ext cx="1100260" cy="578131"/>
              </a:xfrm>
              <a:prstGeom prst="rightArrow">
                <a:avLst>
                  <a:gd name="adj1" fmla="val 50000"/>
                  <a:gd name="adj2" fmla="val 50261"/>
                </a:avLst>
              </a:prstGeom>
              <a:solidFill>
                <a:schemeClr val="tx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endParaRPr lang="en-US" i="0"/>
              </a:p>
            </p:txBody>
          </p: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4FED7807-8B99-4C49-A269-A5BE4C8C70B7}"/>
                  </a:ext>
                </a:extLst>
              </p:cNvPr>
              <p:cNvGrpSpPr/>
              <p:nvPr/>
            </p:nvGrpSpPr>
            <p:grpSpPr>
              <a:xfrm>
                <a:off x="386715" y="5584660"/>
                <a:ext cx="743129" cy="201168"/>
                <a:chOff x="7430476" y="1811243"/>
                <a:chExt cx="743129" cy="201168"/>
              </a:xfrm>
            </p:grpSpPr>
            <p:sp>
              <p:nvSpPr>
                <p:cNvPr id="186" name="Rectangle 185">
                  <a:extLst>
                    <a:ext uri="{FF2B5EF4-FFF2-40B4-BE49-F238E27FC236}">
                      <a16:creationId xmlns:a16="http://schemas.microsoft.com/office/drawing/2014/main" id="{07071012-19CE-5AE4-A816-E6B87B8D5784}"/>
                    </a:ext>
                  </a:extLst>
                </p:cNvPr>
                <p:cNvSpPr/>
                <p:nvPr/>
              </p:nvSpPr>
              <p:spPr bwMode="auto">
                <a:xfrm>
                  <a:off x="7430476" y="1811243"/>
                  <a:ext cx="118872" cy="201168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</p:txBody>
            </p:sp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CAAB6B83-A40D-89AB-3826-8924A43A08ED}"/>
                    </a:ext>
                  </a:extLst>
                </p:cNvPr>
                <p:cNvSpPr/>
                <p:nvPr/>
              </p:nvSpPr>
              <p:spPr bwMode="auto">
                <a:xfrm>
                  <a:off x="7638562" y="1811243"/>
                  <a:ext cx="118872" cy="201168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</p:txBody>
            </p:sp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365015ED-171B-0B23-5DC5-E977F718A7EB}"/>
                    </a:ext>
                  </a:extLst>
                </p:cNvPr>
                <p:cNvSpPr/>
                <p:nvPr/>
              </p:nvSpPr>
              <p:spPr bwMode="auto">
                <a:xfrm>
                  <a:off x="7846648" y="1811243"/>
                  <a:ext cx="118872" cy="201168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</p:txBody>
            </p:sp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64DA03BE-C8E2-5C0F-FC08-B35FBA00A71E}"/>
                    </a:ext>
                  </a:extLst>
                </p:cNvPr>
                <p:cNvSpPr/>
                <p:nvPr/>
              </p:nvSpPr>
              <p:spPr bwMode="auto">
                <a:xfrm>
                  <a:off x="8054733" y="1811243"/>
                  <a:ext cx="118872" cy="201168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</p:txBody>
            </p:sp>
          </p:grpSp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699AF01C-23EA-34D1-3E98-09C70EB97731}"/>
                </a:ext>
              </a:extLst>
            </p:cNvPr>
            <p:cNvGrpSpPr/>
            <p:nvPr/>
          </p:nvGrpSpPr>
          <p:grpSpPr>
            <a:xfrm flipH="1">
              <a:off x="-1165081" y="142723"/>
              <a:ext cx="837642" cy="584889"/>
              <a:chOff x="9696553" y="2609380"/>
              <a:chExt cx="1038013" cy="750788"/>
            </a:xfrm>
          </p:grpSpPr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E8E898B7-FB87-673B-D40E-A378DB2FAFF7}"/>
                  </a:ext>
                </a:extLst>
              </p:cNvPr>
              <p:cNvSpPr/>
              <p:nvPr/>
            </p:nvSpPr>
            <p:spPr bwMode="auto">
              <a:xfrm rot="10800000">
                <a:off x="9900771" y="2609380"/>
                <a:ext cx="833795" cy="586560"/>
              </a:xfrm>
              <a:prstGeom prst="rect">
                <a:avLst/>
              </a:prstGeom>
              <a:solidFill>
                <a:schemeClr val="tx1"/>
              </a:solidFill>
              <a:ln w="5715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</a:rPr>
                  <a:t> </a:t>
                </a:r>
              </a:p>
            </p:txBody>
          </p:sp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26BA679B-B0C3-0C56-6869-5612A30FE171}"/>
                  </a:ext>
                </a:extLst>
              </p:cNvPr>
              <p:cNvSpPr/>
              <p:nvPr/>
            </p:nvSpPr>
            <p:spPr bwMode="auto">
              <a:xfrm rot="10800000">
                <a:off x="9696553" y="2902661"/>
                <a:ext cx="471880" cy="293280"/>
              </a:xfrm>
              <a:prstGeom prst="rect">
                <a:avLst/>
              </a:prstGeom>
              <a:solidFill>
                <a:schemeClr val="tx1"/>
              </a:solidFill>
              <a:ln w="5715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</a:rPr>
                  <a:t> </a:t>
                </a:r>
              </a:p>
            </p:txBody>
          </p:sp>
          <p:sp>
            <p:nvSpPr>
              <p:cNvPr id="182" name="Oval 159">
                <a:extLst>
                  <a:ext uri="{FF2B5EF4-FFF2-40B4-BE49-F238E27FC236}">
                    <a16:creationId xmlns:a16="http://schemas.microsoft.com/office/drawing/2014/main" id="{2EB7B603-EED8-7A3A-6F1B-E208BA10953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invGray">
              <a:xfrm>
                <a:off x="9801516" y="3045993"/>
                <a:ext cx="331245" cy="314175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>
                    <a:lumMod val="75000"/>
                    <a:lumOff val="25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r>
                  <a:rPr lang="en-US" i="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5EEA9A8D-57D0-8992-1EEF-22385B72D43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invGray">
              <a:xfrm>
                <a:off x="10287793" y="3045990"/>
                <a:ext cx="331245" cy="314175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>
                    <a:lumMod val="75000"/>
                    <a:lumOff val="25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r>
                  <a:rPr lang="en-US" i="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A9CC8858-A053-778B-7DCF-17570823BE56}"/>
              </a:ext>
            </a:extLst>
          </p:cNvPr>
          <p:cNvGrpSpPr/>
          <p:nvPr/>
        </p:nvGrpSpPr>
        <p:grpSpPr>
          <a:xfrm>
            <a:off x="12312404" y="142723"/>
            <a:ext cx="992543" cy="6572554"/>
            <a:chOff x="9423255" y="142723"/>
            <a:chExt cx="992543" cy="6572554"/>
          </a:xfrm>
        </p:grpSpPr>
        <p:sp>
          <p:nvSpPr>
            <p:cNvPr id="200" name="AutoShape 100">
              <a:extLst>
                <a:ext uri="{FF2B5EF4-FFF2-40B4-BE49-F238E27FC236}">
                  <a16:creationId xmlns:a16="http://schemas.microsoft.com/office/drawing/2014/main" id="{31ABFE06-E2DF-CA8D-6BB8-003332010D1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513095" y="1041420"/>
              <a:ext cx="812862" cy="545350"/>
            </a:xfrm>
            <a:prstGeom prst="star16">
              <a:avLst>
                <a:gd name="adj" fmla="val 36358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endParaRPr lang="en-US" i="0"/>
            </a:p>
          </p:txBody>
        </p: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F28E93A3-58A8-D429-42CB-64235F1FAF8F}"/>
                </a:ext>
              </a:extLst>
            </p:cNvPr>
            <p:cNvGrpSpPr/>
            <p:nvPr/>
          </p:nvGrpSpPr>
          <p:grpSpPr>
            <a:xfrm>
              <a:off x="9527308" y="142723"/>
              <a:ext cx="784436" cy="500229"/>
              <a:chOff x="7819673" y="2158592"/>
              <a:chExt cx="1162225" cy="653446"/>
            </a:xfrm>
          </p:grpSpPr>
          <p:sp>
            <p:nvSpPr>
              <p:cNvPr id="216" name="Freeform: Shape 215">
                <a:extLst>
                  <a:ext uri="{FF2B5EF4-FFF2-40B4-BE49-F238E27FC236}">
                    <a16:creationId xmlns:a16="http://schemas.microsoft.com/office/drawing/2014/main" id="{AED90B82-6926-B967-A793-1225850A8DB4}"/>
                  </a:ext>
                </a:extLst>
              </p:cNvPr>
              <p:cNvSpPr/>
              <p:nvPr/>
            </p:nvSpPr>
            <p:spPr bwMode="auto">
              <a:xfrm>
                <a:off x="7829625" y="2158592"/>
                <a:ext cx="661988" cy="510693"/>
              </a:xfrm>
              <a:custGeom>
                <a:avLst/>
                <a:gdLst>
                  <a:gd name="connsiteX0" fmla="*/ 0 w 661988"/>
                  <a:gd name="connsiteY0" fmla="*/ 510693 h 510693"/>
                  <a:gd name="connsiteX1" fmla="*/ 447675 w 661988"/>
                  <a:gd name="connsiteY1" fmla="*/ 84449 h 510693"/>
                  <a:gd name="connsiteX2" fmla="*/ 614363 w 661988"/>
                  <a:gd name="connsiteY2" fmla="*/ 1105 h 510693"/>
                  <a:gd name="connsiteX3" fmla="*/ 661988 w 661988"/>
                  <a:gd name="connsiteY3" fmla="*/ 108262 h 510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988" h="510693">
                    <a:moveTo>
                      <a:pt x="0" y="510693"/>
                    </a:moveTo>
                    <a:cubicBezTo>
                      <a:pt x="172640" y="340036"/>
                      <a:pt x="345281" y="169380"/>
                      <a:pt x="447675" y="84449"/>
                    </a:cubicBezTo>
                    <a:cubicBezTo>
                      <a:pt x="550069" y="-482"/>
                      <a:pt x="578644" y="-2864"/>
                      <a:pt x="614363" y="1105"/>
                    </a:cubicBezTo>
                    <a:cubicBezTo>
                      <a:pt x="650082" y="5074"/>
                      <a:pt x="656035" y="56668"/>
                      <a:pt x="661988" y="108262"/>
                    </a:cubicBezTo>
                  </a:path>
                </a:pathLst>
              </a:custGeom>
              <a:noFill/>
              <a:ln w="381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17" name="Freeform: Shape 216">
                <a:extLst>
                  <a:ext uri="{FF2B5EF4-FFF2-40B4-BE49-F238E27FC236}">
                    <a16:creationId xmlns:a16="http://schemas.microsoft.com/office/drawing/2014/main" id="{0D820852-7576-C635-EB50-000DAB0D22B2}"/>
                  </a:ext>
                </a:extLst>
              </p:cNvPr>
              <p:cNvSpPr/>
              <p:nvPr/>
            </p:nvSpPr>
            <p:spPr bwMode="auto">
              <a:xfrm>
                <a:off x="8319910" y="2158592"/>
                <a:ext cx="661988" cy="510693"/>
              </a:xfrm>
              <a:custGeom>
                <a:avLst/>
                <a:gdLst>
                  <a:gd name="connsiteX0" fmla="*/ 0 w 661988"/>
                  <a:gd name="connsiteY0" fmla="*/ 510693 h 510693"/>
                  <a:gd name="connsiteX1" fmla="*/ 447675 w 661988"/>
                  <a:gd name="connsiteY1" fmla="*/ 84449 h 510693"/>
                  <a:gd name="connsiteX2" fmla="*/ 614363 w 661988"/>
                  <a:gd name="connsiteY2" fmla="*/ 1105 h 510693"/>
                  <a:gd name="connsiteX3" fmla="*/ 661988 w 661988"/>
                  <a:gd name="connsiteY3" fmla="*/ 108262 h 510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988" h="510693">
                    <a:moveTo>
                      <a:pt x="0" y="510693"/>
                    </a:moveTo>
                    <a:cubicBezTo>
                      <a:pt x="172640" y="340036"/>
                      <a:pt x="345281" y="169380"/>
                      <a:pt x="447675" y="84449"/>
                    </a:cubicBezTo>
                    <a:cubicBezTo>
                      <a:pt x="550069" y="-482"/>
                      <a:pt x="578644" y="-2864"/>
                      <a:pt x="614363" y="1105"/>
                    </a:cubicBezTo>
                    <a:cubicBezTo>
                      <a:pt x="650082" y="5074"/>
                      <a:pt x="656035" y="56668"/>
                      <a:pt x="661988" y="108262"/>
                    </a:cubicBezTo>
                  </a:path>
                </a:pathLst>
              </a:custGeom>
              <a:noFill/>
              <a:ln w="381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18" name="Oval 159">
                <a:extLst>
                  <a:ext uri="{FF2B5EF4-FFF2-40B4-BE49-F238E27FC236}">
                    <a16:creationId xmlns:a16="http://schemas.microsoft.com/office/drawing/2014/main" id="{9CD8082F-8CBC-E39E-EA69-E8405884601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invGray">
              <a:xfrm>
                <a:off x="7819673" y="2457258"/>
                <a:ext cx="374056" cy="35478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>
                    <a:lumMod val="95000"/>
                    <a:lumOff val="5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r>
                  <a:rPr lang="en-US" i="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219" name="Oval 159">
                <a:extLst>
                  <a:ext uri="{FF2B5EF4-FFF2-40B4-BE49-F238E27FC236}">
                    <a16:creationId xmlns:a16="http://schemas.microsoft.com/office/drawing/2014/main" id="{0FDD0A0B-3B64-FA82-9EDA-4A5060CFDEE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invGray">
              <a:xfrm>
                <a:off x="8319911" y="2457258"/>
                <a:ext cx="374056" cy="35478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>
                    <a:lumMod val="95000"/>
                    <a:lumOff val="5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r>
                  <a:rPr lang="en-US" i="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220" name="Freeform: Shape 219">
                <a:extLst>
                  <a:ext uri="{FF2B5EF4-FFF2-40B4-BE49-F238E27FC236}">
                    <a16:creationId xmlns:a16="http://schemas.microsoft.com/office/drawing/2014/main" id="{E7D99DE7-C0AE-C9EE-EB0B-95D8158AD561}"/>
                  </a:ext>
                </a:extLst>
              </p:cNvPr>
              <p:cNvSpPr/>
              <p:nvPr/>
            </p:nvSpPr>
            <p:spPr bwMode="auto">
              <a:xfrm>
                <a:off x="8193728" y="2564904"/>
                <a:ext cx="126184" cy="91440"/>
              </a:xfrm>
              <a:custGeom>
                <a:avLst/>
                <a:gdLst>
                  <a:gd name="connsiteX0" fmla="*/ 0 w 482600"/>
                  <a:gd name="connsiteY0" fmla="*/ 190652 h 190652"/>
                  <a:gd name="connsiteX1" fmla="*/ 241300 w 482600"/>
                  <a:gd name="connsiteY1" fmla="*/ 152 h 190652"/>
                  <a:gd name="connsiteX2" fmla="*/ 482600 w 482600"/>
                  <a:gd name="connsiteY2" fmla="*/ 165252 h 190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82600" h="190652">
                    <a:moveTo>
                      <a:pt x="0" y="190652"/>
                    </a:moveTo>
                    <a:cubicBezTo>
                      <a:pt x="80433" y="97518"/>
                      <a:pt x="160867" y="4385"/>
                      <a:pt x="241300" y="152"/>
                    </a:cubicBezTo>
                    <a:cubicBezTo>
                      <a:pt x="321733" y="-4081"/>
                      <a:pt x="402166" y="80585"/>
                      <a:pt x="482600" y="165252"/>
                    </a:cubicBezTo>
                  </a:path>
                </a:pathLst>
              </a:custGeom>
              <a:noFill/>
              <a:ln w="381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sp>
          <p:nvSpPr>
            <p:cNvPr id="202" name="Cloud 201">
              <a:extLst>
                <a:ext uri="{FF2B5EF4-FFF2-40B4-BE49-F238E27FC236}">
                  <a16:creationId xmlns:a16="http://schemas.microsoft.com/office/drawing/2014/main" id="{E0D623D6-FEE9-E240-6A28-1263D0D0A579}"/>
                </a:ext>
              </a:extLst>
            </p:cNvPr>
            <p:cNvSpPr/>
            <p:nvPr/>
          </p:nvSpPr>
          <p:spPr bwMode="auto">
            <a:xfrm>
              <a:off x="9513095" y="1985238"/>
              <a:ext cx="812862" cy="545350"/>
            </a:xfrm>
            <a:prstGeom prst="cloud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9D0B3131-EF3D-C392-76DD-389864AF111A}"/>
                </a:ext>
              </a:extLst>
            </p:cNvPr>
            <p:cNvGrpSpPr/>
            <p:nvPr/>
          </p:nvGrpSpPr>
          <p:grpSpPr>
            <a:xfrm>
              <a:off x="9513097" y="4683282"/>
              <a:ext cx="812859" cy="530252"/>
              <a:chOff x="3246606" y="5373384"/>
              <a:chExt cx="1090350" cy="589583"/>
            </a:xfrm>
          </p:grpSpPr>
          <p:sp>
            <p:nvSpPr>
              <p:cNvPr id="213" name="Freeform 131">
                <a:extLst>
                  <a:ext uri="{FF2B5EF4-FFF2-40B4-BE49-F238E27FC236}">
                    <a16:creationId xmlns:a16="http://schemas.microsoft.com/office/drawing/2014/main" id="{15EE29CC-38DA-2ED2-E55A-D96AA943B16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246606" y="5373384"/>
                <a:ext cx="1090350" cy="269388"/>
              </a:xfrm>
              <a:custGeom>
                <a:avLst/>
                <a:gdLst>
                  <a:gd name="T0" fmla="*/ 0 w 288"/>
                  <a:gd name="T1" fmla="*/ 10 h 228"/>
                  <a:gd name="T2" fmla="*/ 0 w 288"/>
                  <a:gd name="T3" fmla="*/ 228 h 228"/>
                  <a:gd name="T4" fmla="*/ 288 w 288"/>
                  <a:gd name="T5" fmla="*/ 228 h 228"/>
                  <a:gd name="T6" fmla="*/ 288 w 288"/>
                  <a:gd name="T7" fmla="*/ 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8" h="228">
                    <a:moveTo>
                      <a:pt x="0" y="10"/>
                    </a:moveTo>
                    <a:lnTo>
                      <a:pt x="0" y="228"/>
                    </a:lnTo>
                    <a:lnTo>
                      <a:pt x="288" y="228"/>
                    </a:lnTo>
                    <a:lnTo>
                      <a:pt x="288" y="0"/>
                    </a:ln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990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14" name="Line 132">
                <a:extLst>
                  <a:ext uri="{FF2B5EF4-FFF2-40B4-BE49-F238E27FC236}">
                    <a16:creationId xmlns:a16="http://schemas.microsoft.com/office/drawing/2014/main" id="{57089B63-AAA8-EC8F-D57A-966B79C3A71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557786" y="5962967"/>
                <a:ext cx="46799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990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5" name="Line 133">
                <a:extLst>
                  <a:ext uri="{FF2B5EF4-FFF2-40B4-BE49-F238E27FC236}">
                    <a16:creationId xmlns:a16="http://schemas.microsoft.com/office/drawing/2014/main" id="{DFB46173-2101-E591-32D6-F76627948D6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791781" y="5643954"/>
                <a:ext cx="0" cy="3166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990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04" name="AutoShape 130">
              <a:extLst>
                <a:ext uri="{FF2B5EF4-FFF2-40B4-BE49-F238E27FC236}">
                  <a16:creationId xmlns:a16="http://schemas.microsoft.com/office/drawing/2014/main" id="{5CD35D34-EFF4-FA3E-5BF7-3F280F967222}"/>
                </a:ext>
              </a:extLst>
            </p:cNvPr>
            <p:cNvSpPr>
              <a:spLocks noChangeAspect="1" noChangeArrowheads="1"/>
            </p:cNvSpPr>
            <p:nvPr/>
          </p:nvSpPr>
          <p:spPr bwMode="blackWhite">
            <a:xfrm flipV="1">
              <a:off x="9526052" y="3882843"/>
              <a:ext cx="786948" cy="43099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endParaRPr lang="en-US" i="0"/>
            </a:p>
          </p:txBody>
        </p:sp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E5467F92-A19D-78CA-5684-BC1B7591E417}"/>
                </a:ext>
              </a:extLst>
            </p:cNvPr>
            <p:cNvGrpSpPr/>
            <p:nvPr/>
          </p:nvGrpSpPr>
          <p:grpSpPr>
            <a:xfrm>
              <a:off x="9743214" y="2929056"/>
              <a:ext cx="352624" cy="555319"/>
              <a:chOff x="8223564" y="1828091"/>
              <a:chExt cx="450736" cy="744892"/>
            </a:xfrm>
          </p:grpSpPr>
          <p:sp>
            <p:nvSpPr>
              <p:cNvPr id="210" name="Freeform 150">
                <a:extLst>
                  <a:ext uri="{FF2B5EF4-FFF2-40B4-BE49-F238E27FC236}">
                    <a16:creationId xmlns:a16="http://schemas.microsoft.com/office/drawing/2014/main" id="{6DB2DE8E-5B1F-F29E-AEA6-434ED58F090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226709" y="1828091"/>
                <a:ext cx="444445" cy="744892"/>
              </a:xfrm>
              <a:custGeom>
                <a:avLst/>
                <a:gdLst>
                  <a:gd name="T0" fmla="*/ 0 w 142"/>
                  <a:gd name="T1" fmla="*/ 0 h 818"/>
                  <a:gd name="T2" fmla="*/ 212 w 142"/>
                  <a:gd name="T3" fmla="*/ 0 h 818"/>
                  <a:gd name="T4" fmla="*/ 212 w 142"/>
                  <a:gd name="T5" fmla="*/ 529 h 818"/>
                  <a:gd name="T6" fmla="*/ 0 w 142"/>
                  <a:gd name="T7" fmla="*/ 529 h 81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2" h="818">
                    <a:moveTo>
                      <a:pt x="0" y="0"/>
                    </a:moveTo>
                    <a:lnTo>
                      <a:pt x="142" y="0"/>
                    </a:lnTo>
                    <a:lnTo>
                      <a:pt x="142" y="818"/>
                    </a:lnTo>
                    <a:lnTo>
                      <a:pt x="0" y="818"/>
                    </a:ln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 dirty="0"/>
              </a:p>
            </p:txBody>
          </p:sp>
          <p:sp>
            <p:nvSpPr>
              <p:cNvPr id="211" name="Line 151">
                <a:extLst>
                  <a:ext uri="{FF2B5EF4-FFF2-40B4-BE49-F238E27FC236}">
                    <a16:creationId xmlns:a16="http://schemas.microsoft.com/office/drawing/2014/main" id="{F0C0AA33-DE45-A230-52C4-F4BE50A140F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223565" y="2322710"/>
                <a:ext cx="45073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/>
              </a:p>
            </p:txBody>
          </p:sp>
          <p:sp>
            <p:nvSpPr>
              <p:cNvPr id="212" name="Line 152">
                <a:extLst>
                  <a:ext uri="{FF2B5EF4-FFF2-40B4-BE49-F238E27FC236}">
                    <a16:creationId xmlns:a16="http://schemas.microsoft.com/office/drawing/2014/main" id="{A67D878A-B110-5179-B596-1C114CE083B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223564" y="2085375"/>
                <a:ext cx="45073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/>
              </a:p>
            </p:txBody>
          </p: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06800864-EFB5-403A-0845-55B6586544DE}"/>
                </a:ext>
              </a:extLst>
            </p:cNvPr>
            <p:cNvGrpSpPr/>
            <p:nvPr/>
          </p:nvGrpSpPr>
          <p:grpSpPr>
            <a:xfrm>
              <a:off x="9423255" y="5626856"/>
              <a:ext cx="992543" cy="274350"/>
              <a:chOff x="9423255" y="5401903"/>
              <a:chExt cx="992543" cy="274350"/>
            </a:xfrm>
          </p:grpSpPr>
          <p:sp>
            <p:nvSpPr>
              <p:cNvPr id="208" name="Rectangle: Single Corner Snipped 207">
                <a:extLst>
                  <a:ext uri="{FF2B5EF4-FFF2-40B4-BE49-F238E27FC236}">
                    <a16:creationId xmlns:a16="http://schemas.microsoft.com/office/drawing/2014/main" id="{880332BC-2310-2BA0-9E20-0052FE903857}"/>
                  </a:ext>
                </a:extLst>
              </p:cNvPr>
              <p:cNvSpPr/>
              <p:nvPr/>
            </p:nvSpPr>
            <p:spPr bwMode="auto">
              <a:xfrm>
                <a:off x="9945483" y="5401903"/>
                <a:ext cx="470315" cy="274350"/>
              </a:xfrm>
              <a:prstGeom prst="snip1Rect">
                <a:avLst>
                  <a:gd name="adj" fmla="val 42304"/>
                </a:avLst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09" name="Rectangle: Single Corner Snipped 208">
                <a:extLst>
                  <a:ext uri="{FF2B5EF4-FFF2-40B4-BE49-F238E27FC236}">
                    <a16:creationId xmlns:a16="http://schemas.microsoft.com/office/drawing/2014/main" id="{2C173804-9975-9276-5226-6784EA1E8D06}"/>
                  </a:ext>
                </a:extLst>
              </p:cNvPr>
              <p:cNvSpPr/>
              <p:nvPr/>
            </p:nvSpPr>
            <p:spPr bwMode="auto">
              <a:xfrm>
                <a:off x="9423255" y="5401903"/>
                <a:ext cx="470315" cy="274350"/>
              </a:xfrm>
              <a:prstGeom prst="snip1Rect">
                <a:avLst>
                  <a:gd name="adj" fmla="val 42304"/>
                </a:avLst>
              </a:prstGeom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BEC4A535-0086-8FE5-363E-229A1FCD4757}"/>
                </a:ext>
              </a:extLst>
            </p:cNvPr>
            <p:cNvSpPr/>
            <p:nvPr/>
          </p:nvSpPr>
          <p:spPr bwMode="auto">
            <a:xfrm>
              <a:off x="9512096" y="6314525"/>
              <a:ext cx="814861" cy="400752"/>
            </a:xfrm>
            <a:prstGeom prst="rect">
              <a:avLst/>
            </a:prstGeom>
            <a:solidFill>
              <a:schemeClr val="tx1"/>
            </a:solidFill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OXOX</a:t>
              </a:r>
            </a:p>
          </p:txBody>
        </p:sp>
      </p:grpSp>
      <p:sp>
        <p:nvSpPr>
          <p:cNvPr id="221" name="TextBox 220">
            <a:extLst>
              <a:ext uri="{FF2B5EF4-FFF2-40B4-BE49-F238E27FC236}">
                <a16:creationId xmlns:a16="http://schemas.microsoft.com/office/drawing/2014/main" id="{D755BCB7-B411-50FC-EC12-7D3353027558}"/>
              </a:ext>
            </a:extLst>
          </p:cNvPr>
          <p:cNvSpPr txBox="1"/>
          <p:nvPr/>
        </p:nvSpPr>
        <p:spPr>
          <a:xfrm rot="16200000">
            <a:off x="-858064" y="1416044"/>
            <a:ext cx="2167536" cy="4514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INFORMATION FLOW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525DB004-B860-E3F3-994B-6F5F6420A093}"/>
              </a:ext>
            </a:extLst>
          </p:cNvPr>
          <p:cNvSpPr txBox="1"/>
          <p:nvPr/>
        </p:nvSpPr>
        <p:spPr>
          <a:xfrm rot="16200000">
            <a:off x="-1119003" y="3844520"/>
            <a:ext cx="2689416" cy="4514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MATERIAL FLOW</a:t>
            </a:r>
          </a:p>
        </p:txBody>
      </p: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C89625C2-1300-6C54-429B-712DD230BE33}"/>
              </a:ext>
            </a:extLst>
          </p:cNvPr>
          <p:cNvCxnSpPr>
            <a:cxnSpLocks/>
          </p:cNvCxnSpPr>
          <p:nvPr/>
        </p:nvCxnSpPr>
        <p:spPr>
          <a:xfrm>
            <a:off x="0" y="2725515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7554AB66-DAF8-5953-6FB2-CFBFF5B35F82}"/>
              </a:ext>
            </a:extLst>
          </p:cNvPr>
          <p:cNvSpPr txBox="1"/>
          <p:nvPr/>
        </p:nvSpPr>
        <p:spPr>
          <a:xfrm rot="16200000">
            <a:off x="-327488" y="5744006"/>
            <a:ext cx="1106382" cy="4514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bg1">
                    <a:lumMod val="75000"/>
                  </a:schemeClr>
                </a:solidFill>
              </a:rPr>
              <a:t>TIMELINE</a:t>
            </a:r>
          </a:p>
        </p:txBody>
      </p: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6F54AA00-D7F5-74B6-0015-1CFA5AE421C8}"/>
              </a:ext>
            </a:extLst>
          </p:cNvPr>
          <p:cNvCxnSpPr>
            <a:cxnSpLocks/>
          </p:cNvCxnSpPr>
          <p:nvPr/>
        </p:nvCxnSpPr>
        <p:spPr>
          <a:xfrm>
            <a:off x="0" y="541493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.75"/>
  <p:tag name="LTOP" val=" 200.8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50170</TotalTime>
  <Words>156</Words>
  <Application>Microsoft Office PowerPoint</Application>
  <PresentationFormat>Widescreen</PresentationFormat>
  <Paragraphs>80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Aleo-Regular</vt:lpstr>
      <vt:lpstr>Arial</vt:lpstr>
      <vt:lpstr>Calibri</vt:lpstr>
      <vt:lpstr>Calibri Light</vt:lpstr>
      <vt:lpstr>Readex Pro Deca Light</vt:lpstr>
      <vt:lpstr>Tahoma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1257</cp:revision>
  <cp:lastPrinted>2025-08-05T06:42:25Z</cp:lastPrinted>
  <dcterms:created xsi:type="dcterms:W3CDTF">2018-03-01T11:16:05Z</dcterms:created>
  <dcterms:modified xsi:type="dcterms:W3CDTF">2025-10-03T03:28:14Z</dcterms:modified>
</cp:coreProperties>
</file>