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84" r:id="rId2"/>
    <p:sldId id="951" r:id="rId3"/>
    <p:sldId id="952" r:id="rId4"/>
    <p:sldId id="953" r:id="rId5"/>
    <p:sldId id="947" r:id="rId6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02-10-2025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STAKEHOLDER ANALYSIS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33804CC-5722-DB97-E17D-6E87F4B4CC28}"/>
              </a:ext>
            </a:extLst>
          </p:cNvPr>
          <p:cNvSpPr/>
          <p:nvPr/>
        </p:nvSpPr>
        <p:spPr>
          <a:xfrm>
            <a:off x="213410" y="734074"/>
            <a:ext cx="11765180" cy="5320068"/>
          </a:xfrm>
          <a:prstGeom prst="rect">
            <a:avLst/>
          </a:prstGeom>
          <a:solidFill>
            <a:schemeClr val="bg1">
              <a:lumMod val="50000"/>
            </a:schemeClr>
          </a:solidFill>
          <a:ln w="57150">
            <a:solidFill>
              <a:schemeClr val="bg1">
                <a:lumMod val="50000"/>
              </a:schemeClr>
            </a:solidFill>
          </a:ln>
        </p:spPr>
        <p:txBody>
          <a:bodyPr wrap="square" anchor="t" anchorCtr="0">
            <a:no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Readex Pro" pitchFamily="2" charset="-78"/>
              </a:rPr>
              <a:t>Role and Involvement Worksheet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C1936F6-0A93-6D17-2377-F67F27F0BE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557355"/>
              </p:ext>
            </p:extLst>
          </p:nvPr>
        </p:nvGraphicFramePr>
        <p:xfrm>
          <a:off x="284252" y="1304459"/>
          <a:ext cx="11623497" cy="4715345"/>
        </p:xfrm>
        <a:graphic>
          <a:graphicData uri="http://schemas.openxmlformats.org/drawingml/2006/table">
            <a:tbl>
              <a:tblPr/>
              <a:tblGrid>
                <a:gridCol w="36187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22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2260">
                  <a:extLst>
                    <a:ext uri="{9D8B030D-6E8A-4147-A177-3AD203B41FA5}">
                      <a16:colId xmlns:a16="http://schemas.microsoft.com/office/drawing/2014/main" val="1826781330"/>
                    </a:ext>
                  </a:extLst>
                </a:gridCol>
                <a:gridCol w="1205051">
                  <a:extLst>
                    <a:ext uri="{9D8B030D-6E8A-4147-A177-3AD203B41FA5}">
                      <a16:colId xmlns:a16="http://schemas.microsoft.com/office/drawing/2014/main" val="2064077195"/>
                    </a:ext>
                  </a:extLst>
                </a:gridCol>
                <a:gridCol w="1205051">
                  <a:extLst>
                    <a:ext uri="{9D8B030D-6E8A-4147-A177-3AD203B41FA5}">
                      <a16:colId xmlns:a16="http://schemas.microsoft.com/office/drawing/2014/main" val="1147493026"/>
                    </a:ext>
                  </a:extLst>
                </a:gridCol>
                <a:gridCol w="1205051">
                  <a:extLst>
                    <a:ext uri="{9D8B030D-6E8A-4147-A177-3AD203B41FA5}">
                      <a16:colId xmlns:a16="http://schemas.microsoft.com/office/drawing/2014/main" val="2744491073"/>
                    </a:ext>
                  </a:extLst>
                </a:gridCol>
                <a:gridCol w="12050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66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Readex Pro" pitchFamily="2" charset="-78"/>
                        </a:rPr>
                        <a:t>Stakeholder</a:t>
                      </a:r>
                    </a:p>
                  </a:txBody>
                  <a:tcPr marL="36000" marR="36000" marT="36000" marB="36000" anchor="ctr" horzOverflow="overflow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Readex Pro" pitchFamily="2" charset="-78"/>
                        </a:rPr>
                        <a:t>Position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Readex Pro" pitchFamily="2" charset="-78"/>
                        </a:rPr>
                        <a:t>Project role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Readex Pro" pitchFamily="2" charset="-78"/>
                        </a:rPr>
                        <a:t>Power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Readex Pro" pitchFamily="2" charset="-78"/>
                        </a:rPr>
                        <a:t>Aware?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Readex Pro" pitchFamily="2" charset="-78"/>
                        </a:rPr>
                        <a:t>Interested?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Readex Pro" pitchFamily="2" charset="-78"/>
                        </a:rPr>
                        <a:t>Supportive?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5408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5408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4367309"/>
                  </a:ext>
                </a:extLst>
              </a:tr>
              <a:tr h="465408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531883"/>
                  </a:ext>
                </a:extLst>
              </a:tr>
              <a:tr h="465408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6622644"/>
                  </a:ext>
                </a:extLst>
              </a:tr>
              <a:tr h="465408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27975"/>
                  </a:ext>
                </a:extLst>
              </a:tr>
              <a:tr h="465408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717017"/>
                  </a:ext>
                </a:extLst>
              </a:tr>
              <a:tr h="465408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5408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556613"/>
                  </a:ext>
                </a:extLst>
              </a:tr>
              <a:tr h="465408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E9134D-EB6D-32AD-5EE8-78E80DBB3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856D175-DF79-A7A6-20FF-3F18882E74D0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B596DA42-7806-7978-6D34-4C406AE25628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17FF6F77-5670-E3EF-120F-2BE91CA13BA8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DC97F0EE-F794-8B10-9C6E-7AE83C521144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15FB4B0A-1E28-F781-EE39-143B35A1E929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68470E10-8BA2-02EE-DE19-A7D017A6CD2E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STAKEHOLDER ANALYSIS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2653E9FC-2496-9540-31D8-EA33F268DFF5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B3B2CB76-74C8-7305-1B30-0DF208C749ED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2CD4628F-847D-804A-75F5-B289DD5EA117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1C0C20FE-9D67-AA02-29C5-49978DBF82CB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4F432EC2-45D9-2C87-7162-BA02BC2A09F2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2F1B8DB5-6A11-C22D-9D08-493A874DFBB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9E5A579D-E68B-98BD-788C-6850CD45B8D7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DDF3A5E7-503A-D64E-2060-238008489DB9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0EEA48E-4E8C-80E0-EA22-25CC74306259}"/>
              </a:ext>
            </a:extLst>
          </p:cNvPr>
          <p:cNvSpPr/>
          <p:nvPr/>
        </p:nvSpPr>
        <p:spPr>
          <a:xfrm>
            <a:off x="212629" y="566136"/>
            <a:ext cx="11765180" cy="434721"/>
          </a:xfrm>
          <a:prstGeom prst="rect">
            <a:avLst/>
          </a:prstGeom>
          <a:noFill/>
          <a:ln w="57150">
            <a:noFill/>
          </a:ln>
        </p:spPr>
        <p:txBody>
          <a:bodyPr wrap="square" anchor="t" anchorCtr="0">
            <a:no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Readex Pro" pitchFamily="2" charset="-78"/>
              </a:rPr>
              <a:t>Power-Interest Matrix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317E36E-7FDF-8D1F-E2BB-33FB10EFE0BA}"/>
              </a:ext>
            </a:extLst>
          </p:cNvPr>
          <p:cNvGrpSpPr/>
          <p:nvPr/>
        </p:nvGrpSpPr>
        <p:grpSpPr>
          <a:xfrm>
            <a:off x="762000" y="974556"/>
            <a:ext cx="11102190" cy="5576827"/>
            <a:chOff x="319407" y="541510"/>
            <a:chExt cx="8124605" cy="6043643"/>
          </a:xfrm>
        </p:grpSpPr>
        <p:sp>
          <p:nvSpPr>
            <p:cNvPr id="20" name="Rounded Rectangle 10">
              <a:extLst>
                <a:ext uri="{FF2B5EF4-FFF2-40B4-BE49-F238E27FC236}">
                  <a16:creationId xmlns:a16="http://schemas.microsoft.com/office/drawing/2014/main" id="{5115B042-CF6B-58EA-E951-A621662E3674}"/>
                </a:ext>
              </a:extLst>
            </p:cNvPr>
            <p:cNvSpPr/>
            <p:nvPr/>
          </p:nvSpPr>
          <p:spPr>
            <a:xfrm>
              <a:off x="799624" y="558743"/>
              <a:ext cx="3767328" cy="2650950"/>
            </a:xfrm>
            <a:prstGeom prst="roundRect">
              <a:avLst>
                <a:gd name="adj" fmla="val 0"/>
              </a:avLst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1" name="Rounded Rectangle 12">
              <a:extLst>
                <a:ext uri="{FF2B5EF4-FFF2-40B4-BE49-F238E27FC236}">
                  <a16:creationId xmlns:a16="http://schemas.microsoft.com/office/drawing/2014/main" id="{D656B27C-CC4F-6817-5C14-E8E1AF3A79BB}"/>
                </a:ext>
              </a:extLst>
            </p:cNvPr>
            <p:cNvSpPr/>
            <p:nvPr/>
          </p:nvSpPr>
          <p:spPr>
            <a:xfrm>
              <a:off x="4676225" y="558743"/>
              <a:ext cx="3767328" cy="2650950"/>
            </a:xfrm>
            <a:prstGeom prst="roundRect">
              <a:avLst>
                <a:gd name="adj" fmla="val 0"/>
              </a:avLst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2" name="Rounded Rectangle 13">
              <a:extLst>
                <a:ext uri="{FF2B5EF4-FFF2-40B4-BE49-F238E27FC236}">
                  <a16:creationId xmlns:a16="http://schemas.microsoft.com/office/drawing/2014/main" id="{C28D58B6-91A6-498C-7B70-03F447E4A922}"/>
                </a:ext>
              </a:extLst>
            </p:cNvPr>
            <p:cNvSpPr/>
            <p:nvPr/>
          </p:nvSpPr>
          <p:spPr>
            <a:xfrm>
              <a:off x="799624" y="3357726"/>
              <a:ext cx="3767328" cy="2650951"/>
            </a:xfrm>
            <a:prstGeom prst="roundRect">
              <a:avLst>
                <a:gd name="adj" fmla="val 0"/>
              </a:avLst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3" name="Rounded Rectangle 14">
              <a:extLst>
                <a:ext uri="{FF2B5EF4-FFF2-40B4-BE49-F238E27FC236}">
                  <a16:creationId xmlns:a16="http://schemas.microsoft.com/office/drawing/2014/main" id="{4F3AC77B-BC02-6B10-8185-755BEE27C018}"/>
                </a:ext>
              </a:extLst>
            </p:cNvPr>
            <p:cNvSpPr/>
            <p:nvPr/>
          </p:nvSpPr>
          <p:spPr>
            <a:xfrm>
              <a:off x="4676225" y="3357726"/>
              <a:ext cx="3767328" cy="2650951"/>
            </a:xfrm>
            <a:prstGeom prst="roundRect">
              <a:avLst>
                <a:gd name="adj" fmla="val 0"/>
              </a:avLst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638575A-535D-6298-219C-C279CB5061A2}"/>
                </a:ext>
              </a:extLst>
            </p:cNvPr>
            <p:cNvSpPr txBox="1"/>
            <p:nvPr/>
          </p:nvSpPr>
          <p:spPr>
            <a:xfrm>
              <a:off x="6858864" y="5398290"/>
              <a:ext cx="1584689" cy="610388"/>
            </a:xfrm>
            <a:prstGeom prst="rect">
              <a:avLst/>
            </a:prstGeom>
            <a:solidFill>
              <a:srgbClr val="00B0F0"/>
            </a:solidFill>
          </p:spPr>
          <p:txBody>
            <a:bodyPr wrap="none" rtlCol="0" anchor="ctr" anchorCtr="0">
              <a:no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Readex Pro" pitchFamily="2" charset="-78"/>
                </a:rPr>
                <a:t>Consider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2EDBFD97-A2C0-D0CE-46AD-6F1545E43D75}"/>
                </a:ext>
              </a:extLst>
            </p:cNvPr>
            <p:cNvSpPr txBox="1"/>
            <p:nvPr/>
          </p:nvSpPr>
          <p:spPr>
            <a:xfrm>
              <a:off x="799624" y="5398288"/>
              <a:ext cx="1545507" cy="610388"/>
            </a:xfrm>
            <a:prstGeom prst="rect">
              <a:avLst/>
            </a:prstGeom>
            <a:solidFill>
              <a:srgbClr val="333F50"/>
            </a:solidFill>
          </p:spPr>
          <p:txBody>
            <a:bodyPr wrap="none" rtlCol="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Readex Pro" pitchFamily="2" charset="-78"/>
                </a:rPr>
                <a:t>Monitor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3AD2999A-FA8A-D64E-ED40-ACE3C1B01715}"/>
                </a:ext>
              </a:extLst>
            </p:cNvPr>
            <p:cNvSpPr txBox="1"/>
            <p:nvPr/>
          </p:nvSpPr>
          <p:spPr>
            <a:xfrm>
              <a:off x="6858865" y="558743"/>
              <a:ext cx="1584688" cy="610388"/>
            </a:xfrm>
            <a:prstGeom prst="rect">
              <a:avLst/>
            </a:prstGeom>
            <a:solidFill>
              <a:srgbClr val="92D050"/>
            </a:solidFill>
          </p:spPr>
          <p:txBody>
            <a:bodyPr wrap="none" rtlCol="0" anchor="ctr" anchorCtr="0">
              <a:no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Readex Pro" pitchFamily="2" charset="-78"/>
                </a:rPr>
                <a:t>Engage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B3FF451E-EB18-56C1-686F-74ACA6E4133A}"/>
                </a:ext>
              </a:extLst>
            </p:cNvPr>
            <p:cNvSpPr txBox="1"/>
            <p:nvPr/>
          </p:nvSpPr>
          <p:spPr>
            <a:xfrm>
              <a:off x="799624" y="558743"/>
              <a:ext cx="1545508" cy="610388"/>
            </a:xfrm>
            <a:prstGeom prst="rect">
              <a:avLst/>
            </a:prstGeom>
            <a:solidFill>
              <a:srgbClr val="FF859F"/>
            </a:solidFill>
          </p:spPr>
          <p:txBody>
            <a:bodyPr wrap="none" rtlCol="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Readex Pro" pitchFamily="2" charset="-78"/>
                </a:rPr>
                <a:t>Understand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4CEE0D7E-E11C-2C61-CED8-B604F8F57B2D}"/>
                </a:ext>
              </a:extLst>
            </p:cNvPr>
            <p:cNvSpPr txBox="1"/>
            <p:nvPr/>
          </p:nvSpPr>
          <p:spPr>
            <a:xfrm rot="16200000">
              <a:off x="-2035351" y="3146931"/>
              <a:ext cx="5401963" cy="257564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cs typeface="Readex Pro" pitchFamily="2" charset="-78"/>
                </a:rPr>
                <a:t>POWER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18CD7828-0AAF-2AE9-F6E6-884BC9C2ACF8}"/>
                </a:ext>
              </a:extLst>
            </p:cNvPr>
            <p:cNvSpPr txBox="1"/>
            <p:nvPr/>
          </p:nvSpPr>
          <p:spPr>
            <a:xfrm>
              <a:off x="319407" y="541510"/>
              <a:ext cx="480217" cy="373014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HIGH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BCF98F1-CA2C-2665-7534-5DFA40D47756}"/>
                </a:ext>
              </a:extLst>
            </p:cNvPr>
            <p:cNvSpPr txBox="1"/>
            <p:nvPr/>
          </p:nvSpPr>
          <p:spPr>
            <a:xfrm>
              <a:off x="319407" y="5694905"/>
              <a:ext cx="480217" cy="373014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LOW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CE329015-9689-CCA2-290B-C9A3480201D2}"/>
                </a:ext>
              </a:extLst>
            </p:cNvPr>
            <p:cNvSpPr txBox="1"/>
            <p:nvPr/>
          </p:nvSpPr>
          <p:spPr>
            <a:xfrm>
              <a:off x="795742" y="6008676"/>
              <a:ext cx="7647794" cy="576477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cs typeface="Readex Pro" pitchFamily="2" charset="-78"/>
                </a:rPr>
                <a:t>INTEREST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16B7F8D4-E56B-06FF-3B63-676D407B201C}"/>
                </a:ext>
              </a:extLst>
            </p:cNvPr>
            <p:cNvSpPr txBox="1"/>
            <p:nvPr/>
          </p:nvSpPr>
          <p:spPr>
            <a:xfrm>
              <a:off x="7835324" y="5991448"/>
              <a:ext cx="608688" cy="373014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HIGH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E6AEB907-0AD7-6C53-B6CA-B4009E454FA6}"/>
                </a:ext>
              </a:extLst>
            </p:cNvPr>
            <p:cNvSpPr txBox="1"/>
            <p:nvPr/>
          </p:nvSpPr>
          <p:spPr>
            <a:xfrm>
              <a:off x="798397" y="5991446"/>
              <a:ext cx="608688" cy="373014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LOW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F0313B03-0881-8F59-76E2-F89638CB469A}"/>
              </a:ext>
            </a:extLst>
          </p:cNvPr>
          <p:cNvGrpSpPr/>
          <p:nvPr/>
        </p:nvGrpSpPr>
        <p:grpSpPr>
          <a:xfrm>
            <a:off x="172301" y="4281958"/>
            <a:ext cx="644273" cy="455411"/>
            <a:chOff x="6084168" y="2990193"/>
            <a:chExt cx="644273" cy="455411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EA4152DD-E5A9-2AD8-C90D-CB161D95CA05}"/>
                </a:ext>
              </a:extLst>
            </p:cNvPr>
            <p:cNvGrpSpPr/>
            <p:nvPr/>
          </p:nvGrpSpPr>
          <p:grpSpPr>
            <a:xfrm>
              <a:off x="6084168" y="2990193"/>
              <a:ext cx="303957" cy="455411"/>
              <a:chOff x="3653804" y="4650803"/>
              <a:chExt cx="638160" cy="956138"/>
            </a:xfrm>
          </p:grpSpPr>
          <p:sp>
            <p:nvSpPr>
              <p:cNvPr id="37" name="Flowchart: Delay 36">
                <a:extLst>
                  <a:ext uri="{FF2B5EF4-FFF2-40B4-BE49-F238E27FC236}">
                    <a16:creationId xmlns:a16="http://schemas.microsoft.com/office/drawing/2014/main" id="{06D0C3F0-5689-EC59-6BE8-BE5826D419C4}"/>
                  </a:ext>
                </a:extLst>
              </p:cNvPr>
              <p:cNvSpPr/>
              <p:nvPr/>
            </p:nvSpPr>
            <p:spPr bwMode="auto">
              <a:xfrm rot="16200000">
                <a:off x="3671692" y="4986670"/>
                <a:ext cx="602383" cy="638160"/>
              </a:xfrm>
              <a:prstGeom prst="flowChartDelay">
                <a:avLst/>
              </a:prstGeom>
              <a:solidFill>
                <a:srgbClr val="333F5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8" name="Flowchart: Connector 37">
                <a:extLst>
                  <a:ext uri="{FF2B5EF4-FFF2-40B4-BE49-F238E27FC236}">
                    <a16:creationId xmlns:a16="http://schemas.microsoft.com/office/drawing/2014/main" id="{D3CAC7A3-BF68-4FFA-0829-171B91DC617D}"/>
                  </a:ext>
                </a:extLst>
              </p:cNvPr>
              <p:cNvSpPr/>
              <p:nvPr/>
            </p:nvSpPr>
            <p:spPr bwMode="auto">
              <a:xfrm>
                <a:off x="3738276" y="4650803"/>
                <a:ext cx="471135" cy="444720"/>
              </a:xfrm>
              <a:prstGeom prst="flowChartConnector">
                <a:avLst/>
              </a:prstGeom>
              <a:solidFill>
                <a:srgbClr val="333F5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8FDB2317-A93C-000A-0B5F-AE5E161E2DD9}"/>
                </a:ext>
              </a:extLst>
            </p:cNvPr>
            <p:cNvSpPr txBox="1"/>
            <p:nvPr/>
          </p:nvSpPr>
          <p:spPr>
            <a:xfrm>
              <a:off x="6428359" y="3033232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00" b="0" i="0" dirty="0">
                  <a:latin typeface="Calibri" pitchFamily="34" charset="0"/>
                  <a:cs typeface="Calibri" pitchFamily="34" charset="0"/>
                </a:rPr>
                <a:t>..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E682C4A0-0D0B-BBE6-ABE6-876D56E89E5E}"/>
              </a:ext>
            </a:extLst>
          </p:cNvPr>
          <p:cNvGrpSpPr/>
          <p:nvPr/>
        </p:nvGrpSpPr>
        <p:grpSpPr>
          <a:xfrm>
            <a:off x="172301" y="4990671"/>
            <a:ext cx="644273" cy="455411"/>
            <a:chOff x="6084168" y="2990193"/>
            <a:chExt cx="644273" cy="455411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B6790C73-0E10-9C4D-180A-4DC849E88F66}"/>
                </a:ext>
              </a:extLst>
            </p:cNvPr>
            <p:cNvGrpSpPr/>
            <p:nvPr/>
          </p:nvGrpSpPr>
          <p:grpSpPr>
            <a:xfrm>
              <a:off x="6084168" y="2990193"/>
              <a:ext cx="303957" cy="455411"/>
              <a:chOff x="3653804" y="4650803"/>
              <a:chExt cx="638160" cy="956138"/>
            </a:xfrm>
          </p:grpSpPr>
          <p:sp>
            <p:nvSpPr>
              <p:cNvPr id="42" name="Flowchart: Delay 41">
                <a:extLst>
                  <a:ext uri="{FF2B5EF4-FFF2-40B4-BE49-F238E27FC236}">
                    <a16:creationId xmlns:a16="http://schemas.microsoft.com/office/drawing/2014/main" id="{A5B2CB67-F98B-6E6E-7AC2-54294D84D279}"/>
                  </a:ext>
                </a:extLst>
              </p:cNvPr>
              <p:cNvSpPr/>
              <p:nvPr/>
            </p:nvSpPr>
            <p:spPr bwMode="auto">
              <a:xfrm rot="16200000">
                <a:off x="3671692" y="4986670"/>
                <a:ext cx="602383" cy="638160"/>
              </a:xfrm>
              <a:prstGeom prst="flowChartDelay">
                <a:avLst/>
              </a:prstGeom>
              <a:solidFill>
                <a:srgbClr val="333F5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3" name="Flowchart: Connector 42">
                <a:extLst>
                  <a:ext uri="{FF2B5EF4-FFF2-40B4-BE49-F238E27FC236}">
                    <a16:creationId xmlns:a16="http://schemas.microsoft.com/office/drawing/2014/main" id="{29714420-3463-A4EA-0AFD-F10B9C7DA0C4}"/>
                  </a:ext>
                </a:extLst>
              </p:cNvPr>
              <p:cNvSpPr/>
              <p:nvPr/>
            </p:nvSpPr>
            <p:spPr bwMode="auto">
              <a:xfrm>
                <a:off x="3738276" y="4650803"/>
                <a:ext cx="471135" cy="444720"/>
              </a:xfrm>
              <a:prstGeom prst="flowChartConnector">
                <a:avLst/>
              </a:prstGeom>
              <a:solidFill>
                <a:srgbClr val="333F5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C2D92544-5A4C-9CA9-07F8-3D4E883311AE}"/>
                </a:ext>
              </a:extLst>
            </p:cNvPr>
            <p:cNvSpPr txBox="1"/>
            <p:nvPr/>
          </p:nvSpPr>
          <p:spPr>
            <a:xfrm>
              <a:off x="6428359" y="3033232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00" b="0" i="0" dirty="0">
                  <a:latin typeface="Calibri" pitchFamily="34" charset="0"/>
                  <a:cs typeface="Calibri" pitchFamily="34" charset="0"/>
                </a:rPr>
                <a:t>..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53ABF9C8-C783-3D64-C11B-DDFDCF043840}"/>
              </a:ext>
            </a:extLst>
          </p:cNvPr>
          <p:cNvGrpSpPr/>
          <p:nvPr/>
        </p:nvGrpSpPr>
        <p:grpSpPr>
          <a:xfrm>
            <a:off x="172301" y="5699386"/>
            <a:ext cx="644273" cy="455411"/>
            <a:chOff x="6084168" y="2990193"/>
            <a:chExt cx="644273" cy="455411"/>
          </a:xfrm>
        </p:grpSpPr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FF79DFE7-5F01-ACAA-F253-C0000B80F99A}"/>
                </a:ext>
              </a:extLst>
            </p:cNvPr>
            <p:cNvGrpSpPr/>
            <p:nvPr/>
          </p:nvGrpSpPr>
          <p:grpSpPr>
            <a:xfrm>
              <a:off x="6084168" y="2990193"/>
              <a:ext cx="303957" cy="455411"/>
              <a:chOff x="3653804" y="4650803"/>
              <a:chExt cx="638160" cy="956138"/>
            </a:xfrm>
          </p:grpSpPr>
          <p:sp>
            <p:nvSpPr>
              <p:cNvPr id="47" name="Flowchart: Delay 46">
                <a:extLst>
                  <a:ext uri="{FF2B5EF4-FFF2-40B4-BE49-F238E27FC236}">
                    <a16:creationId xmlns:a16="http://schemas.microsoft.com/office/drawing/2014/main" id="{B08FE4FB-4CA1-A5D6-57CF-AED4BF69610D}"/>
                  </a:ext>
                </a:extLst>
              </p:cNvPr>
              <p:cNvSpPr/>
              <p:nvPr/>
            </p:nvSpPr>
            <p:spPr bwMode="auto">
              <a:xfrm rot="16200000">
                <a:off x="3671692" y="4986670"/>
                <a:ext cx="602383" cy="638160"/>
              </a:xfrm>
              <a:prstGeom prst="flowChartDelay">
                <a:avLst/>
              </a:prstGeom>
              <a:solidFill>
                <a:srgbClr val="333F5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8" name="Flowchart: Connector 47">
                <a:extLst>
                  <a:ext uri="{FF2B5EF4-FFF2-40B4-BE49-F238E27FC236}">
                    <a16:creationId xmlns:a16="http://schemas.microsoft.com/office/drawing/2014/main" id="{EEADD9EC-DB94-920C-AE28-D8DBB267EBCC}"/>
                  </a:ext>
                </a:extLst>
              </p:cNvPr>
              <p:cNvSpPr/>
              <p:nvPr/>
            </p:nvSpPr>
            <p:spPr bwMode="auto">
              <a:xfrm>
                <a:off x="3738276" y="4650803"/>
                <a:ext cx="471135" cy="444720"/>
              </a:xfrm>
              <a:prstGeom prst="flowChartConnector">
                <a:avLst/>
              </a:prstGeom>
              <a:solidFill>
                <a:srgbClr val="333F5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EC5ABF83-A315-F5AD-3297-6866DAF80D07}"/>
                </a:ext>
              </a:extLst>
            </p:cNvPr>
            <p:cNvSpPr txBox="1"/>
            <p:nvPr/>
          </p:nvSpPr>
          <p:spPr>
            <a:xfrm>
              <a:off x="6428359" y="3033232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00" b="0" i="0" dirty="0">
                  <a:latin typeface="Calibri" pitchFamily="34" charset="0"/>
                  <a:cs typeface="Calibri" pitchFamily="34" charset="0"/>
                </a:rPr>
                <a:t>..</a:t>
              </a: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D560A684-AEE6-F156-D8C0-95B259751EEE}"/>
              </a:ext>
            </a:extLst>
          </p:cNvPr>
          <p:cNvGrpSpPr/>
          <p:nvPr/>
        </p:nvGrpSpPr>
        <p:grpSpPr>
          <a:xfrm>
            <a:off x="172301" y="3573245"/>
            <a:ext cx="644273" cy="455411"/>
            <a:chOff x="6084168" y="2990193"/>
            <a:chExt cx="644273" cy="455411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4ABA4E8F-4F48-5162-707C-1F086D66FC79}"/>
                </a:ext>
              </a:extLst>
            </p:cNvPr>
            <p:cNvGrpSpPr/>
            <p:nvPr/>
          </p:nvGrpSpPr>
          <p:grpSpPr>
            <a:xfrm>
              <a:off x="6084168" y="2990193"/>
              <a:ext cx="303957" cy="455411"/>
              <a:chOff x="3653804" y="4650803"/>
              <a:chExt cx="638160" cy="956138"/>
            </a:xfrm>
          </p:grpSpPr>
          <p:sp>
            <p:nvSpPr>
              <p:cNvPr id="52" name="Flowchart: Delay 51">
                <a:extLst>
                  <a:ext uri="{FF2B5EF4-FFF2-40B4-BE49-F238E27FC236}">
                    <a16:creationId xmlns:a16="http://schemas.microsoft.com/office/drawing/2014/main" id="{7AF07965-F30A-6D69-0549-EC84794F0B0F}"/>
                  </a:ext>
                </a:extLst>
              </p:cNvPr>
              <p:cNvSpPr/>
              <p:nvPr/>
            </p:nvSpPr>
            <p:spPr bwMode="auto">
              <a:xfrm rot="16200000">
                <a:off x="3671692" y="4986670"/>
                <a:ext cx="602383" cy="638160"/>
              </a:xfrm>
              <a:prstGeom prst="flowChartDelay">
                <a:avLst/>
              </a:prstGeom>
              <a:solidFill>
                <a:srgbClr val="333F5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" name="Flowchart: Connector 52">
                <a:extLst>
                  <a:ext uri="{FF2B5EF4-FFF2-40B4-BE49-F238E27FC236}">
                    <a16:creationId xmlns:a16="http://schemas.microsoft.com/office/drawing/2014/main" id="{102CC550-E3DA-AEC7-8A0E-E0BE83614864}"/>
                  </a:ext>
                </a:extLst>
              </p:cNvPr>
              <p:cNvSpPr/>
              <p:nvPr/>
            </p:nvSpPr>
            <p:spPr bwMode="auto">
              <a:xfrm>
                <a:off x="3738276" y="4650803"/>
                <a:ext cx="471135" cy="444720"/>
              </a:xfrm>
              <a:prstGeom prst="flowChartConnector">
                <a:avLst/>
              </a:prstGeom>
              <a:solidFill>
                <a:srgbClr val="333F5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C981D495-BCBA-E504-FFB6-4786812DF699}"/>
                </a:ext>
              </a:extLst>
            </p:cNvPr>
            <p:cNvSpPr txBox="1"/>
            <p:nvPr/>
          </p:nvSpPr>
          <p:spPr>
            <a:xfrm>
              <a:off x="6428359" y="3033232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00" b="0" i="0" dirty="0">
                  <a:latin typeface="Calibri" pitchFamily="34" charset="0"/>
                  <a:cs typeface="Calibri" pitchFamily="34" charset="0"/>
                </a:rPr>
                <a:t>..</a:t>
              </a: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56FD05C4-0106-0965-CB4C-5EB92F380833}"/>
              </a:ext>
            </a:extLst>
          </p:cNvPr>
          <p:cNvGrpSpPr/>
          <p:nvPr/>
        </p:nvGrpSpPr>
        <p:grpSpPr>
          <a:xfrm>
            <a:off x="172301" y="1447106"/>
            <a:ext cx="644273" cy="455411"/>
            <a:chOff x="6084168" y="2990193"/>
            <a:chExt cx="644273" cy="455411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4D926D0E-C8E5-7A7A-615C-E4D0F74C7C24}"/>
                </a:ext>
              </a:extLst>
            </p:cNvPr>
            <p:cNvGrpSpPr/>
            <p:nvPr/>
          </p:nvGrpSpPr>
          <p:grpSpPr>
            <a:xfrm>
              <a:off x="6084168" y="2990193"/>
              <a:ext cx="303957" cy="455411"/>
              <a:chOff x="3653804" y="4650803"/>
              <a:chExt cx="638160" cy="956138"/>
            </a:xfrm>
          </p:grpSpPr>
          <p:sp>
            <p:nvSpPr>
              <p:cNvPr id="57" name="Flowchart: Delay 56">
                <a:extLst>
                  <a:ext uri="{FF2B5EF4-FFF2-40B4-BE49-F238E27FC236}">
                    <a16:creationId xmlns:a16="http://schemas.microsoft.com/office/drawing/2014/main" id="{E9691B10-9993-3A08-3FC2-13C80D467D41}"/>
                  </a:ext>
                </a:extLst>
              </p:cNvPr>
              <p:cNvSpPr/>
              <p:nvPr/>
            </p:nvSpPr>
            <p:spPr bwMode="auto">
              <a:xfrm rot="16200000">
                <a:off x="3671692" y="4986670"/>
                <a:ext cx="602383" cy="638160"/>
              </a:xfrm>
              <a:prstGeom prst="flowChartDelay">
                <a:avLst/>
              </a:prstGeom>
              <a:solidFill>
                <a:srgbClr val="FF859F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8" name="Flowchart: Connector 57">
                <a:extLst>
                  <a:ext uri="{FF2B5EF4-FFF2-40B4-BE49-F238E27FC236}">
                    <a16:creationId xmlns:a16="http://schemas.microsoft.com/office/drawing/2014/main" id="{E6AAAC9B-A7D8-3E26-E595-5CBB03815B37}"/>
                  </a:ext>
                </a:extLst>
              </p:cNvPr>
              <p:cNvSpPr/>
              <p:nvPr/>
            </p:nvSpPr>
            <p:spPr bwMode="auto">
              <a:xfrm>
                <a:off x="3738276" y="4650803"/>
                <a:ext cx="471135" cy="444720"/>
              </a:xfrm>
              <a:prstGeom prst="flowChartConnector">
                <a:avLst/>
              </a:prstGeom>
              <a:solidFill>
                <a:srgbClr val="FF859F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0ADB4D1E-6539-AE6C-42D0-C8205A39FB13}"/>
                </a:ext>
              </a:extLst>
            </p:cNvPr>
            <p:cNvSpPr txBox="1"/>
            <p:nvPr/>
          </p:nvSpPr>
          <p:spPr>
            <a:xfrm>
              <a:off x="6428359" y="3033232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00" b="0" i="0" dirty="0">
                  <a:latin typeface="Calibri" pitchFamily="34" charset="0"/>
                  <a:cs typeface="Calibri" pitchFamily="34" charset="0"/>
                </a:rPr>
                <a:t>..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5873182-1638-00DE-4747-DE2EF7891B6F}"/>
              </a:ext>
            </a:extLst>
          </p:cNvPr>
          <p:cNvGrpSpPr/>
          <p:nvPr/>
        </p:nvGrpSpPr>
        <p:grpSpPr>
          <a:xfrm>
            <a:off x="150984" y="2218179"/>
            <a:ext cx="644273" cy="455411"/>
            <a:chOff x="6084168" y="2990193"/>
            <a:chExt cx="644273" cy="455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5793A45-63CE-96BA-D5C0-F97CCDB4A4BE}"/>
                </a:ext>
              </a:extLst>
            </p:cNvPr>
            <p:cNvGrpSpPr/>
            <p:nvPr/>
          </p:nvGrpSpPr>
          <p:grpSpPr>
            <a:xfrm>
              <a:off x="6084168" y="2990193"/>
              <a:ext cx="303957" cy="455411"/>
              <a:chOff x="3653804" y="4650803"/>
              <a:chExt cx="638160" cy="956138"/>
            </a:xfrm>
          </p:grpSpPr>
          <p:sp>
            <p:nvSpPr>
              <p:cNvPr id="62" name="Flowchart: Delay 61">
                <a:extLst>
                  <a:ext uri="{FF2B5EF4-FFF2-40B4-BE49-F238E27FC236}">
                    <a16:creationId xmlns:a16="http://schemas.microsoft.com/office/drawing/2014/main" id="{171C195B-0FB6-7C78-756A-DF8660ADEF0C}"/>
                  </a:ext>
                </a:extLst>
              </p:cNvPr>
              <p:cNvSpPr/>
              <p:nvPr/>
            </p:nvSpPr>
            <p:spPr bwMode="auto">
              <a:xfrm rot="16200000">
                <a:off x="3671692" y="4986670"/>
                <a:ext cx="602383" cy="638160"/>
              </a:xfrm>
              <a:prstGeom prst="flowChartDelay">
                <a:avLst/>
              </a:prstGeom>
              <a:solidFill>
                <a:srgbClr val="FF859F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3" name="Flowchart: Connector 62">
                <a:extLst>
                  <a:ext uri="{FF2B5EF4-FFF2-40B4-BE49-F238E27FC236}">
                    <a16:creationId xmlns:a16="http://schemas.microsoft.com/office/drawing/2014/main" id="{1EA27339-D69D-6869-CA68-8DFAFA28E69C}"/>
                  </a:ext>
                </a:extLst>
              </p:cNvPr>
              <p:cNvSpPr/>
              <p:nvPr/>
            </p:nvSpPr>
            <p:spPr bwMode="auto">
              <a:xfrm>
                <a:off x="3738276" y="4650803"/>
                <a:ext cx="471135" cy="444720"/>
              </a:xfrm>
              <a:prstGeom prst="flowChartConnector">
                <a:avLst/>
              </a:prstGeom>
              <a:solidFill>
                <a:srgbClr val="FF859F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8477868E-74E2-6DFD-7D6A-5A94F656F484}"/>
                </a:ext>
              </a:extLst>
            </p:cNvPr>
            <p:cNvSpPr txBox="1"/>
            <p:nvPr/>
          </p:nvSpPr>
          <p:spPr>
            <a:xfrm>
              <a:off x="6428359" y="3033232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00" b="0" i="0" dirty="0">
                  <a:latin typeface="Calibri" pitchFamily="34" charset="0"/>
                  <a:cs typeface="Calibri" pitchFamily="34" charset="0"/>
                </a:rPr>
                <a:t>..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B1EA75B2-0846-1BE8-9C3C-12D7B045752E}"/>
              </a:ext>
            </a:extLst>
          </p:cNvPr>
          <p:cNvGrpSpPr/>
          <p:nvPr/>
        </p:nvGrpSpPr>
        <p:grpSpPr>
          <a:xfrm>
            <a:off x="172301" y="2864532"/>
            <a:ext cx="644273" cy="455411"/>
            <a:chOff x="6084168" y="2990193"/>
            <a:chExt cx="644273" cy="455411"/>
          </a:xfrm>
        </p:grpSpPr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AE619052-9150-53B3-37A6-A6178366F180}"/>
                </a:ext>
              </a:extLst>
            </p:cNvPr>
            <p:cNvGrpSpPr/>
            <p:nvPr/>
          </p:nvGrpSpPr>
          <p:grpSpPr>
            <a:xfrm>
              <a:off x="6084168" y="2990193"/>
              <a:ext cx="303957" cy="455411"/>
              <a:chOff x="3653804" y="4650803"/>
              <a:chExt cx="638160" cy="956138"/>
            </a:xfrm>
          </p:grpSpPr>
          <p:sp>
            <p:nvSpPr>
              <p:cNvPr id="67" name="Flowchart: Delay 66">
                <a:extLst>
                  <a:ext uri="{FF2B5EF4-FFF2-40B4-BE49-F238E27FC236}">
                    <a16:creationId xmlns:a16="http://schemas.microsoft.com/office/drawing/2014/main" id="{617BD251-1792-CB58-A86A-4816FE71AA6E}"/>
                  </a:ext>
                </a:extLst>
              </p:cNvPr>
              <p:cNvSpPr/>
              <p:nvPr/>
            </p:nvSpPr>
            <p:spPr bwMode="auto">
              <a:xfrm rot="16200000">
                <a:off x="3671692" y="4986670"/>
                <a:ext cx="602383" cy="638160"/>
              </a:xfrm>
              <a:prstGeom prst="flowChartDelay">
                <a:avLst/>
              </a:prstGeom>
              <a:solidFill>
                <a:srgbClr val="FF859F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8" name="Flowchart: Connector 67">
                <a:extLst>
                  <a:ext uri="{FF2B5EF4-FFF2-40B4-BE49-F238E27FC236}">
                    <a16:creationId xmlns:a16="http://schemas.microsoft.com/office/drawing/2014/main" id="{D4FD4F17-CC54-2488-F03D-E57C1FB33660}"/>
                  </a:ext>
                </a:extLst>
              </p:cNvPr>
              <p:cNvSpPr/>
              <p:nvPr/>
            </p:nvSpPr>
            <p:spPr bwMode="auto">
              <a:xfrm>
                <a:off x="3738276" y="4650803"/>
                <a:ext cx="471135" cy="444720"/>
              </a:xfrm>
              <a:prstGeom prst="flowChartConnector">
                <a:avLst/>
              </a:prstGeom>
              <a:solidFill>
                <a:srgbClr val="FF859F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E7112915-4CA1-A134-92D6-F4373EBE1AE3}"/>
                </a:ext>
              </a:extLst>
            </p:cNvPr>
            <p:cNvSpPr txBox="1"/>
            <p:nvPr/>
          </p:nvSpPr>
          <p:spPr>
            <a:xfrm>
              <a:off x="6428359" y="3033232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00" b="0" i="0" dirty="0">
                  <a:latin typeface="Calibri" pitchFamily="34" charset="0"/>
                  <a:cs typeface="Calibri" pitchFamily="34" charset="0"/>
                </a:rPr>
                <a:t>..</a:t>
              </a: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454D1AD7-2E18-2197-9AF3-328AC9AB098A}"/>
              </a:ext>
            </a:extLst>
          </p:cNvPr>
          <p:cNvGrpSpPr/>
          <p:nvPr/>
        </p:nvGrpSpPr>
        <p:grpSpPr>
          <a:xfrm>
            <a:off x="172301" y="738393"/>
            <a:ext cx="644273" cy="455411"/>
            <a:chOff x="6084168" y="2990193"/>
            <a:chExt cx="644273" cy="455411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8D7EF7F1-2199-E993-0BF9-2E872A683B48}"/>
                </a:ext>
              </a:extLst>
            </p:cNvPr>
            <p:cNvGrpSpPr/>
            <p:nvPr/>
          </p:nvGrpSpPr>
          <p:grpSpPr>
            <a:xfrm>
              <a:off x="6084168" y="2990193"/>
              <a:ext cx="303957" cy="455411"/>
              <a:chOff x="3653804" y="4650803"/>
              <a:chExt cx="638160" cy="956138"/>
            </a:xfrm>
          </p:grpSpPr>
          <p:sp>
            <p:nvSpPr>
              <p:cNvPr id="72" name="Flowchart: Delay 71">
                <a:extLst>
                  <a:ext uri="{FF2B5EF4-FFF2-40B4-BE49-F238E27FC236}">
                    <a16:creationId xmlns:a16="http://schemas.microsoft.com/office/drawing/2014/main" id="{E6D7597E-7C06-F78D-F3EB-3296A5E28127}"/>
                  </a:ext>
                </a:extLst>
              </p:cNvPr>
              <p:cNvSpPr/>
              <p:nvPr/>
            </p:nvSpPr>
            <p:spPr bwMode="auto">
              <a:xfrm rot="16200000">
                <a:off x="3671692" y="4986670"/>
                <a:ext cx="602383" cy="638160"/>
              </a:xfrm>
              <a:prstGeom prst="flowChartDelay">
                <a:avLst/>
              </a:prstGeom>
              <a:solidFill>
                <a:srgbClr val="FF859F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3" name="Flowchart: Connector 72">
                <a:extLst>
                  <a:ext uri="{FF2B5EF4-FFF2-40B4-BE49-F238E27FC236}">
                    <a16:creationId xmlns:a16="http://schemas.microsoft.com/office/drawing/2014/main" id="{16CB13D0-C21B-85F7-133E-E72A078D1257}"/>
                  </a:ext>
                </a:extLst>
              </p:cNvPr>
              <p:cNvSpPr/>
              <p:nvPr/>
            </p:nvSpPr>
            <p:spPr bwMode="auto">
              <a:xfrm>
                <a:off x="3738276" y="4650803"/>
                <a:ext cx="471135" cy="444720"/>
              </a:xfrm>
              <a:prstGeom prst="flowChartConnector">
                <a:avLst/>
              </a:prstGeom>
              <a:solidFill>
                <a:srgbClr val="FF859F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5094BF69-3AAC-9D99-0900-7A0E901E6FE4}"/>
                </a:ext>
              </a:extLst>
            </p:cNvPr>
            <p:cNvSpPr txBox="1"/>
            <p:nvPr/>
          </p:nvSpPr>
          <p:spPr>
            <a:xfrm>
              <a:off x="6428359" y="3033232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00" b="0" i="0" dirty="0">
                  <a:latin typeface="Calibri" pitchFamily="34" charset="0"/>
                  <a:cs typeface="Calibri" pitchFamily="34" charset="0"/>
                </a:rPr>
                <a:t>..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282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2387DD-32BB-BB42-DEAB-DE9F2EE77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E6A33F3-59AD-F2E6-86AF-491C8A04BDCB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90DE51D0-6910-1927-293C-66EF97089DCA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C6160611-8150-BFA3-17B4-C33D39F1612C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3509CC10-CE31-A910-EB5B-6B294CCCDBF2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DA95DA0A-AC1E-B638-DD5A-F9F338FC506E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45F9772D-F35F-8A92-C2DA-ECE2C69B8B95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STAKEHOLDER ANALYSIS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F932740F-F798-1FBA-E9AB-AAC7541A2EAC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A512591-09DA-BFC9-8301-5A5D073F4A57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A4D41BB7-35D1-8A3E-579C-96F0ABC8C032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3EB005B3-FCC0-74F6-2D28-5F2555B35837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D06593F-715B-82EB-1788-B8EF1672C239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E0CE2690-A0E1-EBD9-B85A-AC3DC6CF063F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9C532D13-6230-FD08-ACA2-0F96CA1BFC71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26CDF6E3-4EA0-1C3E-4E07-4919D8432936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1A7A95F-C7BE-AFAD-BB26-8FBAD39FD247}"/>
              </a:ext>
            </a:extLst>
          </p:cNvPr>
          <p:cNvSpPr/>
          <p:nvPr/>
        </p:nvSpPr>
        <p:spPr>
          <a:xfrm>
            <a:off x="140589" y="748945"/>
            <a:ext cx="11613060" cy="5360110"/>
          </a:xfrm>
          <a:prstGeom prst="rect">
            <a:avLst/>
          </a:prstGeom>
          <a:solidFill>
            <a:schemeClr val="bg1">
              <a:lumMod val="50000"/>
            </a:schemeClr>
          </a:solidFill>
          <a:ln w="57150">
            <a:solidFill>
              <a:schemeClr val="bg1">
                <a:lumMod val="50000"/>
              </a:schemeClr>
            </a:solidFill>
          </a:ln>
        </p:spPr>
        <p:txBody>
          <a:bodyPr wrap="square" anchor="t" anchorCtr="0">
            <a:no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Readex Pro" pitchFamily="2" charset="-78"/>
              </a:rPr>
              <a:t>Involvement Planning Worksheet</a:t>
            </a: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FDCFFE83-6741-AD94-FAF3-1AC25D4AF0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057541"/>
              </p:ext>
            </p:extLst>
          </p:nvPr>
        </p:nvGraphicFramePr>
        <p:xfrm>
          <a:off x="209621" y="1282969"/>
          <a:ext cx="11474863" cy="4724483"/>
        </p:xfrm>
        <a:graphic>
          <a:graphicData uri="http://schemas.openxmlformats.org/drawingml/2006/table">
            <a:tbl>
              <a:tblPr/>
              <a:tblGrid>
                <a:gridCol w="35719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78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7860">
                  <a:extLst>
                    <a:ext uri="{9D8B030D-6E8A-4147-A177-3AD203B41FA5}">
                      <a16:colId xmlns:a16="http://schemas.microsoft.com/office/drawing/2014/main" val="985041598"/>
                    </a:ext>
                  </a:extLst>
                </a:gridCol>
                <a:gridCol w="987860">
                  <a:extLst>
                    <a:ext uri="{9D8B030D-6E8A-4147-A177-3AD203B41FA5}">
                      <a16:colId xmlns:a16="http://schemas.microsoft.com/office/drawing/2014/main" val="1826781330"/>
                    </a:ext>
                  </a:extLst>
                </a:gridCol>
                <a:gridCol w="987860">
                  <a:extLst>
                    <a:ext uri="{9D8B030D-6E8A-4147-A177-3AD203B41FA5}">
                      <a16:colId xmlns:a16="http://schemas.microsoft.com/office/drawing/2014/main" val="1108193148"/>
                    </a:ext>
                  </a:extLst>
                </a:gridCol>
                <a:gridCol w="987860">
                  <a:extLst>
                    <a:ext uri="{9D8B030D-6E8A-4147-A177-3AD203B41FA5}">
                      <a16:colId xmlns:a16="http://schemas.microsoft.com/office/drawing/2014/main" val="2064077195"/>
                    </a:ext>
                  </a:extLst>
                </a:gridCol>
                <a:gridCol w="987860">
                  <a:extLst>
                    <a:ext uri="{9D8B030D-6E8A-4147-A177-3AD203B41FA5}">
                      <a16:colId xmlns:a16="http://schemas.microsoft.com/office/drawing/2014/main" val="1147493026"/>
                    </a:ext>
                  </a:extLst>
                </a:gridCol>
                <a:gridCol w="987860">
                  <a:extLst>
                    <a:ext uri="{9D8B030D-6E8A-4147-A177-3AD203B41FA5}">
                      <a16:colId xmlns:a16="http://schemas.microsoft.com/office/drawing/2014/main" val="2744491073"/>
                    </a:ext>
                  </a:extLst>
                </a:gridCol>
                <a:gridCol w="9878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467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Readex Pro" pitchFamily="2" charset="-78"/>
                        </a:rPr>
                        <a:t>Stakeholder</a:t>
                      </a:r>
                    </a:p>
                  </a:txBody>
                  <a:tcPr marL="36000" marR="36000" marT="36000" marB="36000" anchor="ctr" horzOverflow="overflow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Readex Pro" pitchFamily="2" charset="-78"/>
                        </a:rPr>
                        <a:t>Current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Readex Pro" pitchFamily="2" charset="-78"/>
                        </a:rPr>
                        <a:t>Desired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192684"/>
                  </a:ext>
                </a:extLst>
              </a:tr>
              <a:tr h="474676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36000" marR="36000" marT="36000" marB="36000" anchor="ctr" horzOverflow="overflow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Readex Pro Deca Light" pitchFamily="2" charset="-78"/>
                        </a:rPr>
                        <a:t>Unaware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F0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Readex Pro Deca Light" pitchFamily="2" charset="-78"/>
                        </a:rPr>
                        <a:t>Aware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F0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Readex Pro Deca Light" pitchFamily="2" charset="-78"/>
                        </a:rPr>
                        <a:t>Interested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F0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Readex Pro Deca Light" pitchFamily="2" charset="-78"/>
                        </a:rPr>
                        <a:t>Supportive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F0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Readex Pro Deca Light" pitchFamily="2" charset="-78"/>
                        </a:rPr>
                        <a:t>Unaware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F0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Readex Pro Deca Light" pitchFamily="2" charset="-78"/>
                        </a:rPr>
                        <a:t>Aware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F0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Readex Pro Deca Light" pitchFamily="2" charset="-78"/>
                        </a:rPr>
                        <a:t>Interested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F0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Readex Pro Deca Light" pitchFamily="2" charset="-78"/>
                        </a:rPr>
                        <a:t>Supportive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F0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459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459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4367309"/>
                  </a:ext>
                </a:extLst>
              </a:tr>
              <a:tr h="419459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531883"/>
                  </a:ext>
                </a:extLst>
              </a:tr>
              <a:tr h="419459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6622644"/>
                  </a:ext>
                </a:extLst>
              </a:tr>
              <a:tr h="419459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27975"/>
                  </a:ext>
                </a:extLst>
              </a:tr>
              <a:tr h="419459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717017"/>
                  </a:ext>
                </a:extLst>
              </a:tr>
              <a:tr h="419459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9459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556613"/>
                  </a:ext>
                </a:extLst>
              </a:tr>
              <a:tr h="419459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7050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970B2-91D1-411A-E126-32CA5C4B00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2CE5C79-C846-BD84-7E15-9DE8FFB573C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B33F6142-8FE3-7968-0CDD-47E002540C2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BB3C142D-FE6D-155B-BC61-035C40FF317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F807CF8C-87E6-0BF0-F899-217D3E54E158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D98342E8-C363-0304-0B4A-A6E0E14D51E7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CF3ADF5B-CFA9-4606-C478-19AB57C0D203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STAKEHOLDER ANALYSIS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A3F0CE71-4EB9-D43C-099D-CA5436093689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31C8514A-D80D-D88F-3616-A9B07ED0677A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5C4566F9-05F2-E97B-9370-FE776EBB18A5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0480760B-9E78-183E-9D95-6F93E14D8A9D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A60C7EDB-E55F-2FDC-FA93-E3B328810114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546DDAA5-032E-9406-60AE-C5999D09338E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6DFB219D-C347-EC52-D47F-0C449F00BD3E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23753C58-1250-BFA1-AF81-D586F9E38CA7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5B2B43-C5FC-0DEC-878D-30729CE88735}"/>
              </a:ext>
            </a:extLst>
          </p:cNvPr>
          <p:cNvSpPr/>
          <p:nvPr/>
        </p:nvSpPr>
        <p:spPr>
          <a:xfrm>
            <a:off x="140589" y="734074"/>
            <a:ext cx="11838001" cy="5361926"/>
          </a:xfrm>
          <a:prstGeom prst="rect">
            <a:avLst/>
          </a:prstGeom>
          <a:solidFill>
            <a:schemeClr val="bg1">
              <a:lumMod val="50000"/>
            </a:schemeClr>
          </a:solidFill>
          <a:ln w="57150">
            <a:solidFill>
              <a:schemeClr val="bg1">
                <a:lumMod val="50000"/>
              </a:schemeClr>
            </a:solidFill>
          </a:ln>
        </p:spPr>
        <p:txBody>
          <a:bodyPr wrap="square" anchor="t" anchorCtr="0">
            <a:no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Readex Pro" pitchFamily="2" charset="-78"/>
              </a:rPr>
              <a:t>Communication Action Worksheet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108096F-26CA-1252-6487-B69371FCAA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061693"/>
              </p:ext>
            </p:extLst>
          </p:nvPr>
        </p:nvGraphicFramePr>
        <p:xfrm>
          <a:off x="212286" y="1304459"/>
          <a:ext cx="11699035" cy="4752446"/>
        </p:xfrm>
        <a:graphic>
          <a:graphicData uri="http://schemas.openxmlformats.org/drawingml/2006/table">
            <a:tbl>
              <a:tblPr/>
              <a:tblGrid>
                <a:gridCol w="3649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57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8796">
                  <a:extLst>
                    <a:ext uri="{9D8B030D-6E8A-4147-A177-3AD203B41FA5}">
                      <a16:colId xmlns:a16="http://schemas.microsoft.com/office/drawing/2014/main" val="1826781330"/>
                    </a:ext>
                  </a:extLst>
                </a:gridCol>
                <a:gridCol w="1288796">
                  <a:extLst>
                    <a:ext uri="{9D8B030D-6E8A-4147-A177-3AD203B41FA5}">
                      <a16:colId xmlns:a16="http://schemas.microsoft.com/office/drawing/2014/main" val="2064077195"/>
                    </a:ext>
                  </a:extLst>
                </a:gridCol>
                <a:gridCol w="1288796">
                  <a:extLst>
                    <a:ext uri="{9D8B030D-6E8A-4147-A177-3AD203B41FA5}">
                      <a16:colId xmlns:a16="http://schemas.microsoft.com/office/drawing/2014/main" val="1147493026"/>
                    </a:ext>
                  </a:extLst>
                </a:gridCol>
                <a:gridCol w="1288796">
                  <a:extLst>
                    <a:ext uri="{9D8B030D-6E8A-4147-A177-3AD203B41FA5}">
                      <a16:colId xmlns:a16="http://schemas.microsoft.com/office/drawing/2014/main" val="2744491073"/>
                    </a:ext>
                  </a:extLst>
                </a:gridCol>
                <a:gridCol w="12887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08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Readex Pro" pitchFamily="2" charset="-78"/>
                        </a:rPr>
                        <a:t>Stakeholder</a:t>
                      </a:r>
                    </a:p>
                  </a:txBody>
                  <a:tcPr marL="36000" marR="36000" marT="36000" marB="36000" anchor="ctr" horzOverflow="overflow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Readex Pro Deca Light" pitchFamily="2" charset="-78"/>
                        </a:rPr>
                        <a:t>Method of Communication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Readex Pro Deca Light" pitchFamily="2" charset="-78"/>
                        </a:rPr>
                        <a:t>Who?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Readex Pro Deca Light" pitchFamily="2" charset="-78"/>
                        </a:rPr>
                        <a:t>How often?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Readex Pro Deca Light" pitchFamily="2" charset="-78"/>
                        </a:rPr>
                        <a:t>Phone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Readex Pro Deca Light" pitchFamily="2" charset="-78"/>
                        </a:rPr>
                        <a:t>Email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Readex Pro Deca Light" pitchFamily="2" charset="-78"/>
                        </a:rPr>
                        <a:t>Feedback log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07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07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4367309"/>
                  </a:ext>
                </a:extLst>
              </a:tr>
              <a:tr h="46907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531883"/>
                  </a:ext>
                </a:extLst>
              </a:tr>
              <a:tr h="46907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6622644"/>
                  </a:ext>
                </a:extLst>
              </a:tr>
              <a:tr h="46907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27975"/>
                  </a:ext>
                </a:extLst>
              </a:tr>
              <a:tr h="46907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717017"/>
                  </a:ext>
                </a:extLst>
              </a:tr>
              <a:tr h="46907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907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556613"/>
                  </a:ext>
                </a:extLst>
              </a:tr>
              <a:tr h="46907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3891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50167</TotalTime>
  <Words>118</Words>
  <Application>Microsoft Office PowerPoint</Application>
  <PresentationFormat>Widescreen</PresentationFormat>
  <Paragraphs>96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Aleo-Regular</vt:lpstr>
      <vt:lpstr>Arial</vt:lpstr>
      <vt:lpstr>Calibri</vt:lpstr>
      <vt:lpstr>Calibri Light</vt:lpstr>
      <vt:lpstr>Readex Pro</vt:lpstr>
      <vt:lpstr>Times New Roman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1254</cp:revision>
  <cp:lastPrinted>2025-08-05T06:42:25Z</cp:lastPrinted>
  <dcterms:created xsi:type="dcterms:W3CDTF">2018-03-01T11:16:05Z</dcterms:created>
  <dcterms:modified xsi:type="dcterms:W3CDTF">2025-10-02T06:54:57Z</dcterms:modified>
</cp:coreProperties>
</file>