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84" r:id="rId2"/>
    <p:sldId id="947" r:id="rId3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03-10-2025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1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STANDARD OPERATING PROCEDURE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837DC68-1B31-84DB-9ED2-0068F9DF9819}"/>
              </a:ext>
            </a:extLst>
          </p:cNvPr>
          <p:cNvSpPr>
            <a:spLocks/>
          </p:cNvSpPr>
          <p:nvPr/>
        </p:nvSpPr>
        <p:spPr>
          <a:xfrm>
            <a:off x="293293" y="656765"/>
            <a:ext cx="4206136" cy="396000"/>
          </a:xfrm>
          <a:prstGeom prst="rect">
            <a:avLst/>
          </a:prstGeom>
          <a:solidFill>
            <a:srgbClr val="595959"/>
          </a:solidFill>
          <a:ln>
            <a:solidFill>
              <a:srgbClr val="385723"/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1400" b="1" kern="0" dirty="0">
                <a:solidFill>
                  <a:srgbClr val="FFFFFF"/>
                </a:solidFill>
                <a:latin typeface="Calibri" panose="020F0502020204030204"/>
                <a:cs typeface="Calibri" panose="020F0502020204030204" pitchFamily="34" charset="0"/>
              </a:rPr>
              <a:t>PROCESS NAME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Calibri" panose="020F050202020403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1BDAC2F-BF54-B778-11AD-2FFB50A1B769}"/>
              </a:ext>
            </a:extLst>
          </p:cNvPr>
          <p:cNvSpPr>
            <a:spLocks/>
          </p:cNvSpPr>
          <p:nvPr/>
        </p:nvSpPr>
        <p:spPr>
          <a:xfrm>
            <a:off x="4544765" y="656765"/>
            <a:ext cx="2258167" cy="396000"/>
          </a:xfrm>
          <a:prstGeom prst="rect">
            <a:avLst/>
          </a:prstGeom>
          <a:solidFill>
            <a:srgbClr val="595959"/>
          </a:solidFill>
          <a:ln>
            <a:solidFill>
              <a:srgbClr val="385723"/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 panose="020F0502020204030204" pitchFamily="34" charset="0"/>
              </a:rPr>
              <a:t>PARENT PROCESS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532BB27-CF8F-F169-96FC-892D47C41DC7}"/>
              </a:ext>
            </a:extLst>
          </p:cNvPr>
          <p:cNvSpPr>
            <a:spLocks/>
          </p:cNvSpPr>
          <p:nvPr/>
        </p:nvSpPr>
        <p:spPr>
          <a:xfrm>
            <a:off x="6848268" y="656765"/>
            <a:ext cx="2101398" cy="396000"/>
          </a:xfrm>
          <a:prstGeom prst="rect">
            <a:avLst/>
          </a:prstGeom>
          <a:solidFill>
            <a:srgbClr val="595959"/>
          </a:solidFill>
          <a:ln>
            <a:solidFill>
              <a:srgbClr val="385723"/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 panose="020F0502020204030204" pitchFamily="34" charset="0"/>
              </a:rPr>
              <a:t>SOP OWNER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44E306A-98D8-C6BE-F6E8-ABD60402C641}"/>
              </a:ext>
            </a:extLst>
          </p:cNvPr>
          <p:cNvSpPr>
            <a:spLocks/>
          </p:cNvSpPr>
          <p:nvPr/>
        </p:nvSpPr>
        <p:spPr>
          <a:xfrm>
            <a:off x="8995002" y="656765"/>
            <a:ext cx="2903705" cy="396000"/>
          </a:xfrm>
          <a:prstGeom prst="rect">
            <a:avLst/>
          </a:prstGeom>
          <a:solidFill>
            <a:srgbClr val="595959"/>
          </a:solidFill>
          <a:ln>
            <a:solidFill>
              <a:srgbClr val="385723"/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1400" b="1" kern="0">
                <a:solidFill>
                  <a:srgbClr val="FFFFFF"/>
                </a:solidFill>
                <a:latin typeface="Calibri" panose="020F0502020204030204"/>
                <a:cs typeface="Calibri" panose="020F0502020204030204" pitchFamily="34" charset="0"/>
              </a:rPr>
              <a:t>PROCESS TIME</a:t>
            </a:r>
            <a:endParaRPr kumimoji="0" lang="en-US" sz="14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Calibri" panose="020F0502020204030204" pitchFamily="34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2AFD1B8-9AEA-E230-B805-A91B29C88797}"/>
              </a:ext>
            </a:extLst>
          </p:cNvPr>
          <p:cNvSpPr>
            <a:spLocks/>
          </p:cNvSpPr>
          <p:nvPr/>
        </p:nvSpPr>
        <p:spPr bwMode="auto">
          <a:xfrm>
            <a:off x="293293" y="1096773"/>
            <a:ext cx="4206136" cy="750237"/>
          </a:xfrm>
          <a:prstGeom prst="rect">
            <a:avLst/>
          </a:prstGeom>
          <a:solidFill>
            <a:schemeClr val="bg1"/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r>
              <a:rPr lang="en-US" sz="1400" dirty="0">
                <a:cs typeface="Readex Pro Deca Light" pitchFamily="2" charset="-78"/>
              </a:rPr>
              <a:t> </a:t>
            </a:r>
            <a:endParaRPr lang="en-AE" sz="1400" dirty="0">
              <a:cs typeface="Readex Pro Deca Light" pitchFamily="2" charset="-78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FE3845E-B4AC-0A0E-7A8A-BD0B1CA37E5D}"/>
              </a:ext>
            </a:extLst>
          </p:cNvPr>
          <p:cNvSpPr>
            <a:spLocks/>
          </p:cNvSpPr>
          <p:nvPr/>
        </p:nvSpPr>
        <p:spPr bwMode="auto">
          <a:xfrm>
            <a:off x="4544765" y="1096774"/>
            <a:ext cx="2258167" cy="750236"/>
          </a:xfrm>
          <a:prstGeom prst="rect">
            <a:avLst/>
          </a:prstGeom>
          <a:solidFill>
            <a:schemeClr val="bg1"/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defTabSz="914400">
              <a:defRPr/>
            </a:pPr>
            <a:r>
              <a:rPr lang="en-US" sz="1400" dirty="0">
                <a:cs typeface="Readex Pro Deca Light" pitchFamily="2" charset="-78"/>
              </a:rPr>
              <a:t> 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67FBFB4-D40E-75AC-C6DA-B9C54AB7737D}"/>
              </a:ext>
            </a:extLst>
          </p:cNvPr>
          <p:cNvSpPr>
            <a:spLocks/>
          </p:cNvSpPr>
          <p:nvPr/>
        </p:nvSpPr>
        <p:spPr bwMode="auto">
          <a:xfrm>
            <a:off x="6848268" y="1096774"/>
            <a:ext cx="2101398" cy="750236"/>
          </a:xfrm>
          <a:prstGeom prst="rect">
            <a:avLst/>
          </a:prstGeom>
          <a:solidFill>
            <a:schemeClr val="bg1"/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ea typeface="Calibri" panose="020F0502020204030204" pitchFamily="34" charset="0"/>
                <a:cs typeface="Readex Pro Deca Light" pitchFamily="2" charset="-78"/>
              </a:rPr>
              <a:t> 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324CD8E-3F91-F6B8-A6D3-FE5CAA4C79C1}"/>
              </a:ext>
            </a:extLst>
          </p:cNvPr>
          <p:cNvSpPr>
            <a:spLocks/>
          </p:cNvSpPr>
          <p:nvPr/>
        </p:nvSpPr>
        <p:spPr bwMode="auto">
          <a:xfrm>
            <a:off x="8995002" y="1096774"/>
            <a:ext cx="2903705" cy="750235"/>
          </a:xfrm>
          <a:prstGeom prst="rect">
            <a:avLst/>
          </a:prstGeom>
          <a:solidFill>
            <a:schemeClr val="bg1"/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ea typeface="Calibri" panose="020F0502020204030204" pitchFamily="34" charset="0"/>
                <a:cs typeface="Readex Pro Deca Light" pitchFamily="2" charset="-78"/>
              </a:rPr>
              <a:t> 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3F6129A-D852-7B6A-1798-8CB0DA5A8E03}"/>
              </a:ext>
            </a:extLst>
          </p:cNvPr>
          <p:cNvSpPr>
            <a:spLocks/>
          </p:cNvSpPr>
          <p:nvPr/>
        </p:nvSpPr>
        <p:spPr>
          <a:xfrm>
            <a:off x="4544765" y="2962754"/>
            <a:ext cx="4605331" cy="396000"/>
          </a:xfrm>
          <a:prstGeom prst="rect">
            <a:avLst/>
          </a:prstGeom>
          <a:solidFill>
            <a:srgbClr val="820E2F"/>
          </a:solidFill>
          <a:ln>
            <a:solidFill>
              <a:srgbClr val="820E2F"/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algn="l" rtl="0" fontAlgn="ctr"/>
            <a:r>
              <a:rPr lang="en-US" sz="1400" b="1">
                <a:solidFill>
                  <a:srgbClr val="FFFFFF"/>
                </a:solidFill>
              </a:rPr>
              <a:t>PROCESS MAP</a:t>
            </a:r>
            <a:endParaRPr lang="en-US" sz="1400" b="1" i="0" u="none" strike="noStrike">
              <a:solidFill>
                <a:srgbClr val="FFFFFF"/>
              </a:solidFill>
              <a:effectLst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D527E1A0-448F-C283-4C99-AB277D0EF76B}"/>
              </a:ext>
            </a:extLst>
          </p:cNvPr>
          <p:cNvSpPr>
            <a:spLocks/>
          </p:cNvSpPr>
          <p:nvPr/>
        </p:nvSpPr>
        <p:spPr>
          <a:xfrm>
            <a:off x="293293" y="2962754"/>
            <a:ext cx="4206134" cy="396000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PROCESS STEPS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84BF386-76FD-3E3B-2F76-BAEFB3449CD3}"/>
              </a:ext>
            </a:extLst>
          </p:cNvPr>
          <p:cNvSpPr>
            <a:spLocks/>
          </p:cNvSpPr>
          <p:nvPr/>
        </p:nvSpPr>
        <p:spPr>
          <a:xfrm>
            <a:off x="293293" y="1890188"/>
            <a:ext cx="6509639" cy="396000"/>
          </a:xfrm>
          <a:prstGeom prst="rect">
            <a:avLst/>
          </a:prstGeom>
          <a:solidFill>
            <a:srgbClr val="404040"/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 panose="020F0502020204030204" pitchFamily="34" charset="0"/>
              </a:rPr>
              <a:t>PURPOSE OF SOP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DA7949D-833E-BBE9-9C84-D211C3766713}"/>
              </a:ext>
            </a:extLst>
          </p:cNvPr>
          <p:cNvSpPr>
            <a:spLocks/>
          </p:cNvSpPr>
          <p:nvPr/>
        </p:nvSpPr>
        <p:spPr bwMode="auto">
          <a:xfrm>
            <a:off x="293293" y="2329655"/>
            <a:ext cx="6509639" cy="588080"/>
          </a:xfrm>
          <a:prstGeom prst="rect">
            <a:avLst/>
          </a:prstGeom>
          <a:solidFill>
            <a:schemeClr val="bg1"/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0" rIns="36000" bIns="0" anchor="t" anchorCtr="0">
            <a:noAutofit/>
          </a:bodyPr>
          <a:lstStyle/>
          <a:p>
            <a:r>
              <a:rPr lang="en-US" sz="1400" dirty="0">
                <a:cs typeface="Readex Pro Deca Light" pitchFamily="2" charset="-78"/>
              </a:rPr>
              <a:t> </a:t>
            </a:r>
            <a:endParaRPr lang="en-AE" sz="1400" dirty="0">
              <a:cs typeface="Readex Pro Deca Light" pitchFamily="2" charset="-7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EF07495-E8E7-C2A0-31F1-0DB90C80E094}"/>
              </a:ext>
            </a:extLst>
          </p:cNvPr>
          <p:cNvSpPr>
            <a:spLocks/>
          </p:cNvSpPr>
          <p:nvPr/>
        </p:nvSpPr>
        <p:spPr bwMode="auto">
          <a:xfrm>
            <a:off x="293293" y="3403655"/>
            <a:ext cx="4206136" cy="395570"/>
          </a:xfrm>
          <a:prstGeom prst="rect">
            <a:avLst/>
          </a:prstGeom>
          <a:solidFill>
            <a:schemeClr val="bg1"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defTabSz="914400">
              <a:spcBef>
                <a:spcPts val="300"/>
              </a:spcBef>
              <a:defRPr/>
            </a:pPr>
            <a:r>
              <a:rPr lang="en-AE" sz="1300" dirty="0">
                <a:cs typeface="Readex Pro Deca Light" pitchFamily="2" charset="-78"/>
              </a:rPr>
              <a:t>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52D6E00-2638-7582-5D5F-2CBA396523FD}"/>
              </a:ext>
            </a:extLst>
          </p:cNvPr>
          <p:cNvSpPr>
            <a:spLocks/>
          </p:cNvSpPr>
          <p:nvPr/>
        </p:nvSpPr>
        <p:spPr bwMode="auto">
          <a:xfrm>
            <a:off x="293293" y="3839172"/>
            <a:ext cx="4206135" cy="395570"/>
          </a:xfrm>
          <a:prstGeom prst="rect">
            <a:avLst/>
          </a:prstGeom>
          <a:solidFill>
            <a:schemeClr val="bg1"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defTabSz="914400">
              <a:spcBef>
                <a:spcPts val="300"/>
              </a:spcBef>
              <a:defRPr/>
            </a:pPr>
            <a:r>
              <a:rPr lang="en-US" sz="1300" dirty="0">
                <a:cs typeface="Readex Pro Deca Light" pitchFamily="2" charset="-78"/>
              </a:rPr>
              <a:t> 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9B47410-0CD7-7E02-F091-69C76401CB4F}"/>
              </a:ext>
            </a:extLst>
          </p:cNvPr>
          <p:cNvSpPr>
            <a:spLocks/>
          </p:cNvSpPr>
          <p:nvPr/>
        </p:nvSpPr>
        <p:spPr>
          <a:xfrm>
            <a:off x="6848268" y="1890188"/>
            <a:ext cx="5050439" cy="396000"/>
          </a:xfrm>
          <a:prstGeom prst="rect">
            <a:avLst/>
          </a:prstGeom>
          <a:solidFill>
            <a:srgbClr val="404040"/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 panose="020F0502020204030204" pitchFamily="34" charset="0"/>
              </a:rPr>
              <a:t>SCOPE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856555B-6C31-7DB9-5064-43DA6EE10285}"/>
              </a:ext>
            </a:extLst>
          </p:cNvPr>
          <p:cNvSpPr>
            <a:spLocks/>
          </p:cNvSpPr>
          <p:nvPr/>
        </p:nvSpPr>
        <p:spPr bwMode="auto">
          <a:xfrm>
            <a:off x="6848268" y="2329655"/>
            <a:ext cx="5050439" cy="588080"/>
          </a:xfrm>
          <a:prstGeom prst="rect">
            <a:avLst/>
          </a:prstGeom>
          <a:solidFill>
            <a:schemeClr val="bg1"/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0" rIns="36000" bIns="0" anchor="t" anchorCtr="0">
            <a:noAutofit/>
          </a:bodyPr>
          <a:lstStyle/>
          <a:p>
            <a:r>
              <a:rPr lang="en-US" sz="1400" dirty="0">
                <a:cs typeface="Readex Pro Deca Light" pitchFamily="2" charset="-78"/>
              </a:rPr>
              <a:t> </a:t>
            </a:r>
            <a:endParaRPr lang="en-AE" sz="1400" dirty="0">
              <a:cs typeface="Readex Pro Deca Light" pitchFamily="2" charset="-78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7EC59C62-6269-BDDF-A30B-5B8CC7F48A3C}"/>
              </a:ext>
            </a:extLst>
          </p:cNvPr>
          <p:cNvSpPr>
            <a:spLocks/>
          </p:cNvSpPr>
          <p:nvPr/>
        </p:nvSpPr>
        <p:spPr bwMode="auto">
          <a:xfrm>
            <a:off x="293293" y="4710206"/>
            <a:ext cx="4206135" cy="395570"/>
          </a:xfrm>
          <a:prstGeom prst="rect">
            <a:avLst/>
          </a:prstGeom>
          <a:solidFill>
            <a:schemeClr val="bg1"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defTabSz="914400">
              <a:spcBef>
                <a:spcPts val="300"/>
              </a:spcBef>
              <a:defRPr/>
            </a:pPr>
            <a:r>
              <a:rPr lang="en-US" sz="1300" dirty="0">
                <a:cs typeface="Readex Pro Deca Light" pitchFamily="2" charset="-78"/>
              </a:rPr>
              <a:t> 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EFA2AC6-9D7D-1338-5C3D-D91297AF5A31}"/>
              </a:ext>
            </a:extLst>
          </p:cNvPr>
          <p:cNvSpPr>
            <a:spLocks/>
          </p:cNvSpPr>
          <p:nvPr/>
        </p:nvSpPr>
        <p:spPr bwMode="auto">
          <a:xfrm>
            <a:off x="293292" y="5145723"/>
            <a:ext cx="4206135" cy="395570"/>
          </a:xfrm>
          <a:prstGeom prst="rect">
            <a:avLst/>
          </a:prstGeom>
          <a:solidFill>
            <a:schemeClr val="bg1"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defTabSz="914400">
              <a:spcBef>
                <a:spcPts val="300"/>
              </a:spcBef>
              <a:defRPr/>
            </a:pPr>
            <a:r>
              <a:rPr lang="en-US" sz="1300" dirty="0">
                <a:cs typeface="Readex Pro Deca Light" pitchFamily="2" charset="-78"/>
              </a:rPr>
              <a:t> 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F9C52C0-7098-0991-D50E-3C211E21C603}"/>
              </a:ext>
            </a:extLst>
          </p:cNvPr>
          <p:cNvSpPr>
            <a:spLocks/>
          </p:cNvSpPr>
          <p:nvPr/>
        </p:nvSpPr>
        <p:spPr bwMode="auto">
          <a:xfrm>
            <a:off x="293292" y="5581239"/>
            <a:ext cx="4206135" cy="619995"/>
          </a:xfrm>
          <a:prstGeom prst="rect">
            <a:avLst/>
          </a:prstGeom>
          <a:solidFill>
            <a:schemeClr val="bg1"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defTabSz="914400">
              <a:spcBef>
                <a:spcPts val="300"/>
              </a:spcBef>
              <a:defRPr/>
            </a:pPr>
            <a:r>
              <a:rPr lang="en-US" sz="1300" dirty="0">
                <a:cs typeface="Readex Pro Deca Light" pitchFamily="2" charset="-78"/>
              </a:rPr>
              <a:t> </a:t>
            </a:r>
            <a:endParaRPr lang="en-US" sz="1300" b="0" i="0" u="none" strike="noStrike" dirty="0">
              <a:solidFill>
                <a:srgbClr val="000000"/>
              </a:solidFill>
              <a:effectLst/>
              <a:cs typeface="Readex Pro Deca Light" pitchFamily="2" charset="-78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59CB49BA-B24F-51CB-E9EC-D576D33B2601}"/>
              </a:ext>
            </a:extLst>
          </p:cNvPr>
          <p:cNvSpPr>
            <a:spLocks/>
          </p:cNvSpPr>
          <p:nvPr/>
        </p:nvSpPr>
        <p:spPr bwMode="auto">
          <a:xfrm>
            <a:off x="293293" y="4274689"/>
            <a:ext cx="4206135" cy="395570"/>
          </a:xfrm>
          <a:prstGeom prst="rect">
            <a:avLst/>
          </a:prstGeom>
          <a:solidFill>
            <a:schemeClr val="bg1"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defTabSz="914400">
              <a:spcBef>
                <a:spcPts val="300"/>
              </a:spcBef>
              <a:defRPr/>
            </a:pPr>
            <a:r>
              <a:rPr lang="en-US" sz="1300" dirty="0">
                <a:cs typeface="Readex Pro Deca Light" pitchFamily="2" charset="-78"/>
              </a:rPr>
              <a:t> 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97F5936-A64C-9D1D-4253-05CD29FB54A1}"/>
              </a:ext>
            </a:extLst>
          </p:cNvPr>
          <p:cNvSpPr/>
          <p:nvPr/>
        </p:nvSpPr>
        <p:spPr bwMode="auto">
          <a:xfrm>
            <a:off x="4544764" y="3403655"/>
            <a:ext cx="4605331" cy="2797580"/>
          </a:xfrm>
          <a:prstGeom prst="rect">
            <a:avLst/>
          </a:prstGeom>
          <a:solidFill>
            <a:schemeClr val="bg1">
              <a:lumMod val="85000"/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defTabSz="914400">
              <a:spcBef>
                <a:spcPts val="300"/>
              </a:spcBef>
              <a:defRPr/>
            </a:pPr>
            <a:endParaRPr lang="en-AE" sz="120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9CA8E21E-4E0A-20D0-FFE2-426BD7D2EB98}"/>
              </a:ext>
            </a:extLst>
          </p:cNvPr>
          <p:cNvSpPr>
            <a:spLocks/>
          </p:cNvSpPr>
          <p:nvPr/>
        </p:nvSpPr>
        <p:spPr>
          <a:xfrm>
            <a:off x="9197669" y="2962754"/>
            <a:ext cx="2701038" cy="396000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RELATED SOPs AND DOCUMENTS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6CEF1C3-7833-9EA6-13EE-E1CF76940469}"/>
              </a:ext>
            </a:extLst>
          </p:cNvPr>
          <p:cNvSpPr>
            <a:spLocks/>
          </p:cNvSpPr>
          <p:nvPr/>
        </p:nvSpPr>
        <p:spPr bwMode="auto">
          <a:xfrm>
            <a:off x="9197670" y="3403655"/>
            <a:ext cx="2701038" cy="2797580"/>
          </a:xfrm>
          <a:prstGeom prst="rect">
            <a:avLst/>
          </a:prstGeom>
          <a:solidFill>
            <a:schemeClr val="bg1"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1200" dirty="0">
                <a:cs typeface="Readex Pro Deca Light" pitchFamily="2" charset="-78"/>
              </a:rPr>
              <a:t> </a:t>
            </a:r>
            <a:endParaRPr lang="en-AE" sz="1200" dirty="0">
              <a:cs typeface="Readex Pro Deca Ligh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50171</TotalTime>
  <Words>49</Words>
  <Application>Microsoft Office PowerPoint</Application>
  <PresentationFormat>Widescreen</PresentationFormat>
  <Paragraphs>36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Aleo-Regular</vt:lpstr>
      <vt:lpstr>Arial</vt:lpstr>
      <vt:lpstr>Calibri</vt:lpstr>
      <vt:lpstr>Calibri Light</vt:lpstr>
      <vt:lpstr>Readex Pro Deca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1257</cp:revision>
  <cp:lastPrinted>2025-08-05T06:42:25Z</cp:lastPrinted>
  <dcterms:created xsi:type="dcterms:W3CDTF">2018-03-01T11:16:05Z</dcterms:created>
  <dcterms:modified xsi:type="dcterms:W3CDTF">2025-10-03T04:52:21Z</dcterms:modified>
</cp:coreProperties>
</file>