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84" r:id="rId2"/>
    <p:sldId id="947" r:id="rId3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03-10-2025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1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dirty="0">
                <a:solidFill>
                  <a:srgbClr val="000000"/>
                </a:solidFill>
              </a:rPr>
              <a:t>AREA</a:t>
            </a:r>
            <a:endParaRPr lang="en-US" sz="1100" b="0" dirty="0">
              <a:solidFill>
                <a:srgbClr val="000000"/>
              </a:solidFill>
            </a:endParaRP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STANDARD OPERATING PROCDURE</a:t>
            </a: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New Hire Orientation</a:t>
            </a:r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C9111F0-CDCF-1ADA-7CD8-B59139A3FF01}"/>
              </a:ext>
            </a:extLst>
          </p:cNvPr>
          <p:cNvSpPr>
            <a:spLocks/>
          </p:cNvSpPr>
          <p:nvPr/>
        </p:nvSpPr>
        <p:spPr>
          <a:xfrm>
            <a:off x="293293" y="656765"/>
            <a:ext cx="4206136" cy="396000"/>
          </a:xfrm>
          <a:prstGeom prst="rect">
            <a:avLst/>
          </a:prstGeom>
          <a:solidFill>
            <a:srgbClr val="595959"/>
          </a:solidFill>
          <a:ln>
            <a:solidFill>
              <a:srgbClr val="385723"/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1400" b="1" kern="0">
                <a:solidFill>
                  <a:srgbClr val="FFFFFF"/>
                </a:solidFill>
                <a:latin typeface="Calibri" panose="020F0502020204030204"/>
                <a:cs typeface="Calibri" panose="020F0502020204030204" pitchFamily="34" charset="0"/>
              </a:rPr>
              <a:t>PROCESS NAME</a:t>
            </a:r>
            <a:endParaRPr kumimoji="0" lang="en-US" sz="14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Calibri" panose="020F050202020403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B8FE22A-11DC-3C12-0960-798D3D75D275}"/>
              </a:ext>
            </a:extLst>
          </p:cNvPr>
          <p:cNvSpPr>
            <a:spLocks/>
          </p:cNvSpPr>
          <p:nvPr/>
        </p:nvSpPr>
        <p:spPr>
          <a:xfrm>
            <a:off x="4544765" y="656765"/>
            <a:ext cx="2258167" cy="396000"/>
          </a:xfrm>
          <a:prstGeom prst="rect">
            <a:avLst/>
          </a:prstGeom>
          <a:solidFill>
            <a:srgbClr val="595959"/>
          </a:solidFill>
          <a:ln>
            <a:solidFill>
              <a:srgbClr val="385723"/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 panose="020F0502020204030204" pitchFamily="34" charset="0"/>
              </a:rPr>
              <a:t>PARENT PROCESS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3EA4A45-51C6-B8E3-E58A-4C339A26151C}"/>
              </a:ext>
            </a:extLst>
          </p:cNvPr>
          <p:cNvSpPr>
            <a:spLocks/>
          </p:cNvSpPr>
          <p:nvPr/>
        </p:nvSpPr>
        <p:spPr>
          <a:xfrm>
            <a:off x="6848268" y="656765"/>
            <a:ext cx="2101398" cy="396000"/>
          </a:xfrm>
          <a:prstGeom prst="rect">
            <a:avLst/>
          </a:prstGeom>
          <a:solidFill>
            <a:srgbClr val="595959"/>
          </a:solidFill>
          <a:ln>
            <a:solidFill>
              <a:srgbClr val="385723"/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 panose="020F0502020204030204" pitchFamily="34" charset="0"/>
              </a:rPr>
              <a:t>SOP OWNER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64F85B7-16E0-7D29-B47B-3D116B4E3EC6}"/>
              </a:ext>
            </a:extLst>
          </p:cNvPr>
          <p:cNvSpPr>
            <a:spLocks/>
          </p:cNvSpPr>
          <p:nvPr/>
        </p:nvSpPr>
        <p:spPr>
          <a:xfrm>
            <a:off x="8995002" y="656765"/>
            <a:ext cx="2903705" cy="396000"/>
          </a:xfrm>
          <a:prstGeom prst="rect">
            <a:avLst/>
          </a:prstGeom>
          <a:solidFill>
            <a:srgbClr val="595959"/>
          </a:solidFill>
          <a:ln>
            <a:solidFill>
              <a:srgbClr val="385723"/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1400" b="1" kern="0">
                <a:solidFill>
                  <a:srgbClr val="FFFFFF"/>
                </a:solidFill>
                <a:latin typeface="Calibri" panose="020F0502020204030204"/>
                <a:cs typeface="Calibri" panose="020F0502020204030204" pitchFamily="34" charset="0"/>
              </a:rPr>
              <a:t>PROCESS TIME</a:t>
            </a:r>
            <a:endParaRPr kumimoji="0" lang="en-US" sz="14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Calibri" panose="020F0502020204030204" pitchFamily="34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6C4F3D2-71F2-1D6F-FF58-DF8ADFA2A9DC}"/>
              </a:ext>
            </a:extLst>
          </p:cNvPr>
          <p:cNvSpPr>
            <a:spLocks/>
          </p:cNvSpPr>
          <p:nvPr/>
        </p:nvSpPr>
        <p:spPr bwMode="auto">
          <a:xfrm>
            <a:off x="293293" y="1096773"/>
            <a:ext cx="4206136" cy="750237"/>
          </a:xfrm>
          <a:prstGeom prst="rect">
            <a:avLst/>
          </a:prstGeom>
          <a:solidFill>
            <a:schemeClr val="bg1"/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r>
              <a:rPr lang="en-US" sz="1400" dirty="0">
                <a:cs typeface="Readex Pro Deca Light" pitchFamily="2" charset="-78"/>
              </a:rPr>
              <a:t>8.1.7 New Hire Orientation</a:t>
            </a:r>
            <a:endParaRPr lang="en-AE" sz="1400" dirty="0">
              <a:cs typeface="Readex Pro Deca Light" pitchFamily="2" charset="-78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D37E627-C32D-D24E-3D04-A00DA29F5AC7}"/>
              </a:ext>
            </a:extLst>
          </p:cNvPr>
          <p:cNvSpPr>
            <a:spLocks/>
          </p:cNvSpPr>
          <p:nvPr/>
        </p:nvSpPr>
        <p:spPr bwMode="auto">
          <a:xfrm>
            <a:off x="4544765" y="1096774"/>
            <a:ext cx="2258167" cy="750236"/>
          </a:xfrm>
          <a:prstGeom prst="rect">
            <a:avLst/>
          </a:prstGeom>
          <a:solidFill>
            <a:schemeClr val="bg1"/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defTabSz="914400">
              <a:defRPr/>
            </a:pPr>
            <a:r>
              <a:rPr lang="en-US" sz="1400" dirty="0">
                <a:cs typeface="Readex Pro Deca Light" pitchFamily="2" charset="-78"/>
              </a:rPr>
              <a:t>8. Develop and Manage Human Resources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A5C23A1-245E-5E29-8CDE-A6823C10D55C}"/>
              </a:ext>
            </a:extLst>
          </p:cNvPr>
          <p:cNvSpPr>
            <a:spLocks/>
          </p:cNvSpPr>
          <p:nvPr/>
        </p:nvSpPr>
        <p:spPr bwMode="auto">
          <a:xfrm>
            <a:off x="6848268" y="1096774"/>
            <a:ext cx="2101398" cy="750236"/>
          </a:xfrm>
          <a:prstGeom prst="rect">
            <a:avLst/>
          </a:prstGeom>
          <a:solidFill>
            <a:schemeClr val="bg1"/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ea typeface="Calibri" panose="020F0502020204030204" pitchFamily="34" charset="0"/>
                <a:cs typeface="Readex Pro Deca Light" pitchFamily="2" charset="-78"/>
              </a:rPr>
              <a:t> </a:t>
            </a:r>
            <a:r>
              <a:rPr lang="en-US" sz="1400" dirty="0">
                <a:solidFill>
                  <a:srgbClr val="0D0D0D"/>
                </a:solidFill>
                <a:ea typeface="Calibri" panose="020F0502020204030204" pitchFamily="34" charset="0"/>
                <a:cs typeface="Readex Pro Deca Light" pitchFamily="2" charset="-78"/>
              </a:rPr>
              <a:t>R.K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0D0D0D"/>
              </a:solidFill>
              <a:effectLst/>
              <a:uLnTx/>
              <a:uFillTx/>
              <a:ea typeface="Calibri" panose="020F0502020204030204" pitchFamily="34" charset="0"/>
              <a:cs typeface="Readex Pro Deca Light" pitchFamily="2" charset="-78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9B14AEC-F34F-C595-5234-C7BD68697836}"/>
              </a:ext>
            </a:extLst>
          </p:cNvPr>
          <p:cNvSpPr>
            <a:spLocks/>
          </p:cNvSpPr>
          <p:nvPr/>
        </p:nvSpPr>
        <p:spPr bwMode="auto">
          <a:xfrm>
            <a:off x="8995002" y="1096774"/>
            <a:ext cx="2903705" cy="750235"/>
          </a:xfrm>
          <a:prstGeom prst="rect">
            <a:avLst/>
          </a:prstGeom>
          <a:solidFill>
            <a:schemeClr val="bg1"/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ea typeface="Calibri" panose="020F0502020204030204" pitchFamily="34" charset="0"/>
                <a:cs typeface="Readex Pro Deca Light" pitchFamily="2" charset="-78"/>
              </a:rPr>
              <a:t> Over the course of a single day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E4193E6-6E47-FB31-2E34-3B50AABA399D}"/>
              </a:ext>
            </a:extLst>
          </p:cNvPr>
          <p:cNvSpPr>
            <a:spLocks/>
          </p:cNvSpPr>
          <p:nvPr/>
        </p:nvSpPr>
        <p:spPr>
          <a:xfrm>
            <a:off x="4544765" y="2962754"/>
            <a:ext cx="4605331" cy="396000"/>
          </a:xfrm>
          <a:prstGeom prst="rect">
            <a:avLst/>
          </a:prstGeom>
          <a:solidFill>
            <a:srgbClr val="820E2F"/>
          </a:solidFill>
          <a:ln>
            <a:solidFill>
              <a:srgbClr val="820E2F"/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algn="l" rtl="0" fontAlgn="ctr"/>
            <a:r>
              <a:rPr lang="en-US" sz="1400" b="1">
                <a:solidFill>
                  <a:srgbClr val="FFFFFF"/>
                </a:solidFill>
              </a:rPr>
              <a:t>PROCESS MAP</a:t>
            </a:r>
            <a:endParaRPr lang="en-US" sz="1400" b="1" i="0" u="none" strike="noStrike">
              <a:solidFill>
                <a:srgbClr val="FFFFFF"/>
              </a:solidFill>
              <a:effectLst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7C6FD7C-D502-A513-257E-89E57A614CAE}"/>
              </a:ext>
            </a:extLst>
          </p:cNvPr>
          <p:cNvSpPr>
            <a:spLocks/>
          </p:cNvSpPr>
          <p:nvPr/>
        </p:nvSpPr>
        <p:spPr>
          <a:xfrm>
            <a:off x="293293" y="2962754"/>
            <a:ext cx="4206134" cy="396000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PROCESS STEPS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99C9AD6-FBA0-844D-AB72-5A047190CEB7}"/>
              </a:ext>
            </a:extLst>
          </p:cNvPr>
          <p:cNvSpPr>
            <a:spLocks/>
          </p:cNvSpPr>
          <p:nvPr/>
        </p:nvSpPr>
        <p:spPr>
          <a:xfrm>
            <a:off x="293293" y="1890188"/>
            <a:ext cx="6509639" cy="396000"/>
          </a:xfrm>
          <a:prstGeom prst="rect">
            <a:avLst/>
          </a:prstGeom>
          <a:solidFill>
            <a:srgbClr val="404040"/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 panose="020F0502020204030204" pitchFamily="34" charset="0"/>
              </a:rPr>
              <a:t>PURPOSE OF SOP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3DEF03AE-BCB3-404F-CD36-97E0545CA0D8}"/>
              </a:ext>
            </a:extLst>
          </p:cNvPr>
          <p:cNvSpPr>
            <a:spLocks/>
          </p:cNvSpPr>
          <p:nvPr/>
        </p:nvSpPr>
        <p:spPr bwMode="auto">
          <a:xfrm>
            <a:off x="293293" y="2329655"/>
            <a:ext cx="6509639" cy="588080"/>
          </a:xfrm>
          <a:prstGeom prst="rect">
            <a:avLst/>
          </a:prstGeom>
          <a:solidFill>
            <a:schemeClr val="bg1"/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0" rIns="36000" bIns="0" anchor="t" anchorCtr="0">
            <a:noAutofit/>
          </a:bodyPr>
          <a:lstStyle/>
          <a:p>
            <a:r>
              <a:rPr lang="en-US" sz="1400">
                <a:cs typeface="Readex Pro Deca Light" pitchFamily="2" charset="-78"/>
              </a:rPr>
              <a:t>Standardize the steps for helping the newcomer to align with his/her new position and provide opportunities for him/her to connect with others.</a:t>
            </a:r>
            <a:endParaRPr lang="en-AE" sz="1400">
              <a:cs typeface="Readex Pro Deca Light" pitchFamily="2" charset="-7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B2607F37-8F8D-3D52-8ACF-0C72BC3577C1}"/>
              </a:ext>
            </a:extLst>
          </p:cNvPr>
          <p:cNvSpPr>
            <a:spLocks/>
          </p:cNvSpPr>
          <p:nvPr/>
        </p:nvSpPr>
        <p:spPr bwMode="auto">
          <a:xfrm>
            <a:off x="293293" y="3403655"/>
            <a:ext cx="4206136" cy="79241"/>
          </a:xfrm>
          <a:prstGeom prst="rect">
            <a:avLst/>
          </a:prstGeom>
          <a:solidFill>
            <a:schemeClr val="bg1"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defTabSz="914400">
              <a:spcBef>
                <a:spcPts val="300"/>
              </a:spcBef>
              <a:defRPr/>
            </a:pPr>
            <a:r>
              <a:rPr lang="en-US" sz="1300">
                <a:cs typeface="Readex Pro Deca Light" pitchFamily="2" charset="-78"/>
              </a:rPr>
              <a:t>1. </a:t>
            </a:r>
            <a:r>
              <a:rPr lang="en-AE" sz="1300">
                <a:cs typeface="Readex Pro Deca Light" pitchFamily="2" charset="-78"/>
              </a:rPr>
              <a:t>Create new employee file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674F6CE-2F6B-7882-627C-F38FED8E0833}"/>
              </a:ext>
            </a:extLst>
          </p:cNvPr>
          <p:cNvSpPr>
            <a:spLocks/>
          </p:cNvSpPr>
          <p:nvPr/>
        </p:nvSpPr>
        <p:spPr bwMode="auto">
          <a:xfrm>
            <a:off x="293293" y="3839172"/>
            <a:ext cx="4206135" cy="79241"/>
          </a:xfrm>
          <a:prstGeom prst="rect">
            <a:avLst/>
          </a:prstGeom>
          <a:solidFill>
            <a:schemeClr val="bg1"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defTabSz="914400">
              <a:spcBef>
                <a:spcPts val="300"/>
              </a:spcBef>
              <a:defRPr/>
            </a:pPr>
            <a:r>
              <a:rPr lang="en-US" sz="1300">
                <a:cs typeface="Readex Pro Deca Light" pitchFamily="2" charset="-78"/>
              </a:rPr>
              <a:t>2. Provide PPE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C40C012-AEF5-2EFE-7299-CA0AE3C52044}"/>
              </a:ext>
            </a:extLst>
          </p:cNvPr>
          <p:cNvSpPr>
            <a:spLocks/>
          </p:cNvSpPr>
          <p:nvPr/>
        </p:nvSpPr>
        <p:spPr>
          <a:xfrm>
            <a:off x="6848268" y="1890188"/>
            <a:ext cx="5050439" cy="396000"/>
          </a:xfrm>
          <a:prstGeom prst="rect">
            <a:avLst/>
          </a:prstGeom>
          <a:solidFill>
            <a:srgbClr val="404040"/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 panose="020F0502020204030204" pitchFamily="34" charset="0"/>
              </a:rPr>
              <a:t>SCOPE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0E9E3519-DC1E-BE5F-8DF6-19BBC20854A3}"/>
              </a:ext>
            </a:extLst>
          </p:cNvPr>
          <p:cNvSpPr>
            <a:spLocks/>
          </p:cNvSpPr>
          <p:nvPr/>
        </p:nvSpPr>
        <p:spPr bwMode="auto">
          <a:xfrm>
            <a:off x="6848268" y="2329655"/>
            <a:ext cx="5050439" cy="588080"/>
          </a:xfrm>
          <a:prstGeom prst="rect">
            <a:avLst/>
          </a:prstGeom>
          <a:solidFill>
            <a:schemeClr val="bg1"/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0" rIns="36000" bIns="0" anchor="t" anchorCtr="0">
            <a:noAutofit/>
          </a:bodyPr>
          <a:lstStyle/>
          <a:p>
            <a:r>
              <a:rPr lang="en-US" sz="1400">
                <a:cs typeface="Readex Pro Deca Light" pitchFamily="2" charset="-78"/>
              </a:rPr>
              <a:t>All departments which may have new recruitment requirements.</a:t>
            </a:r>
            <a:endParaRPr lang="en-AE" sz="1400">
              <a:cs typeface="Readex Pro Deca Light" pitchFamily="2" charset="-78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DD9CF8D-2E75-D3DC-E23C-DE7102FAB262}"/>
              </a:ext>
            </a:extLst>
          </p:cNvPr>
          <p:cNvSpPr>
            <a:spLocks/>
          </p:cNvSpPr>
          <p:nvPr/>
        </p:nvSpPr>
        <p:spPr bwMode="auto">
          <a:xfrm>
            <a:off x="293293" y="4710206"/>
            <a:ext cx="4206135" cy="79241"/>
          </a:xfrm>
          <a:prstGeom prst="rect">
            <a:avLst/>
          </a:prstGeom>
          <a:solidFill>
            <a:schemeClr val="bg1"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defTabSz="914400">
              <a:spcBef>
                <a:spcPts val="300"/>
              </a:spcBef>
              <a:defRPr/>
            </a:pPr>
            <a:r>
              <a:rPr lang="en-US" sz="1300">
                <a:cs typeface="Readex Pro Deca Light" pitchFamily="2" charset="-78"/>
              </a:rPr>
              <a:t>4. Introduce to Team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38B30A2-47F0-63DF-5FD4-89798862D1E9}"/>
              </a:ext>
            </a:extLst>
          </p:cNvPr>
          <p:cNvSpPr>
            <a:spLocks/>
          </p:cNvSpPr>
          <p:nvPr/>
        </p:nvSpPr>
        <p:spPr bwMode="auto">
          <a:xfrm>
            <a:off x="293292" y="5145723"/>
            <a:ext cx="4206135" cy="79241"/>
          </a:xfrm>
          <a:prstGeom prst="rect">
            <a:avLst/>
          </a:prstGeom>
          <a:solidFill>
            <a:schemeClr val="bg1"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defTabSz="914400">
              <a:spcBef>
                <a:spcPts val="300"/>
              </a:spcBef>
              <a:defRPr/>
            </a:pPr>
            <a:r>
              <a:rPr lang="en-US" sz="1300">
                <a:cs typeface="Readex Pro Deca Light" pitchFamily="2" charset="-78"/>
              </a:rPr>
              <a:t>5. Assign a mentor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ACA67D9-EFE7-719C-F43A-95461EC3D11C}"/>
              </a:ext>
            </a:extLst>
          </p:cNvPr>
          <p:cNvSpPr>
            <a:spLocks/>
          </p:cNvSpPr>
          <p:nvPr/>
        </p:nvSpPr>
        <p:spPr bwMode="auto">
          <a:xfrm>
            <a:off x="293292" y="5581240"/>
            <a:ext cx="4206135" cy="79241"/>
          </a:xfrm>
          <a:prstGeom prst="rect">
            <a:avLst/>
          </a:prstGeom>
          <a:solidFill>
            <a:schemeClr val="bg1"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defTabSz="914400">
              <a:spcBef>
                <a:spcPts val="300"/>
              </a:spcBef>
              <a:defRPr/>
            </a:pPr>
            <a:r>
              <a:rPr lang="en-US" sz="1300">
                <a:cs typeface="Readex Pro Deca Light" pitchFamily="2" charset="-78"/>
              </a:rPr>
              <a:t>6. Provide additional training as required</a:t>
            </a:r>
            <a:endParaRPr lang="en-US" sz="1300" b="0" i="0" u="none" strike="noStrike">
              <a:solidFill>
                <a:srgbClr val="000000"/>
              </a:solidFill>
              <a:effectLst/>
              <a:cs typeface="Readex Pro Deca Light" pitchFamily="2" charset="-78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CB06B92-6012-E1A7-6A02-8BBB10C3DC91}"/>
              </a:ext>
            </a:extLst>
          </p:cNvPr>
          <p:cNvSpPr>
            <a:spLocks/>
          </p:cNvSpPr>
          <p:nvPr/>
        </p:nvSpPr>
        <p:spPr bwMode="auto">
          <a:xfrm>
            <a:off x="293292" y="6016759"/>
            <a:ext cx="4206135" cy="79241"/>
          </a:xfrm>
          <a:prstGeom prst="rect">
            <a:avLst/>
          </a:prstGeom>
          <a:solidFill>
            <a:schemeClr val="bg1"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defTabSz="914400">
              <a:spcBef>
                <a:spcPts val="300"/>
              </a:spcBef>
              <a:defRPr/>
            </a:pPr>
            <a:r>
              <a:rPr lang="en-US" sz="1300">
                <a:cs typeface="Readex Pro Deca Light" pitchFamily="2" charset="-78"/>
              </a:rPr>
              <a:t>7. Hand-over to department</a:t>
            </a:r>
            <a:endParaRPr lang="en-US" sz="1300" b="0" i="0" u="none" strike="noStrike">
              <a:solidFill>
                <a:srgbClr val="000000"/>
              </a:solidFill>
              <a:effectLst/>
              <a:cs typeface="Readex Pro Deca Light" pitchFamily="2" charset="-78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E600EE8-D352-18D3-77CB-6F2078298D86}"/>
              </a:ext>
            </a:extLst>
          </p:cNvPr>
          <p:cNvSpPr>
            <a:spLocks/>
          </p:cNvSpPr>
          <p:nvPr/>
        </p:nvSpPr>
        <p:spPr bwMode="auto">
          <a:xfrm>
            <a:off x="293293" y="4274689"/>
            <a:ext cx="4206135" cy="79241"/>
          </a:xfrm>
          <a:prstGeom prst="rect">
            <a:avLst/>
          </a:prstGeom>
          <a:solidFill>
            <a:schemeClr val="bg1"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defTabSz="914400">
              <a:spcBef>
                <a:spcPts val="300"/>
              </a:spcBef>
              <a:defRPr/>
            </a:pPr>
            <a:r>
              <a:rPr lang="en-US" sz="1300">
                <a:cs typeface="Readex Pro Deca Light" pitchFamily="2" charset="-78"/>
              </a:rPr>
              <a:t>3. Provide general induction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981C1CE-5E8C-8342-1B4F-D44B92D25DA2}"/>
              </a:ext>
            </a:extLst>
          </p:cNvPr>
          <p:cNvSpPr/>
          <p:nvPr/>
        </p:nvSpPr>
        <p:spPr bwMode="auto">
          <a:xfrm>
            <a:off x="4544764" y="3403655"/>
            <a:ext cx="4605331" cy="2692345"/>
          </a:xfrm>
          <a:prstGeom prst="rect">
            <a:avLst/>
          </a:prstGeom>
          <a:solidFill>
            <a:schemeClr val="bg1">
              <a:lumMod val="85000"/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defTabSz="914400">
              <a:spcBef>
                <a:spcPts val="300"/>
              </a:spcBef>
              <a:defRPr/>
            </a:pPr>
            <a:endParaRPr lang="en-AE" sz="120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2F02398-9A00-D8EE-F378-5E4A88FD6E19}"/>
              </a:ext>
            </a:extLst>
          </p:cNvPr>
          <p:cNvSpPr>
            <a:spLocks/>
          </p:cNvSpPr>
          <p:nvPr/>
        </p:nvSpPr>
        <p:spPr>
          <a:xfrm>
            <a:off x="9197669" y="2962754"/>
            <a:ext cx="2701038" cy="396000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RELATED SOPs AND DOCUMENTS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2EB4BD1-62F1-529D-A3D6-A9331267D8BE}"/>
              </a:ext>
            </a:extLst>
          </p:cNvPr>
          <p:cNvSpPr>
            <a:spLocks/>
          </p:cNvSpPr>
          <p:nvPr/>
        </p:nvSpPr>
        <p:spPr bwMode="auto">
          <a:xfrm>
            <a:off x="9197670" y="3403655"/>
            <a:ext cx="2701038" cy="2692345"/>
          </a:xfrm>
          <a:prstGeom prst="rect">
            <a:avLst/>
          </a:prstGeom>
          <a:solidFill>
            <a:schemeClr val="bg1">
              <a:alpha val="20000"/>
            </a:schemeClr>
          </a:solidFill>
          <a:ln w="6350" cap="rnd">
            <a:solidFill>
              <a:schemeClr val="bg1">
                <a:lumMod val="65000"/>
              </a:schemeClr>
            </a:solidFill>
            <a:prstDash val="solid"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1200" dirty="0">
                <a:cs typeface="Readex Pro Deca Light" pitchFamily="2" charset="-78"/>
              </a:rPr>
              <a:t>Recruitment process (SOP NO.: PER-02)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cs typeface="Readex Pro Deca Light" pitchFamily="2" charset="-78"/>
              </a:rPr>
              <a:t>Training process (SOP NO.: PER-04)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cs typeface="Readex Pro Deca Light" pitchFamily="2" charset="-78"/>
              </a:rPr>
              <a:t>Training record (FORM NO.: PER-07)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cs typeface="Readex Pro Deca Light" pitchFamily="2" charset="-78"/>
              </a:rPr>
              <a:t>Employment job offer (FORM NO.: PER-02)</a:t>
            </a:r>
            <a:endParaRPr lang="en-AE" sz="1200" dirty="0">
              <a:cs typeface="Readex Pro Deca Ligh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50171</TotalTime>
  <Words>168</Words>
  <Application>Microsoft Office PowerPoint</Application>
  <PresentationFormat>Widescreen</PresentationFormat>
  <Paragraphs>41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Aleo-Regular</vt:lpstr>
      <vt:lpstr>Arial</vt:lpstr>
      <vt:lpstr>Calibri</vt:lpstr>
      <vt:lpstr>Calibri Light</vt:lpstr>
      <vt:lpstr>Readex Pro Deca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1258</cp:revision>
  <cp:lastPrinted>2025-08-05T06:42:25Z</cp:lastPrinted>
  <dcterms:created xsi:type="dcterms:W3CDTF">2018-03-01T11:16:05Z</dcterms:created>
  <dcterms:modified xsi:type="dcterms:W3CDTF">2025-10-03T04:54:33Z</dcterms:modified>
</cp:coreProperties>
</file>