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4" r:id="rId3"/>
    <p:sldId id="955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B5AB7-890E-5490-B7AC-34C4A6D08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DF022B-1373-93DF-AF76-E5A1FDC7E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57F4B7-48CD-B9E4-C797-BC3E23F26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EAB3B-F7BA-2127-BBF8-0F7A9A576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9798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7765F-E999-EE3F-AFAD-69EBA1F83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4DA1D5-59E7-36E8-52CE-6FF6FE7DDB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2E1ABC-E069-AF6A-54CA-45D099668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F8D87-FAD7-41CF-47D0-DA29754F01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729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/>
                </a:solidFill>
              </a:rPr>
              <a:t>Conduct Data Analysis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7A9397-D1C2-F5C7-E2CA-410E0FBB8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85023"/>
              </p:ext>
            </p:extLst>
          </p:nvPr>
        </p:nvGraphicFramePr>
        <p:xfrm>
          <a:off x="251565" y="862473"/>
          <a:ext cx="11688870" cy="5319415"/>
        </p:xfrm>
        <a:graphic>
          <a:graphicData uri="http://schemas.openxmlformats.org/drawingml/2006/table">
            <a:tbl>
              <a:tblPr/>
              <a:tblGrid>
                <a:gridCol w="233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124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FFFF00"/>
                          </a:solidFill>
                          <a:latin typeface="+mn-lt"/>
                          <a:cs typeface="Readex Pro" pitchFamily="2" charset="-78"/>
                        </a:rPr>
                        <a:t>Suppliers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FFFF00"/>
                          </a:solidFill>
                          <a:latin typeface="+mn-lt"/>
                          <a:cs typeface="Readex Pro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FFFF00"/>
                          </a:solidFill>
                          <a:latin typeface="+mn-lt"/>
                          <a:cs typeface="Readex Pro" pitchFamily="2" charset="-78"/>
                        </a:rPr>
                        <a:t>Process Steps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FFFF00"/>
                          </a:solidFill>
                          <a:latin typeface="+mn-lt"/>
                          <a:cs typeface="Readex Pro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FFFF00"/>
                          </a:solidFill>
                          <a:latin typeface="+mn-lt"/>
                          <a:cs typeface="Readex Pro" pitchFamily="2" charset="-78"/>
                        </a:rPr>
                        <a:t>Customers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Quality and excellence 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 Data analysis request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Plan data collection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Collected and stored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Study question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Collect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Conclusions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Sample size and frequency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Clean and prepare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analysis report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Measurement method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Analyze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analyst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Interpret results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collector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Share results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38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69141-3C36-53BF-ECF9-7EC5BCD5D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DD47EF-75C5-8601-5A3D-2F5AAA0F52E0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6B52D5F-F3BC-1F58-00A2-992559F65C8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68E75B8-9BAB-65C7-397F-7C4A4E05C269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66F50EEB-F59C-AA85-6AFF-49C73E2A040E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0076C5E-954A-B583-38B5-1ED6E01E5A68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EC9EB67-630E-E043-9032-9B91F6BB6A3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7A06EEB0-0535-BA6E-0542-8346A6D86E54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239ADC4-436D-A5B2-CC19-C6273CE0CED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D7FBFD49-6E81-B04F-4E8C-746625A6DDCC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B03DAAC-0836-1970-50D3-087AAEED0331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/>
                </a:solidFill>
              </a:rPr>
              <a:t>Conduct Data Analysis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35D4206E-35E1-A188-F38A-817B0B8F754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A7D8D1C0-8FBF-A776-5E7A-DAD91E6D839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4F6D297-AADE-2DEA-F38B-D863AF1C197B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429D4DE-1E79-FAB9-1BB6-A1A622E72BE9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F10063E-45BC-FA89-2986-86AB1AB72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77683"/>
              </p:ext>
            </p:extLst>
          </p:nvPr>
        </p:nvGraphicFramePr>
        <p:xfrm>
          <a:off x="251565" y="898541"/>
          <a:ext cx="11688870" cy="52833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33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3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Suppliers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Process Steps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33"/>
                          </a:solidFill>
                          <a:latin typeface="+mn-lt"/>
                          <a:cs typeface="Readex Pro" pitchFamily="2" charset="-78"/>
                        </a:rPr>
                        <a:t>Customers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Quality and excellence 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 Data analysis request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Collected and stored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Study question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Conclusions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Sample size and frequency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analysis report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Measurement method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analyst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Light" pitchFamily="2" charset="-78"/>
                        </a:rPr>
                        <a:t>Data collector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904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F5C7CCC8-E9A8-7E45-471B-981FB248590C}"/>
              </a:ext>
            </a:extLst>
          </p:cNvPr>
          <p:cNvGrpSpPr/>
          <p:nvPr/>
        </p:nvGrpSpPr>
        <p:grpSpPr>
          <a:xfrm>
            <a:off x="5311427" y="1473199"/>
            <a:ext cx="1569147" cy="4546601"/>
            <a:chOff x="5185798" y="1399605"/>
            <a:chExt cx="1569147" cy="4782280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6B10EF9-26B1-B274-2B42-BAAB8F65B563}"/>
                </a:ext>
              </a:extLst>
            </p:cNvPr>
            <p:cNvCxnSpPr>
              <a:cxnSpLocks/>
              <a:stCxn id="23" idx="2"/>
              <a:endCxn id="24" idx="0"/>
            </p:cNvCxnSpPr>
            <p:nvPr/>
          </p:nvCxnSpPr>
          <p:spPr bwMode="auto">
            <a:xfrm flipH="1">
              <a:off x="5970370" y="1948245"/>
              <a:ext cx="3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CCC5AD3-A602-9B27-1A8F-250A263B8333}"/>
                </a:ext>
              </a:extLst>
            </p:cNvPr>
            <p:cNvCxnSpPr>
              <a:cxnSpLocks/>
              <a:stCxn id="24" idx="2"/>
              <a:endCxn id="27" idx="0"/>
            </p:cNvCxnSpPr>
            <p:nvPr/>
          </p:nvCxnSpPr>
          <p:spPr bwMode="auto">
            <a:xfrm>
              <a:off x="5970370" y="2653852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A61B692D-3A08-F6E5-C58A-8CD86D6F6409}"/>
                </a:ext>
              </a:extLst>
            </p:cNvPr>
            <p:cNvCxnSpPr>
              <a:cxnSpLocks/>
              <a:stCxn id="27" idx="2"/>
              <a:endCxn id="25" idx="0"/>
            </p:cNvCxnSpPr>
            <p:nvPr/>
          </p:nvCxnSpPr>
          <p:spPr bwMode="auto">
            <a:xfrm>
              <a:off x="5970370" y="3359459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DB11E99-DE97-4A5A-1665-AC88BBAE41F7}"/>
                </a:ext>
              </a:extLst>
            </p:cNvPr>
            <p:cNvCxnSpPr>
              <a:cxnSpLocks/>
              <a:stCxn id="25" idx="2"/>
              <a:endCxn id="26" idx="0"/>
            </p:cNvCxnSpPr>
            <p:nvPr/>
          </p:nvCxnSpPr>
          <p:spPr bwMode="auto">
            <a:xfrm>
              <a:off x="5970370" y="4065066"/>
              <a:ext cx="3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F0FCB74-BE3A-CE03-366C-EDE901499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1399605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 Plan data collection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505E389-D4FA-3C34-58F4-36625FC53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2105212"/>
              <a:ext cx="1569143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  </a:t>
              </a: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Collect data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F0C51DB-7D2E-0F14-6917-24F21A116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3516426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Analyze data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EB09779-EBBA-16DC-91D9-39F0942B3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4222033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Interpret results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83C2DE8-C938-D621-7DB2-CC92A22C3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2810819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Clean and prepare data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C82032E2-F0A2-AF30-CFEA-85A21BBD66A6}"/>
                </a:ext>
              </a:extLst>
            </p:cNvPr>
            <p:cNvCxnSpPr>
              <a:cxnSpLocks/>
              <a:stCxn id="26" idx="2"/>
              <a:endCxn id="31" idx="0"/>
            </p:cNvCxnSpPr>
            <p:nvPr/>
          </p:nvCxnSpPr>
          <p:spPr bwMode="auto">
            <a:xfrm>
              <a:off x="5970373" y="4770673"/>
              <a:ext cx="0" cy="15696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E15B5A3-8272-81AD-0557-90ED61582FDD}"/>
                </a:ext>
              </a:extLst>
            </p:cNvPr>
            <p:cNvCxnSpPr>
              <a:cxnSpLocks/>
              <a:stCxn id="31" idx="2"/>
              <a:endCxn id="30" idx="0"/>
            </p:cNvCxnSpPr>
            <p:nvPr/>
          </p:nvCxnSpPr>
          <p:spPr bwMode="auto">
            <a:xfrm flipH="1">
              <a:off x="5970370" y="5476280"/>
              <a:ext cx="3" cy="156965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7D69B6C-FEF8-24F9-986B-B68FBAE27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798" y="5633245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kern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..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Readex Pro Light" pitchFamily="2" charset="-7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2AC1782-DC27-30F9-AB97-D70C8C426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4927640"/>
              <a:ext cx="1569144" cy="548640"/>
            </a:xfrm>
            <a:prstGeom prst="rect">
              <a:avLst/>
            </a:prstGeom>
            <a:solidFill>
              <a:srgbClr val="CBFF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Light" pitchFamily="2" charset="-78"/>
                </a:rPr>
                <a:t>Share results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249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A431A-C520-1210-3113-2EED2CF86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2CDE33-F4A2-D173-A882-09D998F67553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8324B4E5-35A5-8FBE-AD40-07D7ECE7ADFB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A5EBAFD-F7ED-E339-2D2A-94C6A6E58845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0D998D44-FEF3-18A9-1379-2493304B14D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56ACFB6C-F8AA-412C-A97E-54596FAC5E4F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841C2059-1E2D-9533-E6E0-FAEF30EA4D74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SIPOC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732B458D-3E06-885E-1172-0DC73071031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2C67A56-7D37-6BCC-10D2-7DE8F02A47C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0546C423-55A1-41D8-AAEB-CD4627CD95E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9F79DE6-51DD-D026-592A-E5AA288BCD5D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/>
                </a:solidFill>
              </a:rPr>
              <a:t>Conduct Data Analysis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5F8DE111-A748-BBE4-9D48-B5FD696AD6B8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3072317-50BA-011D-C792-171A3B8A84B8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5E6382B-821B-E703-4316-E2DD21599C7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D0539D30-AB43-C8F0-6B4E-02EE02EF898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7CABDB5-5545-EF11-1AA3-B4AA536A83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880507"/>
              </p:ext>
            </p:extLst>
          </p:nvPr>
        </p:nvGraphicFramePr>
        <p:xfrm>
          <a:off x="228600" y="685800"/>
          <a:ext cx="11688870" cy="5279336"/>
        </p:xfrm>
        <a:graphic>
          <a:graphicData uri="http://schemas.openxmlformats.org/drawingml/2006/table">
            <a:tbl>
              <a:tblPr/>
              <a:tblGrid>
                <a:gridCol w="2337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37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3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Suppliers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Process Steps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spc="0" dirty="0">
                          <a:solidFill>
                            <a:srgbClr val="CCFFFF"/>
                          </a:solidFill>
                          <a:latin typeface="+mn-lt"/>
                          <a:cs typeface="Readex Pro Deca Light" pitchFamily="2" charset="-78"/>
                        </a:rPr>
                        <a:t>Customers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Quality and excellence 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Data analysis request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  <a:cs typeface="Readex Pro Deca Light" pitchFamily="2" charset="-78"/>
                        </a:rPr>
                        <a:t>Conduct Data Analysis</a:t>
                      </a:r>
                      <a:endParaRPr lang="en-US" sz="1200" dirty="0"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Collected and stored 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Individuals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Study question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Conclusions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Departments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Sample size and frequency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Data analysis report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Measurement method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Data analyst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Data collector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C0BF70F8-21CD-2192-CB17-4E207CD9296E}"/>
              </a:ext>
            </a:extLst>
          </p:cNvPr>
          <p:cNvGrpSpPr/>
          <p:nvPr/>
        </p:nvGrpSpPr>
        <p:grpSpPr>
          <a:xfrm>
            <a:off x="389785" y="5106451"/>
            <a:ext cx="11366501" cy="706933"/>
            <a:chOff x="5185801" y="1379625"/>
            <a:chExt cx="12285381" cy="548640"/>
          </a:xfrm>
          <a:solidFill>
            <a:srgbClr val="CCFFFF"/>
          </a:solidFill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DA13A00-75D6-1D52-2079-D7323E6E9A86}"/>
                </a:ext>
              </a:extLst>
            </p:cNvPr>
            <p:cNvCxnSpPr>
              <a:cxnSpLocks/>
              <a:stCxn id="23" idx="3"/>
              <a:endCxn id="24" idx="1"/>
            </p:cNvCxnSpPr>
            <p:nvPr/>
          </p:nvCxnSpPr>
          <p:spPr bwMode="auto">
            <a:xfrm>
              <a:off x="6754945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91359E6-36E7-7AA1-AAAB-8CE26418F7C4}"/>
                </a:ext>
              </a:extLst>
            </p:cNvPr>
            <p:cNvCxnSpPr>
              <a:cxnSpLocks/>
              <a:stCxn id="24" idx="3"/>
              <a:endCxn id="27" idx="1"/>
            </p:cNvCxnSpPr>
            <p:nvPr/>
          </p:nvCxnSpPr>
          <p:spPr bwMode="auto">
            <a:xfrm>
              <a:off x="854098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C9FEF6D-A2D4-02DA-D0EC-29F123E2DCFB}"/>
                </a:ext>
              </a:extLst>
            </p:cNvPr>
            <p:cNvCxnSpPr>
              <a:cxnSpLocks/>
              <a:stCxn id="27" idx="3"/>
              <a:endCxn id="25" idx="1"/>
            </p:cNvCxnSpPr>
            <p:nvPr/>
          </p:nvCxnSpPr>
          <p:spPr bwMode="auto">
            <a:xfrm>
              <a:off x="1032702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ECC236F8-18D2-6E9F-1196-040099DD95B6}"/>
                </a:ext>
              </a:extLst>
            </p:cNvPr>
            <p:cNvCxnSpPr>
              <a:cxnSpLocks/>
              <a:stCxn id="25" idx="3"/>
              <a:endCxn id="26" idx="1"/>
            </p:cNvCxnSpPr>
            <p:nvPr/>
          </p:nvCxnSpPr>
          <p:spPr bwMode="auto">
            <a:xfrm>
              <a:off x="1211306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E9F2C6F-AB6E-CDAF-9580-24757B4930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801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 Plan data collection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7486B9D-D286-F334-9A37-E3AD0093D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1841" y="1379625"/>
              <a:ext cx="1569143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  </a:t>
              </a: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Collect data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6196BDC-0EB5-5358-2667-82D3D610EE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392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Analyze data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3D53E31-A3BC-1E66-A89C-A3D832769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2996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Interpret results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812397E-6CAD-240B-135C-3A1306138B9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788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Clean and prepare data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69D50F5F-3D0A-DFA3-AEDA-FEC3B164380B}"/>
                </a:ext>
              </a:extLst>
            </p:cNvPr>
            <p:cNvCxnSpPr>
              <a:cxnSpLocks/>
              <a:stCxn id="26" idx="3"/>
              <a:endCxn id="31" idx="1"/>
            </p:cNvCxnSpPr>
            <p:nvPr/>
          </p:nvCxnSpPr>
          <p:spPr bwMode="auto">
            <a:xfrm>
              <a:off x="13899104" y="1653945"/>
              <a:ext cx="216896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2A287CF6-2A48-AD77-0754-43DCB7C2452B}"/>
                </a:ext>
              </a:extLst>
            </p:cNvPr>
            <p:cNvCxnSpPr>
              <a:cxnSpLocks/>
              <a:endCxn id="30" idx="1"/>
            </p:cNvCxnSpPr>
            <p:nvPr/>
          </p:nvCxnSpPr>
          <p:spPr bwMode="auto">
            <a:xfrm>
              <a:off x="15685141" y="1653945"/>
              <a:ext cx="216897" cy="0"/>
            </a:xfrm>
            <a:prstGeom prst="straightConnector1">
              <a:avLst/>
            </a:prstGeom>
            <a:grpFill/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115FEE4-11AF-1AB6-D148-B86E8ABEC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2038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kern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rPr>
                <a:t>..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Readex Pro Deca Light" pitchFamily="2" charset="-7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B2149DB-77CD-D050-5C3B-2E4C5913F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16000" y="1379625"/>
              <a:ext cx="1569144" cy="54864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200" b="0" i="0" u="none" strike="noStrike" spc="0" dirty="0">
                  <a:latin typeface="+mn-lt"/>
                  <a:cs typeface="Readex Pro Deca Light" pitchFamily="2" charset="-78"/>
                </a:rPr>
                <a:t>Share results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078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50172</TotalTime>
  <Words>220</Words>
  <Application>Microsoft Office PowerPoint</Application>
  <PresentationFormat>Widescreen</PresentationFormat>
  <Paragraphs>121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2025-10-03T07:42:03Z</dcterms:modified>
</cp:coreProperties>
</file>