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4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01-10-2025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TIMELINE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Designing and Developing Our Website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EDADEA-DB8B-6B74-0EDA-3851EC79CE0C}"/>
              </a:ext>
            </a:extLst>
          </p:cNvPr>
          <p:cNvGrpSpPr/>
          <p:nvPr/>
        </p:nvGrpSpPr>
        <p:grpSpPr>
          <a:xfrm>
            <a:off x="181607" y="740231"/>
            <a:ext cx="11828786" cy="5355770"/>
            <a:chOff x="82537" y="1201118"/>
            <a:chExt cx="8959863" cy="519740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92D4951-3587-E6E3-4806-B3354EAE5F6A}"/>
                </a:ext>
              </a:extLst>
            </p:cNvPr>
            <p:cNvSpPr/>
            <p:nvPr/>
          </p:nvSpPr>
          <p:spPr>
            <a:xfrm>
              <a:off x="82537" y="1489266"/>
              <a:ext cx="8959863" cy="45458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6D11825-5BC4-BD75-79D7-5E6EC00119D0}"/>
                </a:ext>
              </a:extLst>
            </p:cNvPr>
            <p:cNvGrpSpPr/>
            <p:nvPr/>
          </p:nvGrpSpPr>
          <p:grpSpPr>
            <a:xfrm>
              <a:off x="2524109" y="1489265"/>
              <a:ext cx="5450425" cy="4545843"/>
              <a:chOff x="2524109" y="1347788"/>
              <a:chExt cx="5450425" cy="4368800"/>
            </a:xfrm>
            <a:solidFill>
              <a:schemeClr val="bg1"/>
            </a:solidFill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0712C4EA-3EAF-8EF5-9093-EF68A5CA0215}"/>
                  </a:ext>
                </a:extLst>
              </p:cNvPr>
              <p:cNvSpPr/>
              <p:nvPr/>
            </p:nvSpPr>
            <p:spPr>
              <a:xfrm>
                <a:off x="2524109" y="1347788"/>
                <a:ext cx="5450425" cy="4368799"/>
              </a:xfrm>
              <a:prstGeom prst="rect">
                <a:avLst/>
              </a:prstGeom>
              <a:grp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/>
              </a:p>
            </p:txBody>
          </p: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EB8756C9-E6B0-AA9B-DBB4-1A76F9D9D5A7}"/>
                  </a:ext>
                </a:extLst>
              </p:cNvPr>
              <p:cNvCxnSpPr>
                <a:cxnSpLocks/>
              </p:cNvCxnSpPr>
              <p:nvPr>
                <p:custDataLst>
                  <p:tags r:id="rId3"/>
                </p:custDataLst>
              </p:nvPr>
            </p:nvCxnSpPr>
            <p:spPr bwMode="auto">
              <a:xfrm>
                <a:off x="7066129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88D1E8F7-3005-A0E3-321A-5C6144C1351E}"/>
                  </a:ext>
                </a:extLst>
              </p:cNvPr>
              <p:cNvCxnSpPr>
                <a:cxnSpLocks/>
              </p:cNvCxnSpPr>
              <p:nvPr>
                <p:custDataLst>
                  <p:tags r:id="rId4"/>
                </p:custDataLst>
              </p:nvPr>
            </p:nvCxnSpPr>
            <p:spPr bwMode="auto">
              <a:xfrm>
                <a:off x="752033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4E300323-2FBF-1ED0-E6F5-8F411E0A5E41}"/>
                  </a:ext>
                </a:extLst>
              </p:cNvPr>
              <p:cNvCxnSpPr>
                <a:cxnSpLocks/>
              </p:cNvCxnSpPr>
              <p:nvPr>
                <p:custDataLst>
                  <p:tags r:id="rId5"/>
                </p:custDataLst>
              </p:nvPr>
            </p:nvCxnSpPr>
            <p:spPr bwMode="auto">
              <a:xfrm>
                <a:off x="6611927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F6FAE63F-4FD2-5AB5-B259-2E77EDFC3D07}"/>
                  </a:ext>
                </a:extLst>
              </p:cNvPr>
              <p:cNvCxnSpPr>
                <a:cxnSpLocks/>
              </p:cNvCxnSpPr>
              <p:nvPr>
                <p:custDataLst>
                  <p:tags r:id="rId6"/>
                </p:custDataLst>
              </p:nvPr>
            </p:nvCxnSpPr>
            <p:spPr bwMode="auto">
              <a:xfrm>
                <a:off x="297831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30F6E781-056C-A5E2-BFEC-1AE5C53C9144}"/>
                  </a:ext>
                </a:extLst>
              </p:cNvPr>
              <p:cNvCxnSpPr>
                <a:cxnSpLocks/>
              </p:cNvCxnSpPr>
              <p:nvPr>
                <p:custDataLst>
                  <p:tags r:id="rId7"/>
                </p:custDataLst>
              </p:nvPr>
            </p:nvCxnSpPr>
            <p:spPr bwMode="auto">
              <a:xfrm>
                <a:off x="3432513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AC577E00-FF99-D7F9-CA7E-271FEFAE1660}"/>
                  </a:ext>
                </a:extLst>
              </p:cNvPr>
              <p:cNvCxnSpPr>
                <a:cxnSpLocks/>
              </p:cNvCxnSpPr>
              <p:nvPr>
                <p:custDataLst>
                  <p:tags r:id="rId8"/>
                </p:custDataLst>
              </p:nvPr>
            </p:nvCxnSpPr>
            <p:spPr bwMode="auto">
              <a:xfrm>
                <a:off x="3886715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E2D5AC27-CF3D-D343-57B4-3FB1D514C507}"/>
                  </a:ext>
                </a:extLst>
              </p:cNvPr>
              <p:cNvCxnSpPr>
                <a:cxnSpLocks/>
              </p:cNvCxnSpPr>
              <p:nvPr>
                <p:custDataLst>
                  <p:tags r:id="rId9"/>
                </p:custDataLst>
              </p:nvPr>
            </p:nvCxnSpPr>
            <p:spPr bwMode="auto">
              <a:xfrm>
                <a:off x="4340917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7A1159BF-4BCC-BDA0-1094-7112B0D903D0}"/>
                  </a:ext>
                </a:extLst>
              </p:cNvPr>
              <p:cNvCxnSpPr>
                <a:cxnSpLocks/>
              </p:cNvCxnSpPr>
              <p:nvPr>
                <p:custDataLst>
                  <p:tags r:id="rId10"/>
                </p:custDataLst>
              </p:nvPr>
            </p:nvCxnSpPr>
            <p:spPr bwMode="auto">
              <a:xfrm>
                <a:off x="4795119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71076BF8-813D-0AD2-34CA-384301F09ADC}"/>
                  </a:ext>
                </a:extLst>
              </p:cNvPr>
              <p:cNvCxnSpPr>
                <a:cxnSpLocks/>
              </p:cNvCxnSpPr>
              <p:nvPr>
                <p:custDataLst>
                  <p:tags r:id="rId11"/>
                </p:custDataLst>
              </p:nvPr>
            </p:nvCxnSpPr>
            <p:spPr bwMode="auto">
              <a:xfrm>
                <a:off x="5249321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176288B3-F609-0347-CFBB-710811A83AD8}"/>
                  </a:ext>
                </a:extLst>
              </p:cNvPr>
              <p:cNvCxnSpPr>
                <a:cxnSpLocks/>
              </p:cNvCxnSpPr>
              <p:nvPr>
                <p:custDataLst>
                  <p:tags r:id="rId12"/>
                </p:custDataLst>
              </p:nvPr>
            </p:nvCxnSpPr>
            <p:spPr bwMode="auto">
              <a:xfrm>
                <a:off x="5703523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73B60F33-E66A-53FB-EC81-2AEFF9487A32}"/>
                  </a:ext>
                </a:extLst>
              </p:cNvPr>
              <p:cNvCxnSpPr>
                <a:cxnSpLocks/>
              </p:cNvCxnSpPr>
              <p:nvPr>
                <p:custDataLst>
                  <p:tags r:id="rId13"/>
                </p:custDataLst>
              </p:nvPr>
            </p:nvCxnSpPr>
            <p:spPr bwMode="auto">
              <a:xfrm>
                <a:off x="6157725" y="1347788"/>
                <a:ext cx="0" cy="4368800"/>
              </a:xfrm>
              <a:prstGeom prst="line">
                <a:avLst/>
              </a:prstGeom>
              <a:grpFill/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A407C7D5-6C34-9A8A-9C50-5FD3439DDF85}"/>
                </a:ext>
              </a:extLst>
            </p:cNvPr>
            <p:cNvGrpSpPr/>
            <p:nvPr/>
          </p:nvGrpSpPr>
          <p:grpSpPr>
            <a:xfrm>
              <a:off x="4087498" y="1489265"/>
              <a:ext cx="876292" cy="4909261"/>
              <a:chOff x="3439124" y="1463865"/>
              <a:chExt cx="876292" cy="490926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F01D14FD-E94E-8F18-EB94-B4A14F30127B}"/>
                  </a:ext>
                </a:extLst>
              </p:cNvPr>
              <p:cNvCxnSpPr>
                <a:cxnSpLocks/>
              </p:cNvCxnSpPr>
              <p:nvPr>
                <p:custDataLst>
                  <p:tags r:id="rId1"/>
                </p:custDataLst>
              </p:nvPr>
            </p:nvCxnSpPr>
            <p:spPr bwMode="gray">
              <a:xfrm>
                <a:off x="3889362" y="1463865"/>
                <a:ext cx="0" cy="4545842"/>
              </a:xfrm>
              <a:prstGeom prst="lin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30" name="Isosceles Triangle 129">
                <a:extLst>
                  <a:ext uri="{FF2B5EF4-FFF2-40B4-BE49-F238E27FC236}">
                    <a16:creationId xmlns:a16="http://schemas.microsoft.com/office/drawing/2014/main" id="{B619F1E2-121A-70D8-1287-67C4C76E7485}"/>
                  </a:ext>
                </a:extLst>
              </p:cNvPr>
              <p:cNvSpPr/>
              <p:nvPr>
                <p:custDataLst>
                  <p:tags r:id="rId2"/>
                </p:custDataLst>
              </p:nvPr>
            </p:nvSpPr>
            <p:spPr bwMode="gray">
              <a:xfrm>
                <a:off x="3839832" y="6054195"/>
                <a:ext cx="114300" cy="114300"/>
              </a:xfrm>
              <a:prstGeom prst="triangl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defTabSz="91440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45B3DC61-8F19-AA70-B662-5D83FC067CA9}"/>
                  </a:ext>
                </a:extLst>
              </p:cNvPr>
              <p:cNvSpPr txBox="1"/>
              <p:nvPr/>
            </p:nvSpPr>
            <p:spPr>
              <a:xfrm>
                <a:off x="3439124" y="6168495"/>
                <a:ext cx="876292" cy="204631"/>
              </a:xfrm>
              <a:prstGeom prst="rect">
                <a:avLst/>
              </a:prstGeom>
              <a:noFill/>
            </p:spPr>
            <p:txBody>
              <a:bodyPr wrap="square" lIns="3600" tIns="3600" rIns="3600" bIns="3600" anchor="ctr" anchorCtr="0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cs typeface="Readex Pro Deca Light" pitchFamily="2" charset="-78"/>
                  </a:rPr>
                  <a:t>Today</a:t>
                </a:r>
                <a:endParaRPr lang="en-AE" dirty="0">
                  <a:cs typeface="Readex Pro Deca Light" pitchFamily="2" charset="-78"/>
                </a:endParaRP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A3F7ED3-F557-A319-7AD2-51E4675255F5}"/>
                </a:ext>
              </a:extLst>
            </p:cNvPr>
            <p:cNvGrpSpPr/>
            <p:nvPr/>
          </p:nvGrpSpPr>
          <p:grpSpPr>
            <a:xfrm>
              <a:off x="2557292" y="1247703"/>
              <a:ext cx="5393902" cy="183032"/>
              <a:chOff x="2557292" y="1077144"/>
              <a:chExt cx="5393902" cy="183032"/>
            </a:xfrm>
            <a:solidFill>
              <a:schemeClr val="tx1"/>
            </a:solidFill>
          </p:grpSpPr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9F13B519-8687-814A-5A33-51D7D2225412}"/>
                  </a:ext>
                </a:extLst>
              </p:cNvPr>
              <p:cNvSpPr txBox="1"/>
              <p:nvPr/>
            </p:nvSpPr>
            <p:spPr>
              <a:xfrm>
                <a:off x="255729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BE49AED6-4E66-7895-79DB-008C390EB222}"/>
                  </a:ext>
                </a:extLst>
              </p:cNvPr>
              <p:cNvSpPr txBox="1"/>
              <p:nvPr/>
            </p:nvSpPr>
            <p:spPr>
              <a:xfrm>
                <a:off x="3014568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wk2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E9873629-F2F0-E910-37C7-0AF485B9A823}"/>
                  </a:ext>
                </a:extLst>
              </p:cNvPr>
              <p:cNvSpPr txBox="1"/>
              <p:nvPr/>
            </p:nvSpPr>
            <p:spPr>
              <a:xfrm>
                <a:off x="3471844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wk3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44F6C33-8DC6-52EF-D8FC-7FF4C740B22F}"/>
                  </a:ext>
                </a:extLst>
              </p:cNvPr>
              <p:cNvSpPr txBox="1"/>
              <p:nvPr/>
            </p:nvSpPr>
            <p:spPr>
              <a:xfrm>
                <a:off x="3929120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wk4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B4B22541-6E8B-0DD7-75A8-05AF7A06935B}"/>
                  </a:ext>
                </a:extLst>
              </p:cNvPr>
              <p:cNvSpPr txBox="1"/>
              <p:nvPr/>
            </p:nvSpPr>
            <p:spPr>
              <a:xfrm>
                <a:off x="4386396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wk5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0611C2ED-B254-7E63-5F8B-C3441D74AEFD}"/>
                  </a:ext>
                </a:extLst>
              </p:cNvPr>
              <p:cNvSpPr txBox="1"/>
              <p:nvPr/>
            </p:nvSpPr>
            <p:spPr>
              <a:xfrm>
                <a:off x="484367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wk6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531E037B-3CE8-1AE1-DA08-B4A1AB460D34}"/>
                  </a:ext>
                </a:extLst>
              </p:cNvPr>
              <p:cNvSpPr txBox="1"/>
              <p:nvPr/>
            </p:nvSpPr>
            <p:spPr>
              <a:xfrm>
                <a:off x="5300948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wk7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7BC37E49-0305-F8A4-7693-CE156CDD6A39}"/>
                  </a:ext>
                </a:extLst>
              </p:cNvPr>
              <p:cNvSpPr txBox="1"/>
              <p:nvPr/>
            </p:nvSpPr>
            <p:spPr>
              <a:xfrm>
                <a:off x="5758224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wk8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6ABB9CD3-D437-FA27-1202-124646766CBF}"/>
                  </a:ext>
                </a:extLst>
              </p:cNvPr>
              <p:cNvSpPr txBox="1"/>
              <p:nvPr/>
            </p:nvSpPr>
            <p:spPr>
              <a:xfrm>
                <a:off x="6215500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wk9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C22C52EC-0F37-B58E-0350-D16C4C3BC682}"/>
                  </a:ext>
                </a:extLst>
              </p:cNvPr>
              <p:cNvSpPr txBox="1"/>
              <p:nvPr/>
            </p:nvSpPr>
            <p:spPr>
              <a:xfrm>
                <a:off x="6672776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wk10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CC9E1548-E33D-F749-F440-2D366633BA2A}"/>
                  </a:ext>
                </a:extLst>
              </p:cNvPr>
              <p:cNvSpPr txBox="1"/>
              <p:nvPr/>
            </p:nvSpPr>
            <p:spPr>
              <a:xfrm>
                <a:off x="7130052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wk11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BF8C2E0F-2A29-CD11-0D00-97E87D3339F6}"/>
                  </a:ext>
                </a:extLst>
              </p:cNvPr>
              <p:cNvSpPr txBox="1"/>
              <p:nvPr/>
            </p:nvSpPr>
            <p:spPr>
              <a:xfrm>
                <a:off x="7587323" y="1077144"/>
                <a:ext cx="363871" cy="183032"/>
              </a:xfrm>
              <a:prstGeom prst="rect">
                <a:avLst/>
              </a:prstGeom>
              <a:grpFill/>
            </p:spPr>
            <p:txBody>
              <a:bodyPr wrap="square" lIns="3600" tIns="7200" rIns="3600" bIns="7200" anchor="ctr" anchorCtr="0">
                <a:no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Calibri" panose="020F0502020204030204"/>
                    <a:cs typeface="Calibri"/>
                  </a:rPr>
                  <a:t>wk12</a:t>
                </a:r>
                <a:endParaRPr lang="en-AE" sz="16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6134ABB-0B16-BF78-1E44-5C3A67B62CF6}"/>
                </a:ext>
              </a:extLst>
            </p:cNvPr>
            <p:cNvSpPr txBox="1"/>
            <p:nvPr/>
          </p:nvSpPr>
          <p:spPr>
            <a:xfrm>
              <a:off x="92668" y="1594052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b="0" i="0" dirty="0">
                  <a:effectLst/>
                  <a:cs typeface="Readex Pro Deca Light" pitchFamily="2" charset="-78"/>
                </a:rPr>
                <a:t>Decide on the technology and platform.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77B64B0-010D-B1C9-2D52-409645ED2633}"/>
                </a:ext>
              </a:extLst>
            </p:cNvPr>
            <p:cNvSpPr txBox="1"/>
            <p:nvPr/>
          </p:nvSpPr>
          <p:spPr>
            <a:xfrm>
              <a:off x="7990192" y="1594053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Completed</a:t>
              </a:r>
            </a:p>
          </p:txBody>
        </p:sp>
        <p:sp>
          <p:nvSpPr>
            <p:cNvPr id="87" name="Arrow: Pentagon 86">
              <a:extLst>
                <a:ext uri="{FF2B5EF4-FFF2-40B4-BE49-F238E27FC236}">
                  <a16:creationId xmlns:a16="http://schemas.microsoft.com/office/drawing/2014/main" id="{B3BF37BF-FA96-557F-E7DC-918144B7C010}"/>
                </a:ext>
              </a:extLst>
            </p:cNvPr>
            <p:cNvSpPr/>
            <p:nvPr/>
          </p:nvSpPr>
          <p:spPr>
            <a:xfrm>
              <a:off x="2524109" y="1589184"/>
              <a:ext cx="272353" cy="260350"/>
            </a:xfrm>
            <a:prstGeom prst="homePlate">
              <a:avLst/>
            </a:prstGeom>
            <a:solidFill>
              <a:srgbClr val="CBFF6D"/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EF48FBA-0391-215F-AB1B-E4E0278F3DC7}"/>
                </a:ext>
              </a:extLst>
            </p:cNvPr>
            <p:cNvSpPr txBox="1"/>
            <p:nvPr/>
          </p:nvSpPr>
          <p:spPr>
            <a:xfrm>
              <a:off x="92668" y="1955806"/>
              <a:ext cx="2415781" cy="434423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Create a sitemap outlining the website structure.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B19252C-40EF-704D-F829-63D016B582FD}"/>
                </a:ext>
              </a:extLst>
            </p:cNvPr>
            <p:cNvSpPr txBox="1"/>
            <p:nvPr/>
          </p:nvSpPr>
          <p:spPr>
            <a:xfrm>
              <a:off x="7990192" y="2047710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Completed</a:t>
              </a:r>
            </a:p>
          </p:txBody>
        </p:sp>
        <p:sp>
          <p:nvSpPr>
            <p:cNvPr id="90" name="Arrow: Pentagon 89">
              <a:extLst>
                <a:ext uri="{FF2B5EF4-FFF2-40B4-BE49-F238E27FC236}">
                  <a16:creationId xmlns:a16="http://schemas.microsoft.com/office/drawing/2014/main" id="{ABE79F9D-A6E9-606D-C286-22136A92FCD5}"/>
                </a:ext>
              </a:extLst>
            </p:cNvPr>
            <p:cNvSpPr/>
            <p:nvPr/>
          </p:nvSpPr>
          <p:spPr>
            <a:xfrm>
              <a:off x="2524109" y="2042842"/>
              <a:ext cx="490454" cy="260350"/>
            </a:xfrm>
            <a:prstGeom prst="homePlate">
              <a:avLst/>
            </a:prstGeom>
            <a:solidFill>
              <a:srgbClr val="CBFF6D"/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373203B-0A7D-5296-6951-9CF007DC4BD8}"/>
                </a:ext>
              </a:extLst>
            </p:cNvPr>
            <p:cNvSpPr txBox="1"/>
            <p:nvPr/>
          </p:nvSpPr>
          <p:spPr>
            <a:xfrm>
              <a:off x="92668" y="2501369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Identify the content for each page.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584DA026-933B-FAE2-976D-278E9E799850}"/>
                </a:ext>
              </a:extLst>
            </p:cNvPr>
            <p:cNvSpPr txBox="1"/>
            <p:nvPr/>
          </p:nvSpPr>
          <p:spPr>
            <a:xfrm>
              <a:off x="7990192" y="2501369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Completed</a:t>
              </a:r>
            </a:p>
          </p:txBody>
        </p:sp>
        <p:sp>
          <p:nvSpPr>
            <p:cNvPr id="93" name="Arrow: Pentagon 92">
              <a:extLst>
                <a:ext uri="{FF2B5EF4-FFF2-40B4-BE49-F238E27FC236}">
                  <a16:creationId xmlns:a16="http://schemas.microsoft.com/office/drawing/2014/main" id="{041A5354-2DCB-9649-BBC1-5E2FF5378DFA}"/>
                </a:ext>
              </a:extLst>
            </p:cNvPr>
            <p:cNvSpPr/>
            <p:nvPr/>
          </p:nvSpPr>
          <p:spPr>
            <a:xfrm>
              <a:off x="2993970" y="2496500"/>
              <a:ext cx="1328411" cy="260350"/>
            </a:xfrm>
            <a:prstGeom prst="homePlate">
              <a:avLst/>
            </a:prstGeom>
            <a:solidFill>
              <a:srgbClr val="CBFF6D"/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DD235EEF-6938-46E3-2DF5-E5A5CA948FDB}"/>
                </a:ext>
              </a:extLst>
            </p:cNvPr>
            <p:cNvSpPr txBox="1"/>
            <p:nvPr/>
          </p:nvSpPr>
          <p:spPr>
            <a:xfrm>
              <a:off x="92668" y="2955026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AE" sz="1300" dirty="0">
                  <a:cs typeface="Readex Pro Deca Light" pitchFamily="2" charset="-78"/>
                </a:rPr>
                <a:t>Identify t</a:t>
              </a:r>
              <a:r>
                <a:rPr lang="en-US" sz="1300" dirty="0">
                  <a:cs typeface="Readex Pro Deca Light" pitchFamily="2" charset="-78"/>
                </a:rPr>
                <a:t>he</a:t>
              </a:r>
              <a:r>
                <a:rPr lang="en-AE" sz="1300" dirty="0">
                  <a:cs typeface="Readex Pro Deca Light" pitchFamily="2" charset="-78"/>
                </a:rPr>
                <a:t> imaging for each page.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5E0A638-AD87-E374-DBF2-78C33774CA2A}"/>
                </a:ext>
              </a:extLst>
            </p:cNvPr>
            <p:cNvSpPr txBox="1"/>
            <p:nvPr/>
          </p:nvSpPr>
          <p:spPr>
            <a:xfrm>
              <a:off x="7990192" y="2955026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Completed</a:t>
              </a:r>
            </a:p>
          </p:txBody>
        </p:sp>
        <p:sp>
          <p:nvSpPr>
            <p:cNvPr id="96" name="Arrow: Pentagon 95">
              <a:extLst>
                <a:ext uri="{FF2B5EF4-FFF2-40B4-BE49-F238E27FC236}">
                  <a16:creationId xmlns:a16="http://schemas.microsoft.com/office/drawing/2014/main" id="{64234544-D643-13F6-189A-49D6605D6F88}"/>
                </a:ext>
              </a:extLst>
            </p:cNvPr>
            <p:cNvSpPr/>
            <p:nvPr/>
          </p:nvSpPr>
          <p:spPr>
            <a:xfrm>
              <a:off x="2993970" y="2950158"/>
              <a:ext cx="1346947" cy="260350"/>
            </a:xfrm>
            <a:prstGeom prst="homePlate">
              <a:avLst/>
            </a:prstGeom>
            <a:solidFill>
              <a:srgbClr val="CBFF6D"/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0205BF7-5BB7-E4A4-4DCB-49593961AE18}"/>
                </a:ext>
              </a:extLst>
            </p:cNvPr>
            <p:cNvSpPr txBox="1"/>
            <p:nvPr/>
          </p:nvSpPr>
          <p:spPr>
            <a:xfrm>
              <a:off x="92668" y="3408685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Write HTML and CSS for each page.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20775415-B66F-C564-6794-46EE36B261FF}"/>
                </a:ext>
              </a:extLst>
            </p:cNvPr>
            <p:cNvSpPr txBox="1"/>
            <p:nvPr/>
          </p:nvSpPr>
          <p:spPr>
            <a:xfrm>
              <a:off x="7990192" y="3408685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Started</a:t>
              </a:r>
            </a:p>
          </p:txBody>
        </p:sp>
        <p:sp>
          <p:nvSpPr>
            <p:cNvPr id="99" name="Arrow: Pentagon 98">
              <a:extLst>
                <a:ext uri="{FF2B5EF4-FFF2-40B4-BE49-F238E27FC236}">
                  <a16:creationId xmlns:a16="http://schemas.microsoft.com/office/drawing/2014/main" id="{BE3C5D81-CB09-5459-1CB0-F87C6109D968}"/>
                </a:ext>
              </a:extLst>
            </p:cNvPr>
            <p:cNvSpPr/>
            <p:nvPr/>
          </p:nvSpPr>
          <p:spPr>
            <a:xfrm>
              <a:off x="3432514" y="3403816"/>
              <a:ext cx="1762238" cy="260350"/>
            </a:xfrm>
            <a:prstGeom prst="homePlate">
              <a:avLst/>
            </a:prstGeom>
            <a:solidFill>
              <a:srgbClr val="FFFF00"/>
            </a:solidFill>
            <a:ln w="127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73C39062-C4E0-02CC-284C-A7EFA1D20DAB}"/>
                </a:ext>
              </a:extLst>
            </p:cNvPr>
            <p:cNvSpPr txBox="1"/>
            <p:nvPr/>
          </p:nvSpPr>
          <p:spPr>
            <a:xfrm>
              <a:off x="92668" y="3770438"/>
              <a:ext cx="2415781" cy="434423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Ensure responsive design and cross-browser compatibility.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A8B68C48-7B7E-AD53-0253-A9AA397D6262}"/>
                </a:ext>
              </a:extLst>
            </p:cNvPr>
            <p:cNvSpPr txBox="1"/>
            <p:nvPr/>
          </p:nvSpPr>
          <p:spPr>
            <a:xfrm>
              <a:off x="7990192" y="3862343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Started</a:t>
              </a:r>
            </a:p>
          </p:txBody>
        </p:sp>
        <p:sp>
          <p:nvSpPr>
            <p:cNvPr id="102" name="Arrow: Pentagon 101">
              <a:extLst>
                <a:ext uri="{FF2B5EF4-FFF2-40B4-BE49-F238E27FC236}">
                  <a16:creationId xmlns:a16="http://schemas.microsoft.com/office/drawing/2014/main" id="{5CAE180C-1D2C-419F-BD94-3BE716740F38}"/>
                </a:ext>
              </a:extLst>
            </p:cNvPr>
            <p:cNvSpPr/>
            <p:nvPr/>
          </p:nvSpPr>
          <p:spPr>
            <a:xfrm>
              <a:off x="4292991" y="3857474"/>
              <a:ext cx="901761" cy="260350"/>
            </a:xfrm>
            <a:prstGeom prst="homePlate">
              <a:avLst/>
            </a:prstGeom>
            <a:solidFill>
              <a:srgbClr val="FFFF00"/>
            </a:solidFill>
            <a:ln w="127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D5D22E02-78BB-6CCF-266C-4A1A02D4152A}"/>
                </a:ext>
              </a:extLst>
            </p:cNvPr>
            <p:cNvSpPr txBox="1"/>
            <p:nvPr/>
          </p:nvSpPr>
          <p:spPr>
            <a:xfrm>
              <a:off x="92668" y="4316001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AE" sz="1300" dirty="0">
                  <a:cs typeface="Readex Pro Deca Light" pitchFamily="2" charset="-78"/>
                </a:rPr>
                <a:t>Develop frontend and backend functionality.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DBA6095-4CAB-7BCB-9BD5-D2840E234F5B}"/>
                </a:ext>
              </a:extLst>
            </p:cNvPr>
            <p:cNvSpPr txBox="1"/>
            <p:nvPr/>
          </p:nvSpPr>
          <p:spPr>
            <a:xfrm>
              <a:off x="7990192" y="4316000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Not started</a:t>
              </a:r>
            </a:p>
          </p:txBody>
        </p:sp>
        <p:sp>
          <p:nvSpPr>
            <p:cNvPr id="105" name="Arrow: Pentagon 104">
              <a:extLst>
                <a:ext uri="{FF2B5EF4-FFF2-40B4-BE49-F238E27FC236}">
                  <a16:creationId xmlns:a16="http://schemas.microsoft.com/office/drawing/2014/main" id="{4C5AB612-26C6-413A-24A6-71918BD8BD68}"/>
                </a:ext>
              </a:extLst>
            </p:cNvPr>
            <p:cNvSpPr/>
            <p:nvPr/>
          </p:nvSpPr>
          <p:spPr>
            <a:xfrm>
              <a:off x="5194752" y="4311132"/>
              <a:ext cx="2258587" cy="260350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013EFA2-7C5B-3314-D262-2146E7CC0885}"/>
                </a:ext>
              </a:extLst>
            </p:cNvPr>
            <p:cNvSpPr txBox="1"/>
            <p:nvPr/>
          </p:nvSpPr>
          <p:spPr>
            <a:xfrm>
              <a:off x="92668" y="4677753"/>
              <a:ext cx="2415781" cy="434423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Implement security measures (SSL, user authentication, etc.).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A2431822-BD7E-1560-7D9B-0C430C7845B4}"/>
                </a:ext>
              </a:extLst>
            </p:cNvPr>
            <p:cNvSpPr txBox="1"/>
            <p:nvPr/>
          </p:nvSpPr>
          <p:spPr>
            <a:xfrm>
              <a:off x="7990192" y="4769659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Not started</a:t>
              </a:r>
            </a:p>
          </p:txBody>
        </p:sp>
        <p:sp>
          <p:nvSpPr>
            <p:cNvPr id="108" name="Arrow: Pentagon 107">
              <a:extLst>
                <a:ext uri="{FF2B5EF4-FFF2-40B4-BE49-F238E27FC236}">
                  <a16:creationId xmlns:a16="http://schemas.microsoft.com/office/drawing/2014/main" id="{D3033086-2BF5-B978-CA63-127BA9779E8D}"/>
                </a:ext>
              </a:extLst>
            </p:cNvPr>
            <p:cNvSpPr/>
            <p:nvPr/>
          </p:nvSpPr>
          <p:spPr>
            <a:xfrm>
              <a:off x="6866061" y="4764790"/>
              <a:ext cx="1001588" cy="260350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D84A0255-DF3D-DCD1-48B8-327BAC0576A0}"/>
                </a:ext>
              </a:extLst>
            </p:cNvPr>
            <p:cNvSpPr txBox="1"/>
            <p:nvPr/>
          </p:nvSpPr>
          <p:spPr>
            <a:xfrm>
              <a:off x="92668" y="5223317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Optimize content for search engines.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0DBB0D03-7A95-9BB5-0597-307C64213D48}"/>
                </a:ext>
              </a:extLst>
            </p:cNvPr>
            <p:cNvSpPr txBox="1"/>
            <p:nvPr/>
          </p:nvSpPr>
          <p:spPr>
            <a:xfrm>
              <a:off x="7990192" y="5223316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Not started</a:t>
              </a:r>
            </a:p>
          </p:txBody>
        </p:sp>
        <p:sp>
          <p:nvSpPr>
            <p:cNvPr id="111" name="Arrow: Pentagon 110">
              <a:extLst>
                <a:ext uri="{FF2B5EF4-FFF2-40B4-BE49-F238E27FC236}">
                  <a16:creationId xmlns:a16="http://schemas.microsoft.com/office/drawing/2014/main" id="{841CF590-27FE-0E30-F5F0-67ABDA5C6481}"/>
                </a:ext>
              </a:extLst>
            </p:cNvPr>
            <p:cNvSpPr/>
            <p:nvPr/>
          </p:nvSpPr>
          <p:spPr>
            <a:xfrm>
              <a:off x="6874740" y="5218448"/>
              <a:ext cx="1001588" cy="260350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581368E4-7E79-8889-5AA8-82EAC39D564E}"/>
                </a:ext>
              </a:extLst>
            </p:cNvPr>
            <p:cNvSpPr txBox="1"/>
            <p:nvPr/>
          </p:nvSpPr>
          <p:spPr>
            <a:xfrm>
              <a:off x="92668" y="5676974"/>
              <a:ext cx="2415781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US" sz="1300" dirty="0">
                  <a:cs typeface="Readex Pro Deca Light" pitchFamily="2" charset="-78"/>
                </a:rPr>
                <a:t>Deploy the website to a live server.</a:t>
              </a:r>
              <a:endParaRPr lang="en-AE" sz="1300" dirty="0">
                <a:cs typeface="Readex Pro Deca Light" pitchFamily="2" charset="-78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E639C198-D2F9-00B0-7F82-4379565CDD6E}"/>
                </a:ext>
              </a:extLst>
            </p:cNvPr>
            <p:cNvSpPr txBox="1"/>
            <p:nvPr/>
          </p:nvSpPr>
          <p:spPr>
            <a:xfrm>
              <a:off x="7990192" y="5676974"/>
              <a:ext cx="997639" cy="250612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300" dirty="0">
                  <a:cs typeface="Readex Pro Deca Light" pitchFamily="2" charset="-78"/>
                </a:rPr>
                <a:t>Not started</a:t>
              </a:r>
            </a:p>
          </p:txBody>
        </p:sp>
        <p:sp>
          <p:nvSpPr>
            <p:cNvPr id="114" name="Arrow: Pentagon 113">
              <a:extLst>
                <a:ext uri="{FF2B5EF4-FFF2-40B4-BE49-F238E27FC236}">
                  <a16:creationId xmlns:a16="http://schemas.microsoft.com/office/drawing/2014/main" id="{DB9E07E4-BD83-513E-3BC6-92734CFCCC32}"/>
                </a:ext>
              </a:extLst>
            </p:cNvPr>
            <p:cNvSpPr/>
            <p:nvPr/>
          </p:nvSpPr>
          <p:spPr>
            <a:xfrm>
              <a:off x="7587323" y="5672105"/>
              <a:ext cx="367415" cy="260350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AE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32651DBF-DCAD-BD49-9C9C-0BCF8C9EFA3C}"/>
                </a:ext>
              </a:extLst>
            </p:cNvPr>
            <p:cNvSpPr txBox="1"/>
            <p:nvPr/>
          </p:nvSpPr>
          <p:spPr>
            <a:xfrm>
              <a:off x="156169" y="1201118"/>
              <a:ext cx="2299456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r>
                <a:rPr lang="en-AE" sz="1400" dirty="0">
                  <a:cs typeface="Readex Pro Deca Light" pitchFamily="2" charset="-78"/>
                </a:rPr>
                <a:t>ACTIVITIES / PHASES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5F083E45-29E9-D5D7-9FF2-2CD4984772AF}"/>
                </a:ext>
              </a:extLst>
            </p:cNvPr>
            <p:cNvSpPr txBox="1"/>
            <p:nvPr/>
          </p:nvSpPr>
          <p:spPr>
            <a:xfrm>
              <a:off x="7974535" y="1212815"/>
              <a:ext cx="1067865" cy="264751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Autofit/>
            </a:bodyPr>
            <a:lstStyle/>
            <a:p>
              <a:pPr algn="ctr"/>
              <a:r>
                <a:rPr lang="en-AE" sz="1400" dirty="0">
                  <a:cs typeface="Readex Pro Deca Light" pitchFamily="2" charset="-78"/>
                </a:rPr>
                <a:t>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Yh3NdIqROwHGB2uOXKq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M8KbzxRgPOXUFL4Oi.Lm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KtECJ8SDSjznF_dAwhq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9cV_hSwx7Yg6XN0PHyuN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2E_lbwLpXpfw7eIkiQt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YFZxD23L_atVjnJoUQ37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DMzMYgQ90IY.zccUewGf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xp1UcZOvJELcg8Gmvsc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Pw.pWcKV6AKQbHthR_0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WwZeIbqvpPxNupMVk1m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aHPQNKn.8bLsftVs1uED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1wsfWzQg1JfZPmEQb90S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R9HID9aaDkFAXSay.Te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50161</TotalTime>
  <Words>125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Readex Pro Deca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1252</cp:revision>
  <cp:lastPrinted>2025-08-05T06:42:25Z</cp:lastPrinted>
  <dcterms:created xsi:type="dcterms:W3CDTF">2018-03-01T11:16:05Z</dcterms:created>
  <dcterms:modified xsi:type="dcterms:W3CDTF">2025-10-01T08:20:09Z</dcterms:modified>
</cp:coreProperties>
</file>