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4" r:id="rId2"/>
    <p:sldId id="948" r:id="rId3"/>
    <p:sldId id="949" r:id="rId4"/>
    <p:sldId id="947" r:id="rId5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kshay Kulkarni" initials="AK" lastIdx="1" clrIdx="0">
    <p:extLst>
      <p:ext uri="{19B8F6BF-5375-455C-9EA6-DF929625EA0E}">
        <p15:presenceInfo xmlns:p15="http://schemas.microsoft.com/office/powerpoint/2012/main" userId="0fe93767053ef6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B3"/>
    <a:srgbClr val="7B3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473" autoAdjust="0"/>
  </p:normalViewPr>
  <p:slideViewPr>
    <p:cSldViewPr>
      <p:cViewPr varScale="1">
        <p:scale>
          <a:sx n="53" d="100"/>
          <a:sy n="53" d="100"/>
        </p:scale>
        <p:origin x="1176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4" d="100"/>
        <a:sy n="54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9" y="0"/>
            <a:ext cx="2984871" cy="5026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8B99446C-5007-445D-8829-442C0AF6C975}" type="datetimeFigureOut">
              <a:rPr lang="en-IN" smtClean="0"/>
              <a:pPr/>
              <a:t>04-10-2025</a:t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1505"/>
            <a:ext cx="5510530" cy="3944868"/>
          </a:xfrm>
          <a:prstGeom prst="rect">
            <a:avLst/>
          </a:prstGeom>
        </p:spPr>
        <p:txBody>
          <a:bodyPr vert="horz" lIns="92930" tIns="46465" rIns="92930" bIns="464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9" y="9516040"/>
            <a:ext cx="2984871" cy="50267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F53C00E-8296-45F9-91D9-A5238466FCA4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5023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0" lang="en-AE" b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leo-Regular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786A8B-F3E6-427E-9BC5-DE8115D19A4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225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 anchor="ctr"/>
          <a:lstStyle>
            <a:lvl1pPr>
              <a:defRPr sz="32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cxnSp>
        <p:nvCxnSpPr>
          <p:cNvPr id="8" name="Straight Connector 7"/>
          <p:cNvCxnSpPr>
            <a:cxnSpLocks/>
          </p:cNvCxnSpPr>
          <p:nvPr userDrawn="1"/>
        </p:nvCxnSpPr>
        <p:spPr>
          <a:xfrm>
            <a:off x="0" y="6172200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pic>
        <p:nvPicPr>
          <p:cNvPr id="10" name="Picture 9" descr="A logo with text on it&#10;&#10;Description automatically generated">
            <a:extLst>
              <a:ext uri="{FF2B5EF4-FFF2-40B4-BE49-F238E27FC236}">
                <a16:creationId xmlns:a16="http://schemas.microsoft.com/office/drawing/2014/main" id="{B9368C9B-1F40-8D52-F4A8-2AC0E8B8722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5048250" y="269817"/>
            <a:ext cx="2095500" cy="156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485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42356"/>
            <a:ext cx="12192000" cy="63408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2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03562"/>
            <a:ext cx="12192000" cy="5133487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Font typeface="Calibri Light" panose="020F0302020204030204" pitchFamily="34" charset="0"/>
              <a:buChar char="−"/>
              <a:defRPr sz="20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742950" indent="-285750">
              <a:buFont typeface="Calibri Light" panose="020F0302020204030204" pitchFamily="34" charset="0"/>
              <a:buChar char="−"/>
              <a:defRPr sz="180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 marL="1143000" indent="-228600">
              <a:buFont typeface="Calibri Light" panose="020F0302020204030204" pitchFamily="34" charset="0"/>
              <a:buChar char="−"/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 marL="16002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 marL="2057400" indent="-228600">
              <a:buFont typeface="Calibri Light" panose="020F0302020204030204" pitchFamily="34" charset="0"/>
              <a:buChar char="−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cxnSp>
        <p:nvCxnSpPr>
          <p:cNvPr id="7" name="Straight Connector 6"/>
          <p:cNvCxnSpPr>
            <a:cxnSpLocks/>
          </p:cNvCxnSpPr>
          <p:nvPr userDrawn="1"/>
        </p:nvCxnSpPr>
        <p:spPr>
          <a:xfrm>
            <a:off x="0" y="6237312"/>
            <a:ext cx="121920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64"/>
          <p:cNvSpPr txBox="1">
            <a:spLocks noChangeArrowheads="1"/>
          </p:cNvSpPr>
          <p:nvPr userDrawn="1"/>
        </p:nvSpPr>
        <p:spPr bwMode="auto">
          <a:xfrm>
            <a:off x="335360" y="6453336"/>
            <a:ext cx="3936651" cy="35527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© Gemba Concepts.  </a:t>
            </a:r>
          </a:p>
          <a:p>
            <a:pPr algn="l">
              <a:defRPr/>
            </a:pPr>
            <a:r>
              <a:rPr lang="en-US" sz="8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All rights reserved.  Confidential &amp; Proprietary.</a:t>
            </a:r>
          </a:p>
        </p:txBody>
      </p:sp>
      <p:sp>
        <p:nvSpPr>
          <p:cNvPr id="11" name="Text Box 64"/>
          <p:cNvSpPr txBox="1">
            <a:spLocks noChangeArrowheads="1"/>
          </p:cNvSpPr>
          <p:nvPr userDrawn="1"/>
        </p:nvSpPr>
        <p:spPr bwMode="auto">
          <a:xfrm>
            <a:off x="335361" y="6237312"/>
            <a:ext cx="858913" cy="278332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wrap="square" lIns="54000" tIns="54000" rIns="54000" bIns="54000"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en-US" sz="1100" i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Page</a:t>
            </a:r>
            <a:r>
              <a:rPr lang="en-US" sz="1100" i="0" baseline="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fld id="{8C310C52-DAF4-496E-BD36-D683D1DFFC46}" type="slidenum">
              <a:rPr lang="en-US" sz="1100" i="0" baseline="0" smtClean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pPr algn="l">
                <a:spcBef>
                  <a:spcPct val="50000"/>
                </a:spcBef>
                <a:defRPr/>
              </a:pPr>
              <a:t>‹#›</a:t>
            </a:fld>
            <a:endParaRPr lang="en-US" sz="1100" i="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4" name="Picture 3" descr="A logo with text on it&#10;&#10;Description automatically generated">
            <a:extLst>
              <a:ext uri="{FF2B5EF4-FFF2-40B4-BE49-F238E27FC236}">
                <a16:creationId xmlns:a16="http://schemas.microsoft.com/office/drawing/2014/main" id="{1DAE6997-475F-B74B-63EB-E1CF898A409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166061" y="6237573"/>
            <a:ext cx="832678" cy="620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565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arge Text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AB1B261-5F28-E04F-CFB9-41B03FC94A1A}"/>
              </a:ext>
            </a:extLst>
          </p:cNvPr>
          <p:cNvSpPr/>
          <p:nvPr userDrawn="1"/>
        </p:nvSpPr>
        <p:spPr>
          <a:xfrm>
            <a:off x="0" y="2923390"/>
            <a:ext cx="12191999" cy="7068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>
                <a:solidFill>
                  <a:schemeClr val="tx1"/>
                </a:solidFill>
              </a:rPr>
              <a:t>All things reserved to GCPL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 descr="A logo with text on it&#10;&#10;Description automatically generated">
            <a:extLst>
              <a:ext uri="{FF2B5EF4-FFF2-40B4-BE49-F238E27FC236}">
                <a16:creationId xmlns:a16="http://schemas.microsoft.com/office/drawing/2014/main" id="{CBF0E79E-676D-D24E-9F16-03CEAE63F5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11" t="26667" r="22222" b="31111"/>
          <a:stretch/>
        </p:blipFill>
        <p:spPr>
          <a:xfrm>
            <a:off x="11572460" y="6403788"/>
            <a:ext cx="609600" cy="454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0656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857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4E4F48B-2F96-1D9C-C555-099FD7BA1B3A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F88A7285-7922-1047-AD2C-E2067FB73F0F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FA577A21-7BE5-3F1F-4AE7-64A4661CE71A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A2930C36-F200-108E-346F-D4B719C271D3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8A49916C-9FC4-4FCC-9E7F-820926B89436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71D440BC-5738-17CD-4470-9897E7CD4237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STATUS REPORT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9CDA6B7D-3DE6-4304-6B71-26F106711111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A28C5B0B-75C8-F2E8-2088-73943E801FA3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B7F052D6-2B9F-5AB5-A6B7-7A675B6FBC7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DC677365-FF9E-3F17-ED03-49816AA2162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Document Quality Assurance and Content Review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F0FD397-4799-21C9-DBEC-0EC2CFD343C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FE260D71-894C-3C72-CCD7-C663B1269E84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EDBF0398-BC58-DA2D-5144-3622E87323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49F29101-8A7B-8310-C1C2-58BDE3ECDA6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aphicFrame>
        <p:nvGraphicFramePr>
          <p:cNvPr id="71" name="Table 70">
            <a:extLst>
              <a:ext uri="{FF2B5EF4-FFF2-40B4-BE49-F238E27FC236}">
                <a16:creationId xmlns:a16="http://schemas.microsoft.com/office/drawing/2014/main" id="{09E81BD5-3A22-3292-0371-E0E7DA9690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096597"/>
              </p:ext>
            </p:extLst>
          </p:nvPr>
        </p:nvGraphicFramePr>
        <p:xfrm>
          <a:off x="299996" y="664482"/>
          <a:ext cx="11592007" cy="1749888"/>
        </p:xfrm>
        <a:graphic>
          <a:graphicData uri="http://schemas.openxmlformats.org/drawingml/2006/table">
            <a:tbl>
              <a:tblPr firstRow="1" bandRow="1"/>
              <a:tblGrid>
                <a:gridCol w="6542164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  <a:gridCol w="968340">
                  <a:extLst>
                    <a:ext uri="{9D8B030D-6E8A-4147-A177-3AD203B41FA5}">
                      <a16:colId xmlns:a16="http://schemas.microsoft.com/office/drawing/2014/main" val="2491656948"/>
                    </a:ext>
                  </a:extLst>
                </a:gridCol>
                <a:gridCol w="4081503">
                  <a:extLst>
                    <a:ext uri="{9D8B030D-6E8A-4147-A177-3AD203B41FA5}">
                      <a16:colId xmlns:a16="http://schemas.microsoft.com/office/drawing/2014/main" val="4164405086"/>
                    </a:ext>
                  </a:extLst>
                </a:gridCol>
              </a:tblGrid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KEY ACCOMPLISHMENTS SINCE LAST UPDATE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STATUS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300" b="1" i="0" u="none" strike="noStrike" kern="1200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NOTES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Assemble the project team and secure necessary resources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Hold a kick-off meeting with all stakeholders to clarify project scope, objectives, and expectations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Create a detailed project plan outlining milestones, deliverables, timelines, and resource allocation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Draft and send a Request for Information (RFI) to gather necessary details from stakeholders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  <a:tr h="291648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Gather all relevant data and documentation essential for the project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2C2C2C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en-AE" sz="1200" b="0" i="0" u="none" strike="noStrike" dirty="0">
                        <a:solidFill>
                          <a:srgbClr val="626066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</a:tbl>
          </a:graphicData>
        </a:graphic>
      </p:graphicFrame>
      <p:graphicFrame>
        <p:nvGraphicFramePr>
          <p:cNvPr id="72" name="Table 71">
            <a:extLst>
              <a:ext uri="{FF2B5EF4-FFF2-40B4-BE49-F238E27FC236}">
                <a16:creationId xmlns:a16="http://schemas.microsoft.com/office/drawing/2014/main" id="{2C3B6F3C-5449-B2F6-AF2A-734354227D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9858762"/>
              </p:ext>
            </p:extLst>
          </p:nvPr>
        </p:nvGraphicFramePr>
        <p:xfrm>
          <a:off x="327699" y="4414069"/>
          <a:ext cx="11592008" cy="1562930"/>
        </p:xfrm>
        <a:graphic>
          <a:graphicData uri="http://schemas.openxmlformats.org/drawingml/2006/table">
            <a:tbl>
              <a:tblPr firstRow="1" bandRow="1"/>
              <a:tblGrid>
                <a:gridCol w="11592008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</a:tblGrid>
              <a:tr h="3125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KEY UPCOMING ACTIVITIES / MILESTONES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Verify the accuracy and relevance of all collected information to ensure it meets project needs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Create a categorized inventory of all collected documents for easy reference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Define clear criteria and standards for content quality, including accuracy, relevance, consistency, and adherence to guidelines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312586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Review existing documents to assess their current state, identifying gaps and areas for improvement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</a:tbl>
          </a:graphicData>
        </a:graphic>
      </p:graphicFrame>
      <p:graphicFrame>
        <p:nvGraphicFramePr>
          <p:cNvPr id="73" name="Table 72">
            <a:extLst>
              <a:ext uri="{FF2B5EF4-FFF2-40B4-BE49-F238E27FC236}">
                <a16:creationId xmlns:a16="http://schemas.microsoft.com/office/drawing/2014/main" id="{616E3B0B-AB4B-37F3-BCF1-D422B9259C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601102"/>
              </p:ext>
            </p:extLst>
          </p:nvPr>
        </p:nvGraphicFramePr>
        <p:xfrm>
          <a:off x="6158860" y="2491564"/>
          <a:ext cx="5733143" cy="1897200"/>
        </p:xfrm>
        <a:graphic>
          <a:graphicData uri="http://schemas.openxmlformats.org/drawingml/2006/table">
            <a:tbl>
              <a:tblPr firstRow="1" bandRow="1"/>
              <a:tblGrid>
                <a:gridCol w="5733143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</a:tblGrid>
              <a:tr h="3132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KEY DECISIONS / ACTIONS REQUIRED / ESCALATIONS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75000"/>
                        <a:lumOff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Establish regular communication channels and follow-up schedules to engage stakeholders actively [Zakaria]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Assess current IT support resources and increase staffing or resources as necessary to meet project needs </a:t>
                      </a:r>
                      <a:r>
                        <a:rPr lang="en-US" sz="1200" dirty="0"/>
                        <a:t>[Suzan]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dirty="0"/>
                        <a:t>Review and revise the budget management process to ensure better tracking and accountability [Jamal]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9807844"/>
                  </a:ext>
                </a:extLst>
              </a:tr>
            </a:tbl>
          </a:graphicData>
        </a:graphic>
      </p:graphicFrame>
      <p:grpSp>
        <p:nvGrpSpPr>
          <p:cNvPr id="74" name="Group 73">
            <a:extLst>
              <a:ext uri="{FF2B5EF4-FFF2-40B4-BE49-F238E27FC236}">
                <a16:creationId xmlns:a16="http://schemas.microsoft.com/office/drawing/2014/main" id="{71CC76A3-0184-2972-85AB-EFC32750B177}"/>
              </a:ext>
            </a:extLst>
          </p:cNvPr>
          <p:cNvGrpSpPr/>
          <p:nvPr/>
        </p:nvGrpSpPr>
        <p:grpSpPr>
          <a:xfrm>
            <a:off x="1528676" y="5951165"/>
            <a:ext cx="9190053" cy="226311"/>
            <a:chOff x="1309148" y="6188462"/>
            <a:chExt cx="9190053" cy="226311"/>
          </a:xfrm>
        </p:grpSpPr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158B057F-08F6-438E-D685-F4841A6DE9F2}"/>
                </a:ext>
              </a:extLst>
            </p:cNvPr>
            <p:cNvGrpSpPr/>
            <p:nvPr/>
          </p:nvGrpSpPr>
          <p:grpSpPr>
            <a:xfrm>
              <a:off x="3253197" y="6188462"/>
              <a:ext cx="1413859" cy="226311"/>
              <a:chOff x="3428004" y="6188462"/>
              <a:chExt cx="1413859" cy="226311"/>
            </a:xfrm>
          </p:grpSpPr>
          <p:sp>
            <p:nvSpPr>
              <p:cNvPr id="88" name="Oval 87">
                <a:extLst>
                  <a:ext uri="{FF2B5EF4-FFF2-40B4-BE49-F238E27FC236}">
                    <a16:creationId xmlns:a16="http://schemas.microsoft.com/office/drawing/2014/main" id="{D36C4E66-B4A0-E5C7-7001-B6C9C69D5A57}"/>
                  </a:ext>
                </a:extLst>
              </p:cNvPr>
              <p:cNvSpPr/>
              <p:nvPr/>
            </p:nvSpPr>
            <p:spPr>
              <a:xfrm>
                <a:off x="3428004" y="6188462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9" name="Rectangle 88">
                <a:extLst>
                  <a:ext uri="{FF2B5EF4-FFF2-40B4-BE49-F238E27FC236}">
                    <a16:creationId xmlns:a16="http://schemas.microsoft.com/office/drawing/2014/main" id="{073A9FEF-0BB0-F25E-069F-6A50CEE00607}"/>
                  </a:ext>
                </a:extLst>
              </p:cNvPr>
              <p:cNvSpPr/>
              <p:nvPr/>
            </p:nvSpPr>
            <p:spPr>
              <a:xfrm>
                <a:off x="3689863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Delayed</a:t>
                </a:r>
              </a:p>
            </p:txBody>
          </p:sp>
        </p:grpSp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57359829-2ACA-D341-B7D9-2F907CD99374}"/>
                </a:ext>
              </a:extLst>
            </p:cNvPr>
            <p:cNvGrpSpPr/>
            <p:nvPr/>
          </p:nvGrpSpPr>
          <p:grpSpPr>
            <a:xfrm>
              <a:off x="5197245" y="6188462"/>
              <a:ext cx="1413861" cy="226311"/>
              <a:chOff x="5571561" y="6188462"/>
              <a:chExt cx="1413861" cy="226311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id="{78B47CD3-859E-84C0-C7CA-93DD336ACCA2}"/>
                  </a:ext>
                </a:extLst>
              </p:cNvPr>
              <p:cNvSpPr/>
              <p:nvPr/>
            </p:nvSpPr>
            <p:spPr>
              <a:xfrm>
                <a:off x="5571561" y="6188462"/>
                <a:ext cx="221280" cy="22631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7A1078DC-65D4-0D7C-17F7-7A748009A3D2}"/>
                  </a:ext>
                </a:extLst>
              </p:cNvPr>
              <p:cNvSpPr/>
              <p:nvPr/>
            </p:nvSpPr>
            <p:spPr>
              <a:xfrm>
                <a:off x="5833422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Attention Needed</a:t>
                </a:r>
              </a:p>
            </p:txBody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A0A6883-4622-4CAB-AAD0-41A85AFE9973}"/>
                </a:ext>
              </a:extLst>
            </p:cNvPr>
            <p:cNvGrpSpPr/>
            <p:nvPr/>
          </p:nvGrpSpPr>
          <p:grpSpPr>
            <a:xfrm>
              <a:off x="7141295" y="6188462"/>
              <a:ext cx="1413858" cy="226311"/>
              <a:chOff x="7246529" y="6188462"/>
              <a:chExt cx="1413858" cy="226311"/>
            </a:xfrm>
          </p:grpSpPr>
          <p:sp>
            <p:nvSpPr>
              <p:cNvPr id="84" name="Oval 83">
                <a:extLst>
                  <a:ext uri="{FF2B5EF4-FFF2-40B4-BE49-F238E27FC236}">
                    <a16:creationId xmlns:a16="http://schemas.microsoft.com/office/drawing/2014/main" id="{3F22188D-78B6-03D1-0E63-970DF85220A9}"/>
                  </a:ext>
                </a:extLst>
              </p:cNvPr>
              <p:cNvSpPr/>
              <p:nvPr/>
            </p:nvSpPr>
            <p:spPr>
              <a:xfrm>
                <a:off x="7246529" y="6188462"/>
                <a:ext cx="221280" cy="226311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BE802275-36C8-8E5A-9A98-CDEB46FCF62B}"/>
                  </a:ext>
                </a:extLst>
              </p:cNvPr>
              <p:cNvSpPr/>
              <p:nvPr/>
            </p:nvSpPr>
            <p:spPr>
              <a:xfrm>
                <a:off x="7508387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On Track</a:t>
                </a:r>
              </a:p>
            </p:txBody>
          </p: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3BCBD455-96FA-FA37-03BC-8545FA70D298}"/>
                </a:ext>
              </a:extLst>
            </p:cNvPr>
            <p:cNvGrpSpPr/>
            <p:nvPr/>
          </p:nvGrpSpPr>
          <p:grpSpPr>
            <a:xfrm>
              <a:off x="9085344" y="6188462"/>
              <a:ext cx="1413857" cy="226311"/>
              <a:chOff x="9085344" y="6188462"/>
              <a:chExt cx="1413857" cy="226311"/>
            </a:xfrm>
          </p:grpSpPr>
          <p:sp>
            <p:nvSpPr>
              <p:cNvPr id="82" name="Oval 81">
                <a:extLst>
                  <a:ext uri="{FF2B5EF4-FFF2-40B4-BE49-F238E27FC236}">
                    <a16:creationId xmlns:a16="http://schemas.microsoft.com/office/drawing/2014/main" id="{AF61E628-DA3F-844E-FCC4-896B0AE4F644}"/>
                  </a:ext>
                </a:extLst>
              </p:cNvPr>
              <p:cNvSpPr/>
              <p:nvPr/>
            </p:nvSpPr>
            <p:spPr>
              <a:xfrm>
                <a:off x="9085344" y="6188462"/>
                <a:ext cx="221280" cy="22631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3" name="Rectangle 82">
                <a:extLst>
                  <a:ext uri="{FF2B5EF4-FFF2-40B4-BE49-F238E27FC236}">
                    <a16:creationId xmlns:a16="http://schemas.microsoft.com/office/drawing/2014/main" id="{A363A5F3-4916-E57D-B28B-7C6042936154}"/>
                  </a:ext>
                </a:extLst>
              </p:cNvPr>
              <p:cNvSpPr/>
              <p:nvPr/>
            </p:nvSpPr>
            <p:spPr>
              <a:xfrm>
                <a:off x="9347201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Completed</a:t>
                </a:r>
              </a:p>
            </p:txBody>
          </p: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E1A17C2C-5D58-8E00-7E7E-A7140F8DE9D8}"/>
                </a:ext>
              </a:extLst>
            </p:cNvPr>
            <p:cNvGrpSpPr/>
            <p:nvPr/>
          </p:nvGrpSpPr>
          <p:grpSpPr>
            <a:xfrm>
              <a:off x="1309148" y="6188462"/>
              <a:ext cx="1413860" cy="226311"/>
              <a:chOff x="1309148" y="6188462"/>
              <a:chExt cx="1413860" cy="226311"/>
            </a:xfrm>
          </p:grpSpPr>
          <p:sp>
            <p:nvSpPr>
              <p:cNvPr id="80" name="Oval 79">
                <a:extLst>
                  <a:ext uri="{FF2B5EF4-FFF2-40B4-BE49-F238E27FC236}">
                    <a16:creationId xmlns:a16="http://schemas.microsoft.com/office/drawing/2014/main" id="{B85AFED7-A7D8-79E0-A670-E9CBE10F27A8}"/>
                  </a:ext>
                </a:extLst>
              </p:cNvPr>
              <p:cNvSpPr/>
              <p:nvPr/>
            </p:nvSpPr>
            <p:spPr>
              <a:xfrm>
                <a:off x="1309148" y="6188462"/>
                <a:ext cx="221280" cy="22631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618D7490-C973-2E37-0B91-DC6516F015B6}"/>
                  </a:ext>
                </a:extLst>
              </p:cNvPr>
              <p:cNvSpPr/>
              <p:nvPr/>
            </p:nvSpPr>
            <p:spPr>
              <a:xfrm>
                <a:off x="1571008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A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Not Started</a:t>
                </a: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</p:grpSp>
      </p:grpSp>
      <p:graphicFrame>
        <p:nvGraphicFramePr>
          <p:cNvPr id="90" name="Table 89">
            <a:extLst>
              <a:ext uri="{FF2B5EF4-FFF2-40B4-BE49-F238E27FC236}">
                <a16:creationId xmlns:a16="http://schemas.microsoft.com/office/drawing/2014/main" id="{228032F3-417B-FAEA-6377-65F7BABF08F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9561259"/>
              </p:ext>
            </p:extLst>
          </p:nvPr>
        </p:nvGraphicFramePr>
        <p:xfrm>
          <a:off x="299996" y="2480400"/>
          <a:ext cx="5796004" cy="1897200"/>
        </p:xfrm>
        <a:graphic>
          <a:graphicData uri="http://schemas.openxmlformats.org/drawingml/2006/table">
            <a:tbl>
              <a:tblPr firstRow="1" bandRow="1"/>
              <a:tblGrid>
                <a:gridCol w="5796004">
                  <a:extLst>
                    <a:ext uri="{9D8B030D-6E8A-4147-A177-3AD203B41FA5}">
                      <a16:colId xmlns:a16="http://schemas.microsoft.com/office/drawing/2014/main" val="4087823488"/>
                    </a:ext>
                  </a:extLst>
                </a:gridCol>
              </a:tblGrid>
              <a:tr h="3132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RISKS / ISSUES / ROADBLOCKS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0E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51255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The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risk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 unresponsive stakeholders from the Legal Department which may lead to delays in project timelines and hinder decision-making processes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172191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issue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 insufficient IT support, which may hinder the resolution of technical problems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899695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An 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issue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with the ineffective management of the budget allocated for the project, which could lead to overspending or insufficient funds for critical tasks</a:t>
                      </a: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863705"/>
                  </a:ext>
                </a:extLst>
              </a:tr>
              <a:tr h="396000">
                <a:tc>
                  <a:txBody>
                    <a:bodyPr/>
                    <a:lstStyle/>
                    <a:p>
                      <a:pPr algn="l" rtl="0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7620" marT="762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1051068"/>
                  </a:ext>
                </a:extLst>
              </a:tr>
            </a:tbl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A051C312-E1BB-B458-1299-9B3DF9E77F23}"/>
              </a:ext>
            </a:extLst>
          </p:cNvPr>
          <p:cNvSpPr/>
          <p:nvPr/>
        </p:nvSpPr>
        <p:spPr>
          <a:xfrm>
            <a:off x="7197026" y="1828800"/>
            <a:ext cx="221280" cy="22631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BC957CF-A585-B0A7-B8B9-9EC79085E9CE}"/>
              </a:ext>
            </a:extLst>
          </p:cNvPr>
          <p:cNvSpPr/>
          <p:nvPr/>
        </p:nvSpPr>
        <p:spPr>
          <a:xfrm>
            <a:off x="7197026" y="2141872"/>
            <a:ext cx="221280" cy="22631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A6D4ADA2-0118-7F37-81DE-A3EFAF91FEDD}"/>
              </a:ext>
            </a:extLst>
          </p:cNvPr>
          <p:cNvSpPr/>
          <p:nvPr/>
        </p:nvSpPr>
        <p:spPr>
          <a:xfrm>
            <a:off x="7197026" y="1331685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374A732A-CE40-07BA-32BC-EE3DE795B195}"/>
              </a:ext>
            </a:extLst>
          </p:cNvPr>
          <p:cNvSpPr/>
          <p:nvPr/>
        </p:nvSpPr>
        <p:spPr>
          <a:xfrm>
            <a:off x="7197026" y="1602489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6CE0AF7-84F4-A0E7-EA5E-970B8A7C1CC5}"/>
              </a:ext>
            </a:extLst>
          </p:cNvPr>
          <p:cNvSpPr/>
          <p:nvPr/>
        </p:nvSpPr>
        <p:spPr>
          <a:xfrm>
            <a:off x="7197026" y="1018613"/>
            <a:ext cx="221280" cy="22631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4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9D6025-9C69-69E7-64D4-72F496F9D8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E0C40E66-1992-DA57-2D3E-0CE899BD5DBD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7E133125-6A43-2D71-756E-CCE77554E1E4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3C17B461-C5C3-58EC-AF23-64B582B1BD6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3D336892-FC7A-2771-92D8-E7D0BBE88FC4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4A10282D-35F1-692C-85B9-577ACCA15FCB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DFA38E8D-1DCD-0B9F-F55A-498AAC96FB5C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STATUS REPORT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EC69FE41-641E-DCAB-89D2-B44CBC75ED1C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E55096CC-AC09-23EB-E5D0-2FEA5FCF4F9C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C1D2E168-529D-EAE9-3E3B-65D37974F76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008C78BA-BDA1-B42B-FE65-FF53760C611E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Document Quality Assurance and Content Review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4A814F6A-7555-1CFE-72A1-0AF37244FD20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D4D12E6E-055D-C5C5-85E7-B30D7B6E9FEC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FCB21ACA-D78E-E169-CE14-95899CCAE521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7680B8BE-82AB-B6B5-BF0A-91DE121373CB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78411CFC-D21E-9B18-CEDB-106B8BD02136}"/>
              </a:ext>
            </a:extLst>
          </p:cNvPr>
          <p:cNvGrpSpPr/>
          <p:nvPr/>
        </p:nvGrpSpPr>
        <p:grpSpPr>
          <a:xfrm>
            <a:off x="293293" y="664480"/>
            <a:ext cx="11605414" cy="3634658"/>
            <a:chOff x="293293" y="664480"/>
            <a:chExt cx="11605414" cy="3811032"/>
          </a:xfrm>
        </p:grpSpPr>
        <p:grpSp>
          <p:nvGrpSpPr>
            <p:cNvPr id="124" name="Group 123">
              <a:extLst>
                <a:ext uri="{FF2B5EF4-FFF2-40B4-BE49-F238E27FC236}">
                  <a16:creationId xmlns:a16="http://schemas.microsoft.com/office/drawing/2014/main" id="{04D20B13-CAFC-7600-40CD-31E23174ED2A}"/>
                </a:ext>
              </a:extLst>
            </p:cNvPr>
            <p:cNvGrpSpPr/>
            <p:nvPr/>
          </p:nvGrpSpPr>
          <p:grpSpPr>
            <a:xfrm>
              <a:off x="293293" y="664480"/>
              <a:ext cx="11605414" cy="396000"/>
              <a:chOff x="293293" y="664480"/>
              <a:chExt cx="11605414" cy="396000"/>
            </a:xfrm>
          </p:grpSpPr>
          <p:sp>
            <p:nvSpPr>
              <p:cNvPr id="173" name="Rectangle 172">
                <a:extLst>
                  <a:ext uri="{FF2B5EF4-FFF2-40B4-BE49-F238E27FC236}">
                    <a16:creationId xmlns:a16="http://schemas.microsoft.com/office/drawing/2014/main" id="{5AF0DF09-DDD9-094F-62B7-0805B0AB13D6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3293" y="664480"/>
                <a:ext cx="4959158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ACTIVITY / MILESTONE / DELIVERABLE</a:t>
                </a:r>
              </a:p>
            </p:txBody>
          </p:sp>
          <p:sp>
            <p:nvSpPr>
              <p:cNvPr id="174" name="Rectangle 173">
                <a:extLst>
                  <a:ext uri="{FF2B5EF4-FFF2-40B4-BE49-F238E27FC236}">
                    <a16:creationId xmlns:a16="http://schemas.microsoft.com/office/drawing/2014/main" id="{187653D0-046B-D462-ED7D-74813BA7A1A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297786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PLANNED DUE DATE</a:t>
                </a:r>
              </a:p>
            </p:txBody>
          </p:sp>
          <p:sp>
            <p:nvSpPr>
              <p:cNvPr id="175" name="Rectangle 174">
                <a:extLst>
                  <a:ext uri="{FF2B5EF4-FFF2-40B4-BE49-F238E27FC236}">
                    <a16:creationId xmlns:a16="http://schemas.microsoft.com/office/drawing/2014/main" id="{51E4EDE3-7AED-5D17-8D10-6F005DF47459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530191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FORECASTED DUE DATE</a:t>
                </a:r>
              </a:p>
            </p:txBody>
          </p:sp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C8712957-11A1-FCB1-D19A-5E4D2E43028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762596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STATUS</a:t>
                </a:r>
              </a:p>
            </p:txBody>
          </p:sp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EEF29DE5-29AF-99B6-B50E-812015F29F4B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995002" y="664480"/>
                <a:ext cx="2903705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300" b="1" kern="0" dirty="0">
                    <a:solidFill>
                      <a:srgbClr val="FFFFFF"/>
                    </a:solidFill>
                    <a:latin typeface="Calibri" panose="020F0502020204030204"/>
                    <a:cs typeface="Calibri" panose="020F0502020204030204" pitchFamily="34" charset="0"/>
                  </a:rPr>
                  <a:t>NOTES</a:t>
                </a:r>
                <a:endPara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DA7B6107-97AE-E78F-B847-C9D177C74419}"/>
                </a:ext>
              </a:extLst>
            </p:cNvPr>
            <p:cNvGrpSpPr/>
            <p:nvPr/>
          </p:nvGrpSpPr>
          <p:grpSpPr>
            <a:xfrm>
              <a:off x="293293" y="1518668"/>
              <a:ext cx="11605414" cy="395570"/>
              <a:chOff x="293293" y="1506718"/>
              <a:chExt cx="11605414" cy="395570"/>
            </a:xfrm>
          </p:grpSpPr>
          <p:sp>
            <p:nvSpPr>
              <p:cNvPr id="168" name="Rectangle 167">
                <a:extLst>
                  <a:ext uri="{FF2B5EF4-FFF2-40B4-BE49-F238E27FC236}">
                    <a16:creationId xmlns:a16="http://schemas.microsoft.com/office/drawing/2014/main" id="{C8A2EAD3-19A0-05FB-86A6-1DF53F6F8A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506718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+mn-lt"/>
                  </a:rPr>
                  <a:t>Hold a kick-off meeting with all stakeholders to clarify project scope, objectives, and expectations</a:t>
                </a:r>
              </a:p>
            </p:txBody>
          </p:sp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5226E9A1-C0C9-C4E4-4A6A-D947B2C55D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22/8</a:t>
                </a:r>
              </a:p>
            </p:txBody>
          </p:sp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81D1DE16-C9DA-8A50-D73F-A379E38597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4C1E71FF-AA18-B723-AA2B-8359D1F8DB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C9CF3BCD-647A-CC08-2493-92AAE258B0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506718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873C5D22-4E43-5A8C-F4C4-56A291685119}"/>
                </a:ext>
              </a:extLst>
            </p:cNvPr>
            <p:cNvGrpSpPr/>
            <p:nvPr/>
          </p:nvGrpSpPr>
          <p:grpSpPr>
            <a:xfrm>
              <a:off x="293293" y="1945547"/>
              <a:ext cx="11605414" cy="395570"/>
              <a:chOff x="293293" y="1927622"/>
              <a:chExt cx="11605414" cy="395570"/>
            </a:xfrm>
          </p:grpSpPr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0A2345F1-6721-52F9-A546-1C2E7D0F3D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927622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/>
                  <a:t>Create a detailed project plan outlining milestones, deliverables, timelines, and resource allocation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93A98448-0770-F4B0-8AA4-235DF51C4A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23/8</a:t>
                </a:r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A2F45BDC-82D5-BAAA-688C-5B336F3212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66" name="Rectangle 165">
                <a:extLst>
                  <a:ext uri="{FF2B5EF4-FFF2-40B4-BE49-F238E27FC236}">
                    <a16:creationId xmlns:a16="http://schemas.microsoft.com/office/drawing/2014/main" id="{0ABCAE75-174F-FB25-503F-E42819D153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67" name="Rectangle 166">
                <a:extLst>
                  <a:ext uri="{FF2B5EF4-FFF2-40B4-BE49-F238E27FC236}">
                    <a16:creationId xmlns:a16="http://schemas.microsoft.com/office/drawing/2014/main" id="{D3E91D18-BA86-3A16-41D0-3A0C60ECF7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927622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16361633-D4D6-BE0E-467A-710047CF2513}"/>
                </a:ext>
              </a:extLst>
            </p:cNvPr>
            <p:cNvGrpSpPr/>
            <p:nvPr/>
          </p:nvGrpSpPr>
          <p:grpSpPr>
            <a:xfrm>
              <a:off x="293293" y="1091789"/>
              <a:ext cx="11605414" cy="395570"/>
              <a:chOff x="293293" y="1085814"/>
              <a:chExt cx="11605414" cy="395570"/>
            </a:xfrm>
          </p:grpSpPr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C8800D02-15E0-CE2F-EFD8-E9B34A5E0D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085814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rtl="0" fontAlgn="ctr"/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+mn-lt"/>
                  </a:rPr>
                  <a:t>Assemble the project team and secure necessary resources</a:t>
                </a: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55735057-A5F3-C315-819E-778AEB8988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17/8</a:t>
                </a:r>
              </a:p>
            </p:txBody>
          </p:sp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033C82A2-8E2E-A78D-B8A4-92D84F86BF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D708D922-9692-F887-2673-B511ADEC63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D2E6D54B-3F14-1A4D-935D-DD2A26B834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085814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5C44F48E-E84D-5AB4-9CCB-7434D0DE515F}"/>
                </a:ext>
              </a:extLst>
            </p:cNvPr>
            <p:cNvGrpSpPr/>
            <p:nvPr/>
          </p:nvGrpSpPr>
          <p:grpSpPr>
            <a:xfrm>
              <a:off x="293293" y="2372426"/>
              <a:ext cx="11605414" cy="395570"/>
              <a:chOff x="293293" y="2348527"/>
              <a:chExt cx="11605414" cy="395570"/>
            </a:xfrm>
          </p:grpSpPr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ECE66CCB-4928-FB22-7885-037D5B00E2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2348527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/>
                  <a:t>Draft and send a Request for Information (RFI) to gather necessary details from stakeholders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F0A35CE7-19A5-CA45-6660-D89B72AC72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23/8</a:t>
                </a: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E0CCC52A-690A-3269-A4A7-05471A3424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24/8</a:t>
                </a:r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14BD4CC4-4FE6-681F-902A-4804A91E4D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2FAD575F-BAA2-5C93-AB3D-713EBC6A2B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2348527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7EFDE255-3C2B-3966-3058-73F3FAC2F748}"/>
                </a:ext>
              </a:extLst>
            </p:cNvPr>
            <p:cNvGrpSpPr/>
            <p:nvPr/>
          </p:nvGrpSpPr>
          <p:grpSpPr>
            <a:xfrm>
              <a:off x="293293" y="2799305"/>
              <a:ext cx="11605414" cy="395570"/>
              <a:chOff x="293293" y="1506718"/>
              <a:chExt cx="11605414" cy="395570"/>
            </a:xfrm>
          </p:grpSpPr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208BF46A-8831-0BF6-7F6A-8449EBE6E4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506718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/>
                  <a:t>Gather all relevant data and documentation essential for the project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33BC4115-35C1-2525-3668-837B3249E4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28/8</a:t>
                </a:r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9C30C9B7-70AB-883D-A108-AF774685D9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 30/8</a:t>
                </a:r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C809B9CE-F307-CD55-D57A-DA33DD05B3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55DCC9D0-C5D8-6C86-CDD7-2F27F4E9C6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506718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F615EFA6-9D90-71D9-4143-DD522AA806A7}"/>
                </a:ext>
              </a:extLst>
            </p:cNvPr>
            <p:cNvGrpSpPr/>
            <p:nvPr/>
          </p:nvGrpSpPr>
          <p:grpSpPr>
            <a:xfrm>
              <a:off x="293293" y="3226184"/>
              <a:ext cx="11605414" cy="395570"/>
              <a:chOff x="293293" y="1927622"/>
              <a:chExt cx="11605414" cy="395570"/>
            </a:xfrm>
          </p:grpSpPr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CC544E2A-07AD-B5C5-0095-0389990F07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927622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D7CF346A-56AB-2364-3721-A5479A0A24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6EF56421-10FE-7EEF-8616-31EEAFE02A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E720D68D-72CC-B05E-5417-324788AE09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F8B03DEB-DE5B-A6FA-CBCF-2F145C5121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927622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24EDF1C6-E7ED-564A-BE53-0D145AD4E839}"/>
                </a:ext>
              </a:extLst>
            </p:cNvPr>
            <p:cNvGrpSpPr/>
            <p:nvPr/>
          </p:nvGrpSpPr>
          <p:grpSpPr>
            <a:xfrm>
              <a:off x="293293" y="3653063"/>
              <a:ext cx="11605414" cy="395570"/>
              <a:chOff x="293293" y="2348527"/>
              <a:chExt cx="11605414" cy="395570"/>
            </a:xfrm>
          </p:grpSpPr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99A1E373-8876-E315-781A-3C5733427F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2348527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936EDAD4-E136-4513-7485-9CBBAA0DF2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06B8E508-B140-098D-BCBF-290F35E565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47ADF5CA-E1A0-F0E9-70C3-0E8A2EED2F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032D55C8-6F97-0E8A-01A9-494C727377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2348527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BA65850D-2B21-1ECF-37EE-D6DD9962C53C}"/>
                </a:ext>
              </a:extLst>
            </p:cNvPr>
            <p:cNvGrpSpPr/>
            <p:nvPr/>
          </p:nvGrpSpPr>
          <p:grpSpPr>
            <a:xfrm>
              <a:off x="293293" y="4079942"/>
              <a:ext cx="11605414" cy="395570"/>
              <a:chOff x="293293" y="1927622"/>
              <a:chExt cx="11605414" cy="395570"/>
            </a:xfrm>
          </p:grpSpPr>
          <p:sp>
            <p:nvSpPr>
              <p:cNvPr id="133" name="Rectangle 132">
                <a:extLst>
                  <a:ext uri="{FF2B5EF4-FFF2-40B4-BE49-F238E27FC236}">
                    <a16:creationId xmlns:a16="http://schemas.microsoft.com/office/drawing/2014/main" id="{FA8CDE32-4165-F4FC-FCCD-1DBF0E4E98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927622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AE5AB5F5-D5B2-8DE6-FAB1-8737708F28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A67B16A2-91A7-D356-CFD6-650FD0CE39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66F51C8E-90EF-26D3-1072-4987281613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65AA663B-FA59-EE15-758C-21612F52E5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927622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</p:grpSp>
      <p:grpSp>
        <p:nvGrpSpPr>
          <p:cNvPr id="178" name="Group 177">
            <a:extLst>
              <a:ext uri="{FF2B5EF4-FFF2-40B4-BE49-F238E27FC236}">
                <a16:creationId xmlns:a16="http://schemas.microsoft.com/office/drawing/2014/main" id="{1F779559-A7F6-4494-4CDF-B688C6671C56}"/>
              </a:ext>
            </a:extLst>
          </p:cNvPr>
          <p:cNvGrpSpPr/>
          <p:nvPr/>
        </p:nvGrpSpPr>
        <p:grpSpPr>
          <a:xfrm>
            <a:off x="332937" y="4369120"/>
            <a:ext cx="11605414" cy="1522836"/>
            <a:chOff x="293293" y="4547763"/>
            <a:chExt cx="11605414" cy="1522836"/>
          </a:xfrm>
        </p:grpSpPr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F4B445B8-5D04-FB13-C0A3-7D27A0013E4B}"/>
                </a:ext>
              </a:extLst>
            </p:cNvPr>
            <p:cNvSpPr>
              <a:spLocks/>
            </p:cNvSpPr>
            <p:nvPr/>
          </p:nvSpPr>
          <p:spPr>
            <a:xfrm>
              <a:off x="293293" y="4547763"/>
              <a:ext cx="5802707" cy="396000"/>
            </a:xfrm>
            <a:prstGeom prst="rect">
              <a:avLst/>
            </a:prstGeom>
            <a:solidFill>
              <a:srgbClr val="820E2F"/>
            </a:solidFill>
            <a:ln>
              <a:solidFill>
                <a:srgbClr val="820E2F"/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algn="l" rtl="0" fontAlgn="ctr"/>
              <a:r>
                <a:rPr lang="en-US" sz="1300" b="1" i="0" u="none" strike="noStrike" dirty="0">
                  <a:solidFill>
                    <a:srgbClr val="FFFFFF"/>
                  </a:solidFill>
                  <a:effectLst/>
                  <a:latin typeface="+mn-lt"/>
                </a:rPr>
                <a:t>RISKS / ISSUES / ROADBLOCKS</a:t>
              </a: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998D8425-9BB5-1BEA-A92A-8096CD7061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3" y="4987228"/>
              <a:ext cx="5802707" cy="1083371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t" anchorCtr="0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The 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risk</a:t>
              </a: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of unresponsive stakeholders from the Legal Department which may lead to delays in project timelines and hinder decision-making processes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An 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issue</a:t>
              </a: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of insufficient IT support, which may hinder the resolution of technical problems</a:t>
              </a:r>
            </a:p>
          </p:txBody>
        </p:sp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EB97E492-E2A6-6DBF-97E8-3233C54D762C}"/>
                </a:ext>
              </a:extLst>
            </p:cNvPr>
            <p:cNvSpPr>
              <a:spLocks/>
            </p:cNvSpPr>
            <p:nvPr/>
          </p:nvSpPr>
          <p:spPr>
            <a:xfrm>
              <a:off x="6138707" y="4547763"/>
              <a:ext cx="5760000" cy="396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rPr>
                <a:t>KEY DECISIONS / ACTIONS REQUIRED / ESCALATIONS</a:t>
              </a: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CD362673-669C-1A64-699A-CDF596B06062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707" y="4987228"/>
              <a:ext cx="5760000" cy="1083371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t" anchorCtr="0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Establish regular communication channels and follow-up schedules to engage stakeholders actively [Zakaria]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Assess current IT support resources and increase staffing or resources as necessary to meet project needs [Suzan]</a:t>
              </a:r>
            </a:p>
          </p:txBody>
        </p:sp>
      </p:grpSp>
      <p:grpSp>
        <p:nvGrpSpPr>
          <p:cNvPr id="183" name="Group 182">
            <a:extLst>
              <a:ext uri="{FF2B5EF4-FFF2-40B4-BE49-F238E27FC236}">
                <a16:creationId xmlns:a16="http://schemas.microsoft.com/office/drawing/2014/main" id="{2B64A45D-CEF3-34D0-9B45-8B60ADFF74F0}"/>
              </a:ext>
            </a:extLst>
          </p:cNvPr>
          <p:cNvGrpSpPr/>
          <p:nvPr/>
        </p:nvGrpSpPr>
        <p:grpSpPr>
          <a:xfrm>
            <a:off x="1642750" y="5935421"/>
            <a:ext cx="9190053" cy="226311"/>
            <a:chOff x="1309148" y="6188462"/>
            <a:chExt cx="9190053" cy="226311"/>
          </a:xfrm>
        </p:grpSpPr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EDF8F548-1459-576C-3FDE-2ADEAB3733AD}"/>
                </a:ext>
              </a:extLst>
            </p:cNvPr>
            <p:cNvGrpSpPr/>
            <p:nvPr/>
          </p:nvGrpSpPr>
          <p:grpSpPr>
            <a:xfrm>
              <a:off x="3253197" y="6188462"/>
              <a:ext cx="1413859" cy="226311"/>
              <a:chOff x="3428004" y="6188462"/>
              <a:chExt cx="1413859" cy="226311"/>
            </a:xfrm>
          </p:grpSpPr>
          <p:sp>
            <p:nvSpPr>
              <p:cNvPr id="197" name="Oval 196">
                <a:extLst>
                  <a:ext uri="{FF2B5EF4-FFF2-40B4-BE49-F238E27FC236}">
                    <a16:creationId xmlns:a16="http://schemas.microsoft.com/office/drawing/2014/main" id="{916AE76E-D95C-C5F9-D38B-E67496AF4BFE}"/>
                  </a:ext>
                </a:extLst>
              </p:cNvPr>
              <p:cNvSpPr/>
              <p:nvPr/>
            </p:nvSpPr>
            <p:spPr>
              <a:xfrm>
                <a:off x="3428004" y="6188462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A7EB0392-8444-8772-8052-8DAAB3D8F5FF}"/>
                  </a:ext>
                </a:extLst>
              </p:cNvPr>
              <p:cNvSpPr/>
              <p:nvPr/>
            </p:nvSpPr>
            <p:spPr>
              <a:xfrm>
                <a:off x="3689863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Delayed</a:t>
                </a:r>
              </a:p>
            </p:txBody>
          </p:sp>
        </p:grpSp>
        <p:grpSp>
          <p:nvGrpSpPr>
            <p:cNvPr id="185" name="Group 184">
              <a:extLst>
                <a:ext uri="{FF2B5EF4-FFF2-40B4-BE49-F238E27FC236}">
                  <a16:creationId xmlns:a16="http://schemas.microsoft.com/office/drawing/2014/main" id="{AC965F5A-4BC9-F201-3B50-160A925E81F2}"/>
                </a:ext>
              </a:extLst>
            </p:cNvPr>
            <p:cNvGrpSpPr/>
            <p:nvPr/>
          </p:nvGrpSpPr>
          <p:grpSpPr>
            <a:xfrm>
              <a:off x="5197245" y="6188462"/>
              <a:ext cx="1413861" cy="226311"/>
              <a:chOff x="5571561" y="6188462"/>
              <a:chExt cx="1413861" cy="226311"/>
            </a:xfrm>
          </p:grpSpPr>
          <p:sp>
            <p:nvSpPr>
              <p:cNvPr id="195" name="Oval 194">
                <a:extLst>
                  <a:ext uri="{FF2B5EF4-FFF2-40B4-BE49-F238E27FC236}">
                    <a16:creationId xmlns:a16="http://schemas.microsoft.com/office/drawing/2014/main" id="{B6EDD863-E95D-E406-20E6-19AC541311FB}"/>
                  </a:ext>
                </a:extLst>
              </p:cNvPr>
              <p:cNvSpPr/>
              <p:nvPr/>
            </p:nvSpPr>
            <p:spPr>
              <a:xfrm>
                <a:off x="5571561" y="6188462"/>
                <a:ext cx="221280" cy="22631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6" name="Rectangle 195">
                <a:extLst>
                  <a:ext uri="{FF2B5EF4-FFF2-40B4-BE49-F238E27FC236}">
                    <a16:creationId xmlns:a16="http://schemas.microsoft.com/office/drawing/2014/main" id="{E3E27941-460B-F0D1-C50E-51D371C3C0CF}"/>
                  </a:ext>
                </a:extLst>
              </p:cNvPr>
              <p:cNvSpPr/>
              <p:nvPr/>
            </p:nvSpPr>
            <p:spPr>
              <a:xfrm>
                <a:off x="5833422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Attention Needed</a:t>
                </a:r>
              </a:p>
            </p:txBody>
          </p:sp>
        </p:grpSp>
        <p:grpSp>
          <p:nvGrpSpPr>
            <p:cNvPr id="186" name="Group 185">
              <a:extLst>
                <a:ext uri="{FF2B5EF4-FFF2-40B4-BE49-F238E27FC236}">
                  <a16:creationId xmlns:a16="http://schemas.microsoft.com/office/drawing/2014/main" id="{DEF21FE0-395C-8B8F-210A-31EAC1AD1519}"/>
                </a:ext>
              </a:extLst>
            </p:cNvPr>
            <p:cNvGrpSpPr/>
            <p:nvPr/>
          </p:nvGrpSpPr>
          <p:grpSpPr>
            <a:xfrm>
              <a:off x="7141295" y="6188462"/>
              <a:ext cx="1413858" cy="226311"/>
              <a:chOff x="7246529" y="6188462"/>
              <a:chExt cx="1413858" cy="226311"/>
            </a:xfrm>
          </p:grpSpPr>
          <p:sp>
            <p:nvSpPr>
              <p:cNvPr id="193" name="Oval 192">
                <a:extLst>
                  <a:ext uri="{FF2B5EF4-FFF2-40B4-BE49-F238E27FC236}">
                    <a16:creationId xmlns:a16="http://schemas.microsoft.com/office/drawing/2014/main" id="{9B8054F7-34B2-AE65-42CF-7315C38946F8}"/>
                  </a:ext>
                </a:extLst>
              </p:cNvPr>
              <p:cNvSpPr/>
              <p:nvPr/>
            </p:nvSpPr>
            <p:spPr>
              <a:xfrm>
                <a:off x="7246529" y="6188462"/>
                <a:ext cx="221280" cy="226311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4" name="Rectangle 193">
                <a:extLst>
                  <a:ext uri="{FF2B5EF4-FFF2-40B4-BE49-F238E27FC236}">
                    <a16:creationId xmlns:a16="http://schemas.microsoft.com/office/drawing/2014/main" id="{216C5B50-6DC3-7CB3-4ED1-EDA8F5906440}"/>
                  </a:ext>
                </a:extLst>
              </p:cNvPr>
              <p:cNvSpPr/>
              <p:nvPr/>
            </p:nvSpPr>
            <p:spPr>
              <a:xfrm>
                <a:off x="7508387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On Track</a:t>
                </a:r>
              </a:p>
            </p:txBody>
          </p:sp>
        </p:grpSp>
        <p:grpSp>
          <p:nvGrpSpPr>
            <p:cNvPr id="187" name="Group 186">
              <a:extLst>
                <a:ext uri="{FF2B5EF4-FFF2-40B4-BE49-F238E27FC236}">
                  <a16:creationId xmlns:a16="http://schemas.microsoft.com/office/drawing/2014/main" id="{691F7D6D-7F66-1078-B721-2A1DFA5F76C3}"/>
                </a:ext>
              </a:extLst>
            </p:cNvPr>
            <p:cNvGrpSpPr/>
            <p:nvPr/>
          </p:nvGrpSpPr>
          <p:grpSpPr>
            <a:xfrm>
              <a:off x="9085344" y="6188462"/>
              <a:ext cx="1413857" cy="226311"/>
              <a:chOff x="9085344" y="6188462"/>
              <a:chExt cx="1413857" cy="226311"/>
            </a:xfrm>
          </p:grpSpPr>
          <p:sp>
            <p:nvSpPr>
              <p:cNvPr id="191" name="Oval 190">
                <a:extLst>
                  <a:ext uri="{FF2B5EF4-FFF2-40B4-BE49-F238E27FC236}">
                    <a16:creationId xmlns:a16="http://schemas.microsoft.com/office/drawing/2014/main" id="{B796CBB8-E8FB-B5F8-2CF2-6E87A8AB8EA3}"/>
                  </a:ext>
                </a:extLst>
              </p:cNvPr>
              <p:cNvSpPr/>
              <p:nvPr/>
            </p:nvSpPr>
            <p:spPr>
              <a:xfrm>
                <a:off x="9085344" y="6188462"/>
                <a:ext cx="221280" cy="22631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0C7D5081-7EFB-4810-0D81-0F1F18399E06}"/>
                  </a:ext>
                </a:extLst>
              </p:cNvPr>
              <p:cNvSpPr/>
              <p:nvPr/>
            </p:nvSpPr>
            <p:spPr>
              <a:xfrm>
                <a:off x="9347201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Completed</a:t>
                </a:r>
              </a:p>
            </p:txBody>
          </p:sp>
        </p:grp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FF06FCB3-1023-4940-3A32-7440EA66910B}"/>
                </a:ext>
              </a:extLst>
            </p:cNvPr>
            <p:cNvGrpSpPr/>
            <p:nvPr/>
          </p:nvGrpSpPr>
          <p:grpSpPr>
            <a:xfrm>
              <a:off x="1309148" y="6188462"/>
              <a:ext cx="1413860" cy="226311"/>
              <a:chOff x="1309148" y="6188462"/>
              <a:chExt cx="1413860" cy="226311"/>
            </a:xfrm>
          </p:grpSpPr>
          <p:sp>
            <p:nvSpPr>
              <p:cNvPr id="189" name="Oval 188">
                <a:extLst>
                  <a:ext uri="{FF2B5EF4-FFF2-40B4-BE49-F238E27FC236}">
                    <a16:creationId xmlns:a16="http://schemas.microsoft.com/office/drawing/2014/main" id="{2DC2E01E-9844-BFE3-845F-55EFD5381C7C}"/>
                  </a:ext>
                </a:extLst>
              </p:cNvPr>
              <p:cNvSpPr/>
              <p:nvPr/>
            </p:nvSpPr>
            <p:spPr>
              <a:xfrm>
                <a:off x="1309148" y="6188462"/>
                <a:ext cx="221280" cy="22631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85F03776-7EC8-E6F8-471B-750C6368CDD2}"/>
                  </a:ext>
                </a:extLst>
              </p:cNvPr>
              <p:cNvSpPr/>
              <p:nvPr/>
            </p:nvSpPr>
            <p:spPr>
              <a:xfrm>
                <a:off x="1571008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A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Not Started</a:t>
                </a: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</p:grp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D8706CB1-CFCB-8B41-B5E5-C77805B45DE2}"/>
              </a:ext>
            </a:extLst>
          </p:cNvPr>
          <p:cNvSpPr/>
          <p:nvPr/>
        </p:nvSpPr>
        <p:spPr>
          <a:xfrm>
            <a:off x="8225726" y="1176418"/>
            <a:ext cx="221280" cy="22631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25ECDF2-04E6-F53B-B565-6F32D8BB2625}"/>
              </a:ext>
            </a:extLst>
          </p:cNvPr>
          <p:cNvSpPr/>
          <p:nvPr/>
        </p:nvSpPr>
        <p:spPr>
          <a:xfrm>
            <a:off x="8225726" y="1603649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719A29B-3F45-F552-5B52-0BDABB554969}"/>
              </a:ext>
            </a:extLst>
          </p:cNvPr>
          <p:cNvSpPr/>
          <p:nvPr/>
        </p:nvSpPr>
        <p:spPr>
          <a:xfrm>
            <a:off x="8225726" y="2030880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E198FA3E-1537-7A74-069F-6986BDC1E764}"/>
              </a:ext>
            </a:extLst>
          </p:cNvPr>
          <p:cNvSpPr/>
          <p:nvPr/>
        </p:nvSpPr>
        <p:spPr>
          <a:xfrm>
            <a:off x="8225726" y="2458111"/>
            <a:ext cx="221280" cy="22631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5CE225BF-BDD9-197D-E6A7-81141885B6B1}"/>
              </a:ext>
            </a:extLst>
          </p:cNvPr>
          <p:cNvSpPr/>
          <p:nvPr/>
        </p:nvSpPr>
        <p:spPr>
          <a:xfrm>
            <a:off x="8225726" y="2885341"/>
            <a:ext cx="221280" cy="22631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314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C56F03-EA4E-56C5-E887-DA230A6A75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68DE7E-DC23-B86B-BF09-E280BD41C6B7}"/>
              </a:ext>
            </a:extLst>
          </p:cNvPr>
          <p:cNvSpPr/>
          <p:nvPr/>
        </p:nvSpPr>
        <p:spPr>
          <a:xfrm>
            <a:off x="-1561" y="-1"/>
            <a:ext cx="12193561" cy="561976"/>
          </a:xfrm>
          <a:prstGeom prst="rect">
            <a:avLst/>
          </a:prstGeom>
          <a:solidFill>
            <a:srgbClr val="E2E2E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endParaRPr lang="en-US" sz="1800" dirty="0"/>
          </a:p>
        </p:txBody>
      </p:sp>
      <p:sp>
        <p:nvSpPr>
          <p:cNvPr id="6" name="Freeform 12">
            <a:extLst>
              <a:ext uri="{FF2B5EF4-FFF2-40B4-BE49-F238E27FC236}">
                <a16:creationId xmlns:a16="http://schemas.microsoft.com/office/drawing/2014/main" id="{BC3DCF95-A49D-6DE7-02A9-9B173EF82711}"/>
              </a:ext>
            </a:extLst>
          </p:cNvPr>
          <p:cNvSpPr/>
          <p:nvPr/>
        </p:nvSpPr>
        <p:spPr>
          <a:xfrm>
            <a:off x="9363856" y="300498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DATE</a:t>
            </a:r>
          </a:p>
        </p:txBody>
      </p:sp>
      <p:sp>
        <p:nvSpPr>
          <p:cNvPr id="7" name="Freeform 14">
            <a:extLst>
              <a:ext uri="{FF2B5EF4-FFF2-40B4-BE49-F238E27FC236}">
                <a16:creationId xmlns:a16="http://schemas.microsoft.com/office/drawing/2014/main" id="{44C09FFE-652A-46B8-807A-59F29F01B64F}"/>
              </a:ext>
            </a:extLst>
          </p:cNvPr>
          <p:cNvSpPr/>
          <p:nvPr/>
        </p:nvSpPr>
        <p:spPr>
          <a:xfrm>
            <a:off x="5718176" y="300498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TEAM</a:t>
            </a:r>
          </a:p>
        </p:txBody>
      </p:sp>
      <p:sp>
        <p:nvSpPr>
          <p:cNvPr id="8" name="Freeform 11">
            <a:extLst>
              <a:ext uri="{FF2B5EF4-FFF2-40B4-BE49-F238E27FC236}">
                <a16:creationId xmlns:a16="http://schemas.microsoft.com/office/drawing/2014/main" id="{EB96C20D-EBF7-C130-4940-66B41AC843CA}"/>
              </a:ext>
            </a:extLst>
          </p:cNvPr>
          <p:cNvSpPr/>
          <p:nvPr/>
        </p:nvSpPr>
        <p:spPr>
          <a:xfrm>
            <a:off x="9363075" y="49750"/>
            <a:ext cx="73933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AREA</a:t>
            </a:r>
          </a:p>
        </p:txBody>
      </p:sp>
      <p:sp>
        <p:nvSpPr>
          <p:cNvPr id="9" name="Freeform 11">
            <a:extLst>
              <a:ext uri="{FF2B5EF4-FFF2-40B4-BE49-F238E27FC236}">
                <a16:creationId xmlns:a16="http://schemas.microsoft.com/office/drawing/2014/main" id="{1810F683-27F4-5DBE-E19C-4F3B4AB1F899}"/>
              </a:ext>
            </a:extLst>
          </p:cNvPr>
          <p:cNvSpPr/>
          <p:nvPr/>
        </p:nvSpPr>
        <p:spPr>
          <a:xfrm>
            <a:off x="5717396" y="49750"/>
            <a:ext cx="104076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PROJECT</a:t>
            </a:r>
          </a:p>
        </p:txBody>
      </p:sp>
      <p:sp>
        <p:nvSpPr>
          <p:cNvPr id="10" name="Freeform 11">
            <a:extLst>
              <a:ext uri="{FF2B5EF4-FFF2-40B4-BE49-F238E27FC236}">
                <a16:creationId xmlns:a16="http://schemas.microsoft.com/office/drawing/2014/main" id="{089900BD-D1DF-9A7D-78D4-71FC2D4E50AA}"/>
              </a:ext>
            </a:extLst>
          </p:cNvPr>
          <p:cNvSpPr/>
          <p:nvPr/>
        </p:nvSpPr>
        <p:spPr>
          <a:xfrm>
            <a:off x="280677" y="0"/>
            <a:ext cx="5297163" cy="313350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>
            <a:noAutofit/>
          </a:bodyPr>
          <a:lstStyle/>
          <a:p>
            <a:pPr algn="l"/>
            <a:r>
              <a:rPr lang="en-US" sz="1800" b="1" dirty="0">
                <a:solidFill>
                  <a:srgbClr val="000000"/>
                </a:solidFill>
              </a:rPr>
              <a:t>PROJECT </a:t>
            </a:r>
            <a:r>
              <a:rPr lang="en-US" b="1" dirty="0">
                <a:solidFill>
                  <a:srgbClr val="000000"/>
                </a:solidFill>
              </a:rPr>
              <a:t>STATUS REPORT</a:t>
            </a:r>
            <a:endParaRPr lang="en-US" sz="1800" b="1" dirty="0">
              <a:solidFill>
                <a:srgbClr val="000000"/>
              </a:solidFill>
            </a:endParaRPr>
          </a:p>
        </p:txBody>
      </p:sp>
      <p:sp>
        <p:nvSpPr>
          <p:cNvPr id="11" name="Freeform 14">
            <a:extLst>
              <a:ext uri="{FF2B5EF4-FFF2-40B4-BE49-F238E27FC236}">
                <a16:creationId xmlns:a16="http://schemas.microsoft.com/office/drawing/2014/main" id="{059A4ED1-AEAA-9143-0939-AC00D0EC1FC5}"/>
              </a:ext>
            </a:extLst>
          </p:cNvPr>
          <p:cNvSpPr/>
          <p:nvPr/>
        </p:nvSpPr>
        <p:spPr>
          <a:xfrm>
            <a:off x="140589" y="300498"/>
            <a:ext cx="1119443" cy="213853"/>
          </a:xfrm>
          <a:custGeom>
            <a:avLst/>
            <a:gdLst/>
            <a:ahLst/>
            <a:cxnLst/>
            <a:rect l="l" t="t" r="r" b="b"/>
            <a:pathLst>
              <a:path w="2166912" h="243200">
                <a:moveTo>
                  <a:pt x="0" y="0"/>
                </a:moveTo>
                <a:lnTo>
                  <a:pt x="2166912" y="0"/>
                </a:lnTo>
                <a:lnTo>
                  <a:pt x="2166912" y="243200"/>
                </a:lnTo>
                <a:lnTo>
                  <a:pt x="0" y="243200"/>
                </a:lnTo>
                <a:lnTo>
                  <a:pt x="0" y="0"/>
                </a:lnTo>
                <a:close/>
              </a:path>
            </a:pathLst>
          </a:custGeom>
          <a:noFill/>
          <a:ln w="7600" cap="flat">
            <a:noFill/>
            <a:bevel/>
          </a:ln>
          <a:effectLst/>
        </p:spPr>
        <p:txBody>
          <a:bodyPr wrap="square" lIns="36000" tIns="36000" rIns="36000" bIns="36000" rtlCol="0" anchor="ctr" anchorCtr="0"/>
          <a:lstStyle/>
          <a:p>
            <a:pPr algn="r"/>
            <a:r>
              <a:rPr lang="en-US" sz="1100" b="0" dirty="0">
                <a:solidFill>
                  <a:srgbClr val="000000"/>
                </a:solidFill>
              </a:rPr>
              <a:t>TITLE</a:t>
            </a:r>
          </a:p>
        </p:txBody>
      </p:sp>
      <p:sp>
        <p:nvSpPr>
          <p:cNvPr id="12" name="Content Placeholder 23">
            <a:extLst>
              <a:ext uri="{FF2B5EF4-FFF2-40B4-BE49-F238E27FC236}">
                <a16:creationId xmlns:a16="http://schemas.microsoft.com/office/drawing/2014/main" id="{599533CE-5E11-437B-F146-4838927E0629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  <a:endParaRPr lang="en-AE" dirty="0"/>
          </a:p>
        </p:txBody>
      </p:sp>
      <p:sp>
        <p:nvSpPr>
          <p:cNvPr id="13" name="Content Placeholder 25">
            <a:extLst>
              <a:ext uri="{FF2B5EF4-FFF2-40B4-BE49-F238E27FC236}">
                <a16:creationId xmlns:a16="http://schemas.microsoft.com/office/drawing/2014/main" id="{97FBF255-2AB6-DE5B-0F53-145F2064CCC9}"/>
              </a:ext>
            </a:extLst>
          </p:cNvPr>
          <p:cNvSpPr txBox="1">
            <a:spLocks/>
          </p:cNvSpPr>
          <p:nvPr/>
        </p:nvSpPr>
        <p:spPr>
          <a:xfrm>
            <a:off x="10103144" y="55869"/>
            <a:ext cx="1808179" cy="2016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4" name="Content Placeholder 21">
            <a:extLst>
              <a:ext uri="{FF2B5EF4-FFF2-40B4-BE49-F238E27FC236}">
                <a16:creationId xmlns:a16="http://schemas.microsoft.com/office/drawing/2014/main" id="{ECC6D90D-3E16-AC7B-60F4-242F3C763758}"/>
              </a:ext>
            </a:extLst>
          </p:cNvPr>
          <p:cNvSpPr txBox="1">
            <a:spLocks/>
          </p:cNvSpPr>
          <p:nvPr/>
        </p:nvSpPr>
        <p:spPr>
          <a:xfrm>
            <a:off x="1342682" y="306617"/>
            <a:ext cx="4268180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4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Document Quality Assurance and Content Review</a:t>
            </a:r>
            <a:endParaRPr lang="en-US" dirty="0"/>
          </a:p>
        </p:txBody>
      </p:sp>
      <p:sp>
        <p:nvSpPr>
          <p:cNvPr id="15" name="Content Placeholder 22">
            <a:extLst>
              <a:ext uri="{FF2B5EF4-FFF2-40B4-BE49-F238E27FC236}">
                <a16:creationId xmlns:a16="http://schemas.microsoft.com/office/drawing/2014/main" id="{FB8066E2-C8A5-26FE-80CA-3DFA1913BB19}"/>
              </a:ext>
            </a:extLst>
          </p:cNvPr>
          <p:cNvSpPr txBox="1">
            <a:spLocks/>
          </p:cNvSpPr>
          <p:nvPr/>
        </p:nvSpPr>
        <p:spPr>
          <a:xfrm>
            <a:off x="6790789" y="306617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6" name="Content Placeholder 24">
            <a:extLst>
              <a:ext uri="{FF2B5EF4-FFF2-40B4-BE49-F238E27FC236}">
                <a16:creationId xmlns:a16="http://schemas.microsoft.com/office/drawing/2014/main" id="{BC882571-6956-C86C-020D-0A0A6B1EFD27}"/>
              </a:ext>
            </a:extLst>
          </p:cNvPr>
          <p:cNvSpPr txBox="1">
            <a:spLocks/>
          </p:cNvSpPr>
          <p:nvPr/>
        </p:nvSpPr>
        <p:spPr>
          <a:xfrm>
            <a:off x="6790789" y="55869"/>
            <a:ext cx="2551333" cy="201612"/>
          </a:xfrm>
          <a:prstGeom prst="rect">
            <a:avLst/>
          </a:prstGeom>
          <a:solidFill>
            <a:schemeClr val="bg1"/>
          </a:solidFill>
        </p:spPr>
        <p:txBody>
          <a:bodyPr lIns="36000" tIns="36000" rIns="36000" bIns="3600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AE" sz="1100" b="0" kern="1200" dirty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 </a:t>
            </a:r>
          </a:p>
        </p:txBody>
      </p:sp>
      <p:sp>
        <p:nvSpPr>
          <p:cNvPr id="17" name="Content Placeholder 23">
            <a:extLst>
              <a:ext uri="{FF2B5EF4-FFF2-40B4-BE49-F238E27FC236}">
                <a16:creationId xmlns:a16="http://schemas.microsoft.com/office/drawing/2014/main" id="{8B6243D9-42A3-74EA-1150-95D5DA655AE5}"/>
              </a:ext>
            </a:extLst>
          </p:cNvPr>
          <p:cNvSpPr txBox="1">
            <a:spLocks/>
          </p:cNvSpPr>
          <p:nvPr/>
        </p:nvSpPr>
        <p:spPr>
          <a:xfrm>
            <a:off x="10103144" y="306617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sp>
        <p:nvSpPr>
          <p:cNvPr id="18" name="Content Placeholder 25">
            <a:extLst>
              <a:ext uri="{FF2B5EF4-FFF2-40B4-BE49-F238E27FC236}">
                <a16:creationId xmlns:a16="http://schemas.microsoft.com/office/drawing/2014/main" id="{504D8FBD-6811-B3E9-78B3-2B516DB16431}"/>
              </a:ext>
            </a:extLst>
          </p:cNvPr>
          <p:cNvSpPr txBox="1">
            <a:spLocks/>
          </p:cNvSpPr>
          <p:nvPr/>
        </p:nvSpPr>
        <p:spPr>
          <a:xfrm>
            <a:off x="10130172" y="55869"/>
            <a:ext cx="1808179" cy="20161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 </a:t>
            </a:r>
            <a:endParaRPr lang="en-AE" dirty="0"/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7BF02E7-2F3A-979D-B79A-BDB957A2C1A4}"/>
              </a:ext>
            </a:extLst>
          </p:cNvPr>
          <p:cNvGrpSpPr/>
          <p:nvPr/>
        </p:nvGrpSpPr>
        <p:grpSpPr>
          <a:xfrm>
            <a:off x="1431823" y="5918956"/>
            <a:ext cx="9190053" cy="226311"/>
            <a:chOff x="1309148" y="6188462"/>
            <a:chExt cx="9190053" cy="226311"/>
          </a:xfrm>
        </p:grpSpPr>
        <p:grpSp>
          <p:nvGrpSpPr>
            <p:cNvPr id="115" name="Group 114">
              <a:extLst>
                <a:ext uri="{FF2B5EF4-FFF2-40B4-BE49-F238E27FC236}">
                  <a16:creationId xmlns:a16="http://schemas.microsoft.com/office/drawing/2014/main" id="{99A59E73-42BD-F858-FCDC-B97B36D5AD27}"/>
                </a:ext>
              </a:extLst>
            </p:cNvPr>
            <p:cNvGrpSpPr/>
            <p:nvPr/>
          </p:nvGrpSpPr>
          <p:grpSpPr>
            <a:xfrm>
              <a:off x="3253197" y="6188462"/>
              <a:ext cx="1413859" cy="226311"/>
              <a:chOff x="3428004" y="6188462"/>
              <a:chExt cx="1413859" cy="226311"/>
            </a:xfrm>
          </p:grpSpPr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92E83190-8452-421A-2FFF-AB97DDB18958}"/>
                  </a:ext>
                </a:extLst>
              </p:cNvPr>
              <p:cNvSpPr/>
              <p:nvPr/>
            </p:nvSpPr>
            <p:spPr>
              <a:xfrm>
                <a:off x="3428004" y="6188462"/>
                <a:ext cx="221280" cy="226311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659F146C-7073-9A30-D3B0-D60D7B14573B}"/>
                  </a:ext>
                </a:extLst>
              </p:cNvPr>
              <p:cNvSpPr/>
              <p:nvPr/>
            </p:nvSpPr>
            <p:spPr>
              <a:xfrm>
                <a:off x="3689863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Delayed</a:t>
                </a:r>
              </a:p>
            </p:txBody>
          </p:sp>
        </p:grp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FA864EF5-3A47-A4E7-C393-45124999E5A5}"/>
                </a:ext>
              </a:extLst>
            </p:cNvPr>
            <p:cNvGrpSpPr/>
            <p:nvPr/>
          </p:nvGrpSpPr>
          <p:grpSpPr>
            <a:xfrm>
              <a:off x="5197245" y="6188462"/>
              <a:ext cx="1413861" cy="226311"/>
              <a:chOff x="5571561" y="6188462"/>
              <a:chExt cx="1413861" cy="226311"/>
            </a:xfrm>
          </p:grpSpPr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75FA725B-6542-77DE-6190-4F2B45053A5D}"/>
                  </a:ext>
                </a:extLst>
              </p:cNvPr>
              <p:cNvSpPr/>
              <p:nvPr/>
            </p:nvSpPr>
            <p:spPr>
              <a:xfrm>
                <a:off x="5571561" y="6188462"/>
                <a:ext cx="221280" cy="22631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E469E473-28BE-C3D1-2E7D-CD5AF1F03E42}"/>
                  </a:ext>
                </a:extLst>
              </p:cNvPr>
              <p:cNvSpPr/>
              <p:nvPr/>
            </p:nvSpPr>
            <p:spPr>
              <a:xfrm>
                <a:off x="5833422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Attention Needed</a:t>
                </a:r>
              </a:p>
            </p:txBody>
          </p:sp>
        </p:grp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4C581566-64AD-A9A0-DE63-64D8123B78CD}"/>
                </a:ext>
              </a:extLst>
            </p:cNvPr>
            <p:cNvGrpSpPr/>
            <p:nvPr/>
          </p:nvGrpSpPr>
          <p:grpSpPr>
            <a:xfrm>
              <a:off x="7141295" y="6188462"/>
              <a:ext cx="1413858" cy="226311"/>
              <a:chOff x="7246529" y="6188462"/>
              <a:chExt cx="1413858" cy="226311"/>
            </a:xfrm>
          </p:grpSpPr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C085BFAB-790B-6A3C-E811-3E460EDA1833}"/>
                  </a:ext>
                </a:extLst>
              </p:cNvPr>
              <p:cNvSpPr/>
              <p:nvPr/>
            </p:nvSpPr>
            <p:spPr>
              <a:xfrm>
                <a:off x="7246529" y="6188462"/>
                <a:ext cx="221280" cy="226311"/>
              </a:xfrm>
              <a:prstGeom prst="ellipse">
                <a:avLst/>
              </a:prstGeom>
              <a:solidFill>
                <a:srgbClr val="00B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6A6F598-B2CA-5832-DDA0-B34A6DB560B0}"/>
                  </a:ext>
                </a:extLst>
              </p:cNvPr>
              <p:cNvSpPr/>
              <p:nvPr/>
            </p:nvSpPr>
            <p:spPr>
              <a:xfrm>
                <a:off x="7508387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On Track</a:t>
                </a:r>
              </a:p>
            </p:txBody>
          </p: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343DAAF5-9CB8-8FA5-65A5-CF6164F28628}"/>
                </a:ext>
              </a:extLst>
            </p:cNvPr>
            <p:cNvGrpSpPr/>
            <p:nvPr/>
          </p:nvGrpSpPr>
          <p:grpSpPr>
            <a:xfrm>
              <a:off x="9085344" y="6188462"/>
              <a:ext cx="1413857" cy="226311"/>
              <a:chOff x="9085344" y="6188462"/>
              <a:chExt cx="1413857" cy="226311"/>
            </a:xfrm>
          </p:grpSpPr>
          <p:sp>
            <p:nvSpPr>
              <p:cNvPr id="122" name="Oval 121">
                <a:extLst>
                  <a:ext uri="{FF2B5EF4-FFF2-40B4-BE49-F238E27FC236}">
                    <a16:creationId xmlns:a16="http://schemas.microsoft.com/office/drawing/2014/main" id="{9F3D54D1-4B4E-A03B-BB85-AA609669C955}"/>
                  </a:ext>
                </a:extLst>
              </p:cNvPr>
              <p:cNvSpPr/>
              <p:nvPr/>
            </p:nvSpPr>
            <p:spPr>
              <a:xfrm>
                <a:off x="9085344" y="6188462"/>
                <a:ext cx="221280" cy="226311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7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A74A694-2247-86E0-B8D6-9C578A9AA3A8}"/>
                  </a:ext>
                </a:extLst>
              </p:cNvPr>
              <p:cNvSpPr/>
              <p:nvPr/>
            </p:nvSpPr>
            <p:spPr>
              <a:xfrm>
                <a:off x="9347201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Completed</a:t>
                </a:r>
              </a:p>
            </p:txBody>
          </p: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E36295D5-32ED-9068-0E24-E4495768E1CD}"/>
                </a:ext>
              </a:extLst>
            </p:cNvPr>
            <p:cNvGrpSpPr/>
            <p:nvPr/>
          </p:nvGrpSpPr>
          <p:grpSpPr>
            <a:xfrm>
              <a:off x="1309148" y="6188462"/>
              <a:ext cx="1413860" cy="226311"/>
              <a:chOff x="1309148" y="6188462"/>
              <a:chExt cx="1413860" cy="226311"/>
            </a:xfrm>
          </p:grpSpPr>
          <p:sp>
            <p:nvSpPr>
              <p:cNvPr id="120" name="Oval 119">
                <a:extLst>
                  <a:ext uri="{FF2B5EF4-FFF2-40B4-BE49-F238E27FC236}">
                    <a16:creationId xmlns:a16="http://schemas.microsoft.com/office/drawing/2014/main" id="{3307F41C-C28A-E738-180F-F76F8DA86A30}"/>
                  </a:ext>
                </a:extLst>
              </p:cNvPr>
              <p:cNvSpPr/>
              <p:nvPr/>
            </p:nvSpPr>
            <p:spPr>
              <a:xfrm>
                <a:off x="1309148" y="6188462"/>
                <a:ext cx="221280" cy="226311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0BDC10D5-7FF9-03F4-6529-8665E51017BB}"/>
                  </a:ext>
                </a:extLst>
              </p:cNvPr>
              <p:cNvSpPr/>
              <p:nvPr/>
            </p:nvSpPr>
            <p:spPr>
              <a:xfrm>
                <a:off x="1571008" y="6193894"/>
                <a:ext cx="1152000" cy="21544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36000" rtlCol="0" anchor="ctr">
                <a:noAutofit/>
              </a:bodyPr>
              <a:lstStyle/>
              <a:p>
                <a:pPr marL="0" marR="0" lvl="0" indent="0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AS" sz="11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HelveticaNeueLT Pro 55 Roman" panose="020B0604020202020204" charset="0"/>
                  </a:rPr>
                  <a:t>Not Started</a:t>
                </a:r>
                <a:endPara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HelveticaNeueLT Pro 55 Roman" panose="020B0604020202020204" charset="0"/>
                </a:endParaRPr>
              </a:p>
            </p:txBody>
          </p:sp>
        </p:grp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6C71D09F-BD7C-5677-4671-8EE3A18D49C0}"/>
              </a:ext>
            </a:extLst>
          </p:cNvPr>
          <p:cNvGrpSpPr/>
          <p:nvPr/>
        </p:nvGrpSpPr>
        <p:grpSpPr>
          <a:xfrm>
            <a:off x="293293" y="1076199"/>
            <a:ext cx="11605414" cy="1897599"/>
            <a:chOff x="293293" y="664480"/>
            <a:chExt cx="11605414" cy="2103516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E52808AE-1817-DBF5-EDD0-64D511F8913F}"/>
                </a:ext>
              </a:extLst>
            </p:cNvPr>
            <p:cNvGrpSpPr/>
            <p:nvPr/>
          </p:nvGrpSpPr>
          <p:grpSpPr>
            <a:xfrm>
              <a:off x="293293" y="664480"/>
              <a:ext cx="11605414" cy="396000"/>
              <a:chOff x="293293" y="664480"/>
              <a:chExt cx="11605414" cy="396000"/>
            </a:xfrm>
          </p:grpSpPr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DF61519A-8E82-0A89-A688-C7975721191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293293" y="664480"/>
                <a:ext cx="4959158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ACTIVITY / MILESTONE / DELIVERABLE</a:t>
                </a:r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DED3D1D6-5E23-094C-2AE3-D1F671307111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5297786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PLANNED DUE DATE</a:t>
                </a:r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AD43F1CE-8A8F-494F-5FDF-13E56C29D1C5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6530191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FORECASTED DUE DATE</a:t>
                </a:r>
              </a:p>
            </p:txBody>
          </p:sp>
          <p:sp>
            <p:nvSpPr>
              <p:cNvPr id="159" name="Rectangle 158">
                <a:extLst>
                  <a:ext uri="{FF2B5EF4-FFF2-40B4-BE49-F238E27FC236}">
                    <a16:creationId xmlns:a16="http://schemas.microsoft.com/office/drawing/2014/main" id="{AAA9AEA7-0438-6BA2-FE2E-CA5C03C3E31F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7762596" y="664480"/>
                <a:ext cx="1187070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kumimoji="0" lang="en-US" sz="13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Calibri" panose="020F0502020204030204" pitchFamily="34" charset="0"/>
                  </a:rPr>
                  <a:t>STATUS</a:t>
                </a:r>
              </a:p>
            </p:txBody>
          </p:sp>
          <p:sp>
            <p:nvSpPr>
              <p:cNvPr id="160" name="Rectangle 159">
                <a:extLst>
                  <a:ext uri="{FF2B5EF4-FFF2-40B4-BE49-F238E27FC236}">
                    <a16:creationId xmlns:a16="http://schemas.microsoft.com/office/drawing/2014/main" id="{88DB02EB-7495-A4F1-1316-27264BD5813A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8995002" y="664480"/>
                <a:ext cx="2903705" cy="396000"/>
              </a:xfrm>
              <a:prstGeom prst="rect">
                <a:avLst/>
              </a:prstGeom>
              <a:solidFill>
                <a:srgbClr val="385723"/>
              </a:solidFill>
              <a:ln>
                <a:solidFill>
                  <a:srgbClr val="385723"/>
                </a:solidFill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r>
                  <a:rPr lang="en-US" sz="1300" b="1" kern="0" dirty="0">
                    <a:solidFill>
                      <a:srgbClr val="FFFFFF"/>
                    </a:solidFill>
                    <a:latin typeface="Calibri" panose="020F0502020204030204"/>
                    <a:cs typeface="Calibri" panose="020F0502020204030204" pitchFamily="34" charset="0"/>
                  </a:rPr>
                  <a:t>NOTES</a:t>
                </a:r>
                <a:endPara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32" name="Group 131">
              <a:extLst>
                <a:ext uri="{FF2B5EF4-FFF2-40B4-BE49-F238E27FC236}">
                  <a16:creationId xmlns:a16="http://schemas.microsoft.com/office/drawing/2014/main" id="{9713959C-7D0F-17FD-B172-45F2218A2A4C}"/>
                </a:ext>
              </a:extLst>
            </p:cNvPr>
            <p:cNvGrpSpPr/>
            <p:nvPr/>
          </p:nvGrpSpPr>
          <p:grpSpPr>
            <a:xfrm>
              <a:off x="293293" y="1518668"/>
              <a:ext cx="11605414" cy="395570"/>
              <a:chOff x="293293" y="1506718"/>
              <a:chExt cx="11605414" cy="395570"/>
            </a:xfrm>
          </p:grpSpPr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C4B303A5-2356-3582-B548-AD29E37163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506718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+mn-lt"/>
                  </a:rPr>
                  <a:t>Hold a kick-off meeting with all stakeholders to clarify project scope, objectives, and expectations</a:t>
                </a:r>
              </a:p>
            </p:txBody>
          </p:sp>
          <p:sp>
            <p:nvSpPr>
              <p:cNvPr id="152" name="Rectangle 151">
                <a:extLst>
                  <a:ext uri="{FF2B5EF4-FFF2-40B4-BE49-F238E27FC236}">
                    <a16:creationId xmlns:a16="http://schemas.microsoft.com/office/drawing/2014/main" id="{CB74771D-51B5-10C9-D9C4-AFFDC3AC24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22/8</a:t>
                </a:r>
              </a:p>
            </p:txBody>
          </p:sp>
          <p:sp>
            <p:nvSpPr>
              <p:cNvPr id="153" name="Rectangle 152">
                <a:extLst>
                  <a:ext uri="{FF2B5EF4-FFF2-40B4-BE49-F238E27FC236}">
                    <a16:creationId xmlns:a16="http://schemas.microsoft.com/office/drawing/2014/main" id="{1DD52DDD-1DE4-4703-E10A-7B45715045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54" name="Rectangle 153">
                <a:extLst>
                  <a:ext uri="{FF2B5EF4-FFF2-40B4-BE49-F238E27FC236}">
                    <a16:creationId xmlns:a16="http://schemas.microsoft.com/office/drawing/2014/main" id="{E60E4177-554D-EA23-611A-C6AB59E26E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506718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3045FC59-F261-0C18-D082-8CD63850E2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506718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6FBB9ED2-122F-8E3E-0BF5-9AF1553692B6}"/>
                </a:ext>
              </a:extLst>
            </p:cNvPr>
            <p:cNvGrpSpPr/>
            <p:nvPr/>
          </p:nvGrpSpPr>
          <p:grpSpPr>
            <a:xfrm>
              <a:off x="293293" y="1945547"/>
              <a:ext cx="11605414" cy="395570"/>
              <a:chOff x="293293" y="1927622"/>
              <a:chExt cx="11605414" cy="395570"/>
            </a:xfrm>
          </p:grpSpPr>
          <p:sp>
            <p:nvSpPr>
              <p:cNvPr id="146" name="Rectangle 145">
                <a:extLst>
                  <a:ext uri="{FF2B5EF4-FFF2-40B4-BE49-F238E27FC236}">
                    <a16:creationId xmlns:a16="http://schemas.microsoft.com/office/drawing/2014/main" id="{51CD3C75-6155-702E-1A3E-3F80A50293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927622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/>
                  <a:t>Create a detailed project plan outlining milestones, deliverables, timelines, and resource allocation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47" name="Rectangle 146">
                <a:extLst>
                  <a:ext uri="{FF2B5EF4-FFF2-40B4-BE49-F238E27FC236}">
                    <a16:creationId xmlns:a16="http://schemas.microsoft.com/office/drawing/2014/main" id="{081067A9-C699-53BC-0FCF-88049C89C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23/8</a:t>
                </a:r>
              </a:p>
            </p:txBody>
          </p:sp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7DDF7592-C272-3EBD-4095-9EB23ED302E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CE26CB7C-ABC2-B995-1FAA-6177911403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927622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64F62834-5F92-68CB-6140-D72D0C6B05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927622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4" name="Group 133">
              <a:extLst>
                <a:ext uri="{FF2B5EF4-FFF2-40B4-BE49-F238E27FC236}">
                  <a16:creationId xmlns:a16="http://schemas.microsoft.com/office/drawing/2014/main" id="{8211AAF1-F0B2-67E8-8EEC-FD0E710C18B6}"/>
                </a:ext>
              </a:extLst>
            </p:cNvPr>
            <p:cNvGrpSpPr/>
            <p:nvPr/>
          </p:nvGrpSpPr>
          <p:grpSpPr>
            <a:xfrm>
              <a:off x="293293" y="1091789"/>
              <a:ext cx="11605414" cy="395570"/>
              <a:chOff x="293293" y="1085814"/>
              <a:chExt cx="11605414" cy="395570"/>
            </a:xfrm>
          </p:grpSpPr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571A4128-3C84-EBFF-4735-10A21A2164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1085814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l" rtl="0" fontAlgn="ctr"/>
                <a:r>
                  <a:rPr lang="en-US" sz="1200" b="0" i="0" u="none" strike="noStrike" dirty="0">
                    <a:solidFill>
                      <a:srgbClr val="000000"/>
                    </a:solidFill>
                    <a:effectLst/>
                    <a:latin typeface="+mn-lt"/>
                  </a:rPr>
                  <a:t>Assemble the project team and secure necessary resources</a:t>
                </a:r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D9A55849-2CED-18BF-46ED-68FD0D976F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algn="ctr" defTabSz="914400">
                  <a:spcBef>
                    <a:spcPts val="300"/>
                  </a:spcBef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17/8</a:t>
                </a:r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C8451D8A-97AB-7C76-18A5-0246CA4CEA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69D793A6-F1C3-A227-0333-674341128C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1085814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5" name="Rectangle 144">
                <a:extLst>
                  <a:ext uri="{FF2B5EF4-FFF2-40B4-BE49-F238E27FC236}">
                    <a16:creationId xmlns:a16="http://schemas.microsoft.com/office/drawing/2014/main" id="{2D5C388D-3A11-25CE-D8C5-3FB89EE5CF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1085814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  <p:grpSp>
          <p:nvGrpSpPr>
            <p:cNvPr id="135" name="Group 134">
              <a:extLst>
                <a:ext uri="{FF2B5EF4-FFF2-40B4-BE49-F238E27FC236}">
                  <a16:creationId xmlns:a16="http://schemas.microsoft.com/office/drawing/2014/main" id="{0D4C8B67-5C50-99D6-9B7C-670C39B34124}"/>
                </a:ext>
              </a:extLst>
            </p:cNvPr>
            <p:cNvGrpSpPr/>
            <p:nvPr/>
          </p:nvGrpSpPr>
          <p:grpSpPr>
            <a:xfrm>
              <a:off x="293293" y="2372426"/>
              <a:ext cx="11605414" cy="395570"/>
              <a:chOff x="293293" y="2348527"/>
              <a:chExt cx="11605414" cy="395570"/>
            </a:xfrm>
          </p:grpSpPr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0EA319BB-A342-CCA1-A53C-23594372E0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293" y="2348527"/>
                <a:ext cx="4959158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defTabSz="914400">
                  <a:spcBef>
                    <a:spcPts val="300"/>
                  </a:spcBef>
                  <a:defRPr/>
                </a:pPr>
                <a:r>
                  <a:rPr lang="en-US" sz="1200" dirty="0"/>
                  <a:t>Gather all relevant data and documentation essential for the project</a:t>
                </a:r>
                <a:endPara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F9265A48-71E9-E4AB-A323-0BCE67575F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78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23/8</a:t>
                </a:r>
              </a:p>
            </p:txBody>
          </p:sp>
          <p:sp>
            <p:nvSpPr>
              <p:cNvPr id="138" name="Rectangle 137">
                <a:extLst>
                  <a:ext uri="{FF2B5EF4-FFF2-40B4-BE49-F238E27FC236}">
                    <a16:creationId xmlns:a16="http://schemas.microsoft.com/office/drawing/2014/main" id="{B26160E3-3B04-ADDF-CCED-C75EE12A19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30191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24/8</a:t>
                </a:r>
              </a:p>
            </p:txBody>
          </p:sp>
          <p:sp>
            <p:nvSpPr>
              <p:cNvPr id="139" name="Rectangle 138">
                <a:extLst>
                  <a:ext uri="{FF2B5EF4-FFF2-40B4-BE49-F238E27FC236}">
                    <a16:creationId xmlns:a16="http://schemas.microsoft.com/office/drawing/2014/main" id="{FB163CEA-CB74-D2C6-6B9A-A38DF7C8FF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62596" y="2348527"/>
                <a:ext cx="1187070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  <p:sp>
            <p:nvSpPr>
              <p:cNvPr id="140" name="Rectangle 139">
                <a:extLst>
                  <a:ext uri="{FF2B5EF4-FFF2-40B4-BE49-F238E27FC236}">
                    <a16:creationId xmlns:a16="http://schemas.microsoft.com/office/drawing/2014/main" id="{7DA1B113-E242-2EC5-5D6B-FEB58B2DD9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5002" y="2348527"/>
                <a:ext cx="2903705" cy="395570"/>
              </a:xfrm>
              <a:prstGeom prst="rect">
                <a:avLst/>
              </a:prstGeom>
              <a:solidFill>
                <a:schemeClr val="bg1">
                  <a:alpha val="20000"/>
                </a:schemeClr>
              </a:solidFill>
              <a:ln w="6350" cap="rnd">
                <a:solidFill>
                  <a:schemeClr val="bg1">
                    <a:lumMod val="65000"/>
                  </a:schemeClr>
                </a:solidFill>
                <a:prstDash val="solid"/>
              </a:ln>
            </p:spPr>
            <p:txBody>
              <a:bodyPr spcFirstLastPara="1" wrap="square" lIns="36000" tIns="36000" rIns="36000" bIns="36000" anchor="ctr" anchorCtr="0">
                <a:no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3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D0D0D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</a:p>
            </p:txBody>
          </p:sp>
        </p:grp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1AF0DE76-C81D-DE61-50F3-795F649AA77B}"/>
              </a:ext>
            </a:extLst>
          </p:cNvPr>
          <p:cNvGrpSpPr/>
          <p:nvPr/>
        </p:nvGrpSpPr>
        <p:grpSpPr>
          <a:xfrm>
            <a:off x="293293" y="4032198"/>
            <a:ext cx="11605414" cy="690594"/>
            <a:chOff x="293293" y="4547763"/>
            <a:chExt cx="11605414" cy="1176602"/>
          </a:xfrm>
        </p:grpSpPr>
        <p:sp>
          <p:nvSpPr>
            <p:cNvPr id="162" name="Rectangle 161">
              <a:extLst>
                <a:ext uri="{FF2B5EF4-FFF2-40B4-BE49-F238E27FC236}">
                  <a16:creationId xmlns:a16="http://schemas.microsoft.com/office/drawing/2014/main" id="{BB2A518D-6940-1C95-B8FF-7F98F1581523}"/>
                </a:ext>
              </a:extLst>
            </p:cNvPr>
            <p:cNvSpPr>
              <a:spLocks/>
            </p:cNvSpPr>
            <p:nvPr/>
          </p:nvSpPr>
          <p:spPr>
            <a:xfrm>
              <a:off x="293293" y="4547763"/>
              <a:ext cx="5802707" cy="396000"/>
            </a:xfrm>
            <a:prstGeom prst="rect">
              <a:avLst/>
            </a:prstGeom>
            <a:solidFill>
              <a:srgbClr val="820E2F"/>
            </a:solidFill>
            <a:ln>
              <a:solidFill>
                <a:srgbClr val="820E2F"/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algn="l" rtl="0" fontAlgn="ctr"/>
              <a:r>
                <a:rPr lang="en-US" sz="1300" b="1" i="0" u="none" strike="noStrike" dirty="0">
                  <a:solidFill>
                    <a:srgbClr val="FFFFFF"/>
                  </a:solidFill>
                  <a:effectLst/>
                  <a:latin typeface="+mn-lt"/>
                </a:rPr>
                <a:t>RISKS / ISSUES / ROADBLOCKS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3C14E85F-43AD-9117-EA06-AB2F2101896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3" y="4987229"/>
              <a:ext cx="5802707" cy="737136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t" anchorCtr="0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The 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risk</a:t>
              </a: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of unresponsive stakeholders from the Legal Department which may lead to delays in project timelines and hinder decision-making processes</a:t>
              </a:r>
            </a:p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An </a:t>
              </a: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issue</a:t>
              </a: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of insufficient IT support, which may hinder the resolution of technical problems</a:t>
              </a:r>
            </a:p>
          </p:txBody>
        </p:sp>
        <p:sp>
          <p:nvSpPr>
            <p:cNvPr id="164" name="Rectangle 163">
              <a:extLst>
                <a:ext uri="{FF2B5EF4-FFF2-40B4-BE49-F238E27FC236}">
                  <a16:creationId xmlns:a16="http://schemas.microsoft.com/office/drawing/2014/main" id="{58654B44-F0F2-FD4A-A108-06E38339C27B}"/>
                </a:ext>
              </a:extLst>
            </p:cNvPr>
            <p:cNvSpPr>
              <a:spLocks/>
            </p:cNvSpPr>
            <p:nvPr/>
          </p:nvSpPr>
          <p:spPr>
            <a:xfrm>
              <a:off x="6138707" y="4547763"/>
              <a:ext cx="5760000" cy="396000"/>
            </a:xfrm>
            <a:prstGeom prst="rect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rPr>
                <a:t>KEY DECISIONS / ACTIONS REQUIRED / ESCALATIONS</a:t>
              </a: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A739B3D9-F32B-9B67-0C80-C26AA3191F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707" y="4987229"/>
              <a:ext cx="5760000" cy="737136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t" anchorCtr="0">
              <a:noAutofit/>
            </a:bodyPr>
            <a:lstStyle/>
            <a:p>
              <a:pPr marL="171450" marR="0" lvl="0" indent="-17145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Establish regular communication channels and follow-up schedules to engage stakeholders actively [Zakaria]</a:t>
              </a:r>
            </a:p>
          </p:txBody>
        </p: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EC1B14E4-34D8-4F6B-6876-0467801E6E41}"/>
              </a:ext>
            </a:extLst>
          </p:cNvPr>
          <p:cNvGrpSpPr/>
          <p:nvPr/>
        </p:nvGrpSpPr>
        <p:grpSpPr>
          <a:xfrm>
            <a:off x="293293" y="3041384"/>
            <a:ext cx="11605414" cy="842819"/>
            <a:chOff x="293293" y="4547763"/>
            <a:chExt cx="11605414" cy="878739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21399950-8E4E-951C-1BB9-82FA0F642A56}"/>
                </a:ext>
              </a:extLst>
            </p:cNvPr>
            <p:cNvSpPr>
              <a:spLocks/>
            </p:cNvSpPr>
            <p:nvPr/>
          </p:nvSpPr>
          <p:spPr>
            <a:xfrm>
              <a:off x="293293" y="4547763"/>
              <a:ext cx="5802707" cy="396000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lang="en-US" sz="1300" b="1" kern="0" dirty="0">
                  <a:solidFill>
                    <a:srgbClr val="FFFFFF"/>
                  </a:solidFill>
                  <a:latin typeface="Calibri" panose="020F0502020204030204"/>
                  <a:cs typeface="Calibri" panose="020F0502020204030204" pitchFamily="34" charset="0"/>
                </a:rPr>
                <a:t>BUDGET STATUS</a:t>
              </a:r>
              <a:endParaRPr kumimoji="0" lang="en-US" sz="13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68" name="Rectangle 167">
              <a:extLst>
                <a:ext uri="{FF2B5EF4-FFF2-40B4-BE49-F238E27FC236}">
                  <a16:creationId xmlns:a16="http://schemas.microsoft.com/office/drawing/2014/main" id="{FF71E817-CC0C-5DCE-84EE-CE28C196D5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3293" y="4987229"/>
              <a:ext cx="5802707" cy="439273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t" anchorCtr="0">
              <a:no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We are on track, with expenditures aligned with projections and sufficient funds allocated for upcoming project phases</a:t>
              </a:r>
            </a:p>
          </p:txBody>
        </p:sp>
        <p:sp>
          <p:nvSpPr>
            <p:cNvPr id="169" name="Rectangle 168">
              <a:extLst>
                <a:ext uri="{FF2B5EF4-FFF2-40B4-BE49-F238E27FC236}">
                  <a16:creationId xmlns:a16="http://schemas.microsoft.com/office/drawing/2014/main" id="{F9F699AD-3FBA-DB6E-0AFD-17F1D5CC8D0C}"/>
                </a:ext>
              </a:extLst>
            </p:cNvPr>
            <p:cNvSpPr>
              <a:spLocks/>
            </p:cNvSpPr>
            <p:nvPr/>
          </p:nvSpPr>
          <p:spPr>
            <a:xfrm>
              <a:off x="6138707" y="4547763"/>
              <a:ext cx="5760000" cy="3960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rPr>
                <a:t>RESOURCES STATUS</a:t>
              </a:r>
            </a:p>
          </p:txBody>
        </p:sp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859FF7C5-9F76-5104-B125-7135D0D80A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138707" y="4987229"/>
              <a:ext cx="5760000" cy="439273"/>
            </a:xfrm>
            <a:prstGeom prst="rect">
              <a:avLst/>
            </a:prstGeom>
            <a:solidFill>
              <a:schemeClr val="bg1">
                <a:lumMod val="85000"/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0" rIns="36000" bIns="0" anchor="t" anchorCtr="0">
              <a:noAutofit/>
            </a:bodyPr>
            <a:lstStyle/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sz="12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We are adequately staffed and equipped to meet project demands, with no anticipated shortages in personnel or tools</a:t>
              </a:r>
            </a:p>
          </p:txBody>
        </p:sp>
      </p:grpSp>
      <p:grpSp>
        <p:nvGrpSpPr>
          <p:cNvPr id="171" name="Group 170">
            <a:extLst>
              <a:ext uri="{FF2B5EF4-FFF2-40B4-BE49-F238E27FC236}">
                <a16:creationId xmlns:a16="http://schemas.microsoft.com/office/drawing/2014/main" id="{19B4AA58-7C19-62A8-4E15-D8C666C508D6}"/>
              </a:ext>
            </a:extLst>
          </p:cNvPr>
          <p:cNvGrpSpPr/>
          <p:nvPr/>
        </p:nvGrpSpPr>
        <p:grpSpPr>
          <a:xfrm>
            <a:off x="293293" y="624769"/>
            <a:ext cx="11605414" cy="395570"/>
            <a:chOff x="293293" y="624769"/>
            <a:chExt cx="11605414" cy="395570"/>
          </a:xfrm>
        </p:grpSpPr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8AB7AF0E-5C5A-6015-E329-FEB9278F675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4120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Planned</a:t>
              </a:r>
              <a:b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Completion %</a:t>
              </a:r>
            </a:p>
          </p:txBody>
        </p:sp>
        <p:sp>
          <p:nvSpPr>
            <p:cNvPr id="173" name="Rectangle 172">
              <a:extLst>
                <a:ext uri="{FF2B5EF4-FFF2-40B4-BE49-F238E27FC236}">
                  <a16:creationId xmlns:a16="http://schemas.microsoft.com/office/drawing/2014/main" id="{816F6FB2-4A2E-463F-FEFF-CA5DB935AF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6533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defTabSz="914400">
                <a:spcBef>
                  <a:spcPts val="300"/>
                </a:spcBef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Actual</a:t>
              </a:r>
              <a:b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Completion %</a:t>
              </a: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D2BA4119-73E1-FB99-6DD9-D62ECE756D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8946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# of Risks</a:t>
              </a:r>
            </a:p>
          </p:txBody>
        </p:sp>
        <p:sp>
          <p:nvSpPr>
            <p:cNvPr id="175" name="Rectangle 174">
              <a:extLst>
                <a:ext uri="{FF2B5EF4-FFF2-40B4-BE49-F238E27FC236}">
                  <a16:creationId xmlns:a16="http://schemas.microsoft.com/office/drawing/2014/main" id="{DBFD9791-30D0-B9CD-ADE2-647049A6D807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1359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# of Issues</a:t>
              </a:r>
            </a:p>
          </p:txBody>
        </p:sp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8DCAAAC9-3BC3-A452-8A3D-8871807BA424}"/>
                </a:ext>
              </a:extLst>
            </p:cNvPr>
            <p:cNvSpPr txBox="1"/>
            <p:nvPr/>
          </p:nvSpPr>
          <p:spPr>
            <a:xfrm>
              <a:off x="293293" y="676360"/>
              <a:ext cx="1103952" cy="292388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-US" sz="13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" panose="020F0502020204030204"/>
                  <a:ea typeface="+mn-ea"/>
                  <a:cs typeface="Calibri" panose="020F0502020204030204" pitchFamily="34" charset="0"/>
                </a:rPr>
                <a:t>KEY METRICS</a:t>
              </a:r>
            </a:p>
          </p:txBody>
        </p:sp>
        <p:sp>
          <p:nvSpPr>
            <p:cNvPr id="177" name="Rectangle 176">
              <a:extLst>
                <a:ext uri="{FF2B5EF4-FFF2-40B4-BE49-F238E27FC236}">
                  <a16:creationId xmlns:a16="http://schemas.microsoft.com/office/drawing/2014/main" id="{EBD8BF2E-0324-1BE1-02BE-C294D8005013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3772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# of Escalations</a:t>
              </a: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46074F94-B1D1-3730-A4F0-7DC6664B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8926185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Overall Status</a:t>
              </a:r>
            </a:p>
          </p:txBody>
        </p:sp>
        <p:sp>
          <p:nvSpPr>
            <p:cNvPr id="179" name="Rectangle 178">
              <a:extLst>
                <a:ext uri="{FF2B5EF4-FFF2-40B4-BE49-F238E27FC236}">
                  <a16:creationId xmlns:a16="http://schemas.microsoft.com/office/drawing/2014/main" id="{D7AC0BE9-CF8C-7478-21B8-EDFB3E37B9B9}"/>
                </a:ext>
              </a:extLst>
            </p:cNvPr>
            <p:cNvSpPr>
              <a:spLocks/>
            </p:cNvSpPr>
            <p:nvPr/>
          </p:nvSpPr>
          <p:spPr bwMode="auto">
            <a:xfrm>
              <a:off x="10438599" y="624769"/>
              <a:ext cx="1460108" cy="395570"/>
            </a:xfrm>
            <a:prstGeom prst="rect">
              <a:avLst/>
            </a:prstGeom>
            <a:solidFill>
              <a:schemeClr val="bg1">
                <a:lumMod val="75000"/>
                <a:alpha val="20000"/>
              </a:schemeClr>
            </a:solidFill>
            <a:ln w="6350" cap="rnd">
              <a:noFill/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i="0" u="none" strike="noStrike" kern="1200" cap="none" spc="0" normalizeH="0" baseline="0" noProof="0" dirty="0">
                  <a:ln>
                    <a:noFill/>
                  </a:ln>
                  <a:solidFill>
                    <a:srgbClr val="0D0D0D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Week #</a:t>
              </a:r>
            </a:p>
          </p:txBody>
        </p:sp>
      </p:grpSp>
      <p:sp>
        <p:nvSpPr>
          <p:cNvPr id="180" name="TextBox 179">
            <a:extLst>
              <a:ext uri="{FF2B5EF4-FFF2-40B4-BE49-F238E27FC236}">
                <a16:creationId xmlns:a16="http://schemas.microsoft.com/office/drawing/2014/main" id="{E9259C2A-462C-62E6-5727-DA24D6D788A8}"/>
              </a:ext>
            </a:extLst>
          </p:cNvPr>
          <p:cNvSpPr txBox="1"/>
          <p:nvPr/>
        </p:nvSpPr>
        <p:spPr>
          <a:xfrm>
            <a:off x="302899" y="5072781"/>
            <a:ext cx="1115734" cy="834278"/>
          </a:xfrm>
          <a:prstGeom prst="rect">
            <a:avLst/>
          </a:prstGeom>
          <a:solidFill>
            <a:srgbClr val="203864"/>
          </a:solidFill>
          <a:ln>
            <a:solidFill>
              <a:srgbClr val="203864"/>
            </a:solidFill>
          </a:ln>
        </p:spPr>
        <p:txBody>
          <a:bodyPr wrap="square" lIns="36000" tIns="36000" rIns="36000" bIns="36000" anchor="ctr" anchorCtr="0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lang="en-US" sz="1300" b="1" i="0" u="none" strike="noStrike" dirty="0">
                <a:solidFill>
                  <a:srgbClr val="FFFFFF"/>
                </a:solidFill>
                <a:effectLst/>
                <a:latin typeface="+mn-lt"/>
              </a:rPr>
              <a:t>UPCOMING ACTIVITIES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 pitchFamily="34" charset="0"/>
            </a:endParaRPr>
          </a:p>
        </p:txBody>
      </p: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0ECD5D72-714B-6F2B-9ED2-F8441C3B055B}"/>
              </a:ext>
            </a:extLst>
          </p:cNvPr>
          <p:cNvGrpSpPr/>
          <p:nvPr/>
        </p:nvGrpSpPr>
        <p:grpSpPr>
          <a:xfrm>
            <a:off x="1477553" y="5047497"/>
            <a:ext cx="10454362" cy="834278"/>
            <a:chOff x="1444345" y="5364376"/>
            <a:chExt cx="10454362" cy="834278"/>
          </a:xfrm>
        </p:grpSpPr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4E490F36-CCA7-4379-FBC8-3356F36E0D3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4345" y="5364376"/>
              <a:ext cx="5218391" cy="39557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defTabSz="914400">
                <a:spcBef>
                  <a:spcPts val="300"/>
                </a:spcBef>
                <a:defRPr/>
              </a:pPr>
              <a:r>
                <a:rPr lang="en-US" sz="1200" dirty="0"/>
                <a:t>Verify the accuracy and relevance of all collected information to ensure it meets project needs</a:t>
              </a:r>
              <a:endParaRPr lang="en-US" sz="1200" b="0" i="0" u="none" strike="noStrike" dirty="0">
                <a:solidFill>
                  <a:srgbClr val="000000"/>
                </a:solidFill>
                <a:effectLst/>
                <a:latin typeface="+mn-lt"/>
              </a:endParaRPr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729A07CF-1E99-15A0-8992-739F79198D57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8055" y="5364376"/>
              <a:ext cx="5200652" cy="39557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defTabSz="914400">
                <a:spcBef>
                  <a:spcPts val="300"/>
                </a:spcBef>
                <a:defRPr/>
              </a:pPr>
              <a:r>
                <a: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rPr>
                <a:t>Define clear criteria and standards for content quality, including accuracy, relevance, consistency, and adherence to guidelines</a:t>
              </a:r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CEB06B85-5D60-87EE-2E02-6FE51304AA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4346" y="5803084"/>
              <a:ext cx="5218390" cy="39557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defTabSz="914400">
                <a:spcBef>
                  <a:spcPts val="300"/>
                </a:spcBef>
                <a:defRPr/>
              </a:pPr>
              <a:r>
                <a:rPr lang="en-US" sz="1200" dirty="0"/>
                <a:t>Create a categorized inventory of all collected documents for easy reference</a:t>
              </a:r>
              <a:endParaRPr lang="en-US" sz="1200" b="0" i="0" u="none" strike="noStrike" dirty="0">
                <a:solidFill>
                  <a:srgbClr val="000000"/>
                </a:solidFill>
                <a:effectLst/>
                <a:latin typeface="+mn-lt"/>
              </a:endParaRPr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5DD810C3-41DD-0020-E49C-2ACECEDB514D}"/>
                </a:ext>
              </a:extLst>
            </p:cNvPr>
            <p:cNvSpPr>
              <a:spLocks/>
            </p:cNvSpPr>
            <p:nvPr/>
          </p:nvSpPr>
          <p:spPr bwMode="auto">
            <a:xfrm>
              <a:off x="6698055" y="5803084"/>
              <a:ext cx="5200652" cy="395570"/>
            </a:xfrm>
            <a:prstGeom prst="rect">
              <a:avLst/>
            </a:prstGeom>
            <a:solidFill>
              <a:schemeClr val="bg1">
                <a:alpha val="20000"/>
              </a:schemeClr>
            </a:solidFill>
            <a:ln w="6350" cap="rnd">
              <a:solidFill>
                <a:schemeClr val="bg1">
                  <a:lumMod val="65000"/>
                </a:schemeClr>
              </a:solidFill>
              <a:prstDash val="solid"/>
            </a:ln>
          </p:spPr>
          <p:txBody>
            <a:bodyPr spcFirstLastPara="1" wrap="square" lIns="36000" tIns="36000" rIns="36000" bIns="36000" anchor="ctr" anchorCtr="0">
              <a:noAutofit/>
            </a:bodyPr>
            <a:lstStyle/>
            <a:p>
              <a:pPr defTabSz="914400">
                <a:spcBef>
                  <a:spcPts val="300"/>
                </a:spcBef>
                <a:defRPr/>
              </a:pPr>
              <a:r>
                <a:rPr lang="en-US" sz="1200" b="0" i="0" u="none" strike="noStrike" dirty="0">
                  <a:solidFill>
                    <a:srgbClr val="000000"/>
                  </a:solidFill>
                  <a:effectLst/>
                  <a:latin typeface="+mn-lt"/>
                </a:rPr>
                <a:t>Review existing documents to assess their current state, identifying gaps and areas for improvement</a:t>
              </a:r>
            </a:p>
          </p:txBody>
        </p:sp>
      </p:grpSp>
      <p:sp>
        <p:nvSpPr>
          <p:cNvPr id="2" name="Oval 1">
            <a:extLst>
              <a:ext uri="{FF2B5EF4-FFF2-40B4-BE49-F238E27FC236}">
                <a16:creationId xmlns:a16="http://schemas.microsoft.com/office/drawing/2014/main" id="{D770516E-C778-536F-EE8B-B64A346CDFB4}"/>
              </a:ext>
            </a:extLst>
          </p:cNvPr>
          <p:cNvSpPr/>
          <p:nvPr/>
        </p:nvSpPr>
        <p:spPr>
          <a:xfrm>
            <a:off x="8225726" y="1905000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BAA2811E-5C86-396E-9C32-404029345D62}"/>
              </a:ext>
            </a:extLst>
          </p:cNvPr>
          <p:cNvSpPr/>
          <p:nvPr/>
        </p:nvSpPr>
        <p:spPr>
          <a:xfrm>
            <a:off x="8225726" y="2286000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2CF69448-7FB8-7A92-E882-EE77999C052D}"/>
              </a:ext>
            </a:extLst>
          </p:cNvPr>
          <p:cNvSpPr/>
          <p:nvPr/>
        </p:nvSpPr>
        <p:spPr>
          <a:xfrm>
            <a:off x="8225726" y="2667000"/>
            <a:ext cx="221280" cy="22631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F5FFE8A-C82C-A276-CE96-047742B8FA09}"/>
              </a:ext>
            </a:extLst>
          </p:cNvPr>
          <p:cNvSpPr txBox="1"/>
          <p:nvPr/>
        </p:nvSpPr>
        <p:spPr>
          <a:xfrm>
            <a:off x="2138007" y="627944"/>
            <a:ext cx="7731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E" sz="2000" b="1" dirty="0"/>
              <a:t>~12%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865221D-EB69-307D-CF6C-E2A173058180}"/>
              </a:ext>
            </a:extLst>
          </p:cNvPr>
          <p:cNvSpPr txBox="1"/>
          <p:nvPr/>
        </p:nvSpPr>
        <p:spPr>
          <a:xfrm>
            <a:off x="3621527" y="627944"/>
            <a:ext cx="7731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E" sz="2000" b="1" dirty="0"/>
              <a:t>~11%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B260A03-46E1-7B4A-25CF-50F07890FB38}"/>
              </a:ext>
            </a:extLst>
          </p:cNvPr>
          <p:cNvSpPr txBox="1"/>
          <p:nvPr/>
        </p:nvSpPr>
        <p:spPr>
          <a:xfrm>
            <a:off x="5075892" y="627944"/>
            <a:ext cx="7731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E" sz="2000" b="1" dirty="0"/>
              <a:t>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14841BA-F0BA-039C-AFFD-2DCE332A288A}"/>
              </a:ext>
            </a:extLst>
          </p:cNvPr>
          <p:cNvSpPr txBox="1"/>
          <p:nvPr/>
        </p:nvSpPr>
        <p:spPr>
          <a:xfrm>
            <a:off x="6588305" y="627944"/>
            <a:ext cx="7731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E" sz="2000" b="1" dirty="0"/>
              <a:t>1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4CBE983-1436-CB80-23EE-76E3062795C8}"/>
              </a:ext>
            </a:extLst>
          </p:cNvPr>
          <p:cNvSpPr txBox="1"/>
          <p:nvPr/>
        </p:nvSpPr>
        <p:spPr>
          <a:xfrm>
            <a:off x="8100358" y="627944"/>
            <a:ext cx="7731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E" sz="2000" b="1" dirty="0"/>
              <a:t>0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5B538986-C57B-6F81-F399-4949534D2191}"/>
              </a:ext>
            </a:extLst>
          </p:cNvPr>
          <p:cNvSpPr/>
          <p:nvPr/>
        </p:nvSpPr>
        <p:spPr>
          <a:xfrm>
            <a:off x="9992504" y="714844"/>
            <a:ext cx="221280" cy="226311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3723ACB-C038-6381-6B72-C8132D72AD08}"/>
              </a:ext>
            </a:extLst>
          </p:cNvPr>
          <p:cNvSpPr txBox="1"/>
          <p:nvPr/>
        </p:nvSpPr>
        <p:spPr>
          <a:xfrm>
            <a:off x="11132816" y="627944"/>
            <a:ext cx="77316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AE" sz="2000" b="1" dirty="0"/>
              <a:t>2/14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47EB67A8-D7F3-1F38-746E-5E7F9ACF17C7}"/>
              </a:ext>
            </a:extLst>
          </p:cNvPr>
          <p:cNvSpPr/>
          <p:nvPr/>
        </p:nvSpPr>
        <p:spPr>
          <a:xfrm>
            <a:off x="8225726" y="1582438"/>
            <a:ext cx="221280" cy="22631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7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14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7178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50189</TotalTime>
  <Words>828</Words>
  <Application>Microsoft Office PowerPoint</Application>
  <PresentationFormat>Widescreen</PresentationFormat>
  <Paragraphs>180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Aleo-Regular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Nikash</dc:creator>
  <cp:lastModifiedBy>Tulsi Ranaot</cp:lastModifiedBy>
  <cp:revision>1257</cp:revision>
  <cp:lastPrinted>2025-08-05T06:42:25Z</cp:lastPrinted>
  <dcterms:created xsi:type="dcterms:W3CDTF">2018-03-01T11:16:05Z</dcterms:created>
  <dcterms:modified xsi:type="dcterms:W3CDTF">2025-10-04T10:33:30Z</dcterms:modified>
</cp:coreProperties>
</file>