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48" r:id="rId3"/>
    <p:sldId id="949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09E81BD5-3A22-3292-0371-E0E7DA969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096597"/>
              </p:ext>
            </p:extLst>
          </p:nvPr>
        </p:nvGraphicFramePr>
        <p:xfrm>
          <a:off x="299996" y="664482"/>
          <a:ext cx="11592007" cy="1749888"/>
        </p:xfrm>
        <a:graphic>
          <a:graphicData uri="http://schemas.openxmlformats.org/drawingml/2006/table">
            <a:tbl>
              <a:tblPr firstRow="1" bandRow="1"/>
              <a:tblGrid>
                <a:gridCol w="6542164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96834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4081503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ACCOMPLISHMENTS SINCE LAST UPDATE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Assemble the project team and secure necessary resources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Hold a kick-off meeting with all stakeholders to clarify project scope, objectives, and expectations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Create a detailed project plan outlining milestones, deliverables, timelines, and resource allocation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Draft and send a Request for Information (RFI) to gather necessary details from stakeholders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Gather all relevant data and documentation essential for the project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2C3B6F3C-5449-B2F6-AF2A-734354227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858762"/>
              </p:ext>
            </p:extLst>
          </p:nvPr>
        </p:nvGraphicFramePr>
        <p:xfrm>
          <a:off x="327699" y="4414069"/>
          <a:ext cx="11592008" cy="1562930"/>
        </p:xfrm>
        <a:graphic>
          <a:graphicData uri="http://schemas.openxmlformats.org/drawingml/2006/table">
            <a:tbl>
              <a:tblPr firstRow="1" bandRow="1"/>
              <a:tblGrid>
                <a:gridCol w="11592008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UPCOMING ACTIVITIES / MILESTONES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Verify the accuracy and relevance of all collected information to ensure it meets project needs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Create a categorized inventory of all collected documents for easy reference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Define clear criteria and standards for content quality, including accuracy, relevance, consistency, and adherence to guidelines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existing documents to assess their current state, identifying gaps and areas for improvement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616E3B0B-AB4B-37F3-BCF1-D422B9259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601102"/>
              </p:ext>
            </p:extLst>
          </p:nvPr>
        </p:nvGraphicFramePr>
        <p:xfrm>
          <a:off x="6158860" y="2491564"/>
          <a:ext cx="5733143" cy="1897200"/>
        </p:xfrm>
        <a:graphic>
          <a:graphicData uri="http://schemas.openxmlformats.org/drawingml/2006/table">
            <a:tbl>
              <a:tblPr firstRow="1" bandRow="1"/>
              <a:tblGrid>
                <a:gridCol w="5733143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32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DECISIONS / ACTIONS REQUIRED / ESCALATIONS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Establish regular communication channels and follow-up schedules to engage stakeholders actively [Zakaria]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Assess current IT support resources and increase staffing or resources as necessary to meet project needs </a:t>
                      </a:r>
                      <a:r>
                        <a:rPr lang="en-US" sz="1200" dirty="0"/>
                        <a:t>[Suzan]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Review and revise the budget management process to ensure better tracking and accountability [Jamal]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</a:tbl>
          </a:graphicData>
        </a:graphic>
      </p:graphicFrame>
      <p:grpSp>
        <p:nvGrpSpPr>
          <p:cNvPr id="74" name="Group 73">
            <a:extLst>
              <a:ext uri="{FF2B5EF4-FFF2-40B4-BE49-F238E27FC236}">
                <a16:creationId xmlns:a16="http://schemas.microsoft.com/office/drawing/2014/main" id="{71CC76A3-0184-2972-85AB-EFC32750B177}"/>
              </a:ext>
            </a:extLst>
          </p:cNvPr>
          <p:cNvGrpSpPr/>
          <p:nvPr/>
        </p:nvGrpSpPr>
        <p:grpSpPr>
          <a:xfrm>
            <a:off x="1528676" y="5951165"/>
            <a:ext cx="9190053" cy="226311"/>
            <a:chOff x="1309148" y="6188462"/>
            <a:chExt cx="9190053" cy="226311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58B057F-08F6-438E-D685-F4841A6DE9F2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36C4E66-B4A0-E5C7-7001-B6C9C69D5A57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073A9FEF-0BB0-F25E-069F-6A50CEE00607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57359829-2ACA-D341-B7D9-2F907CD99374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78B47CD3-859E-84C0-C7CA-93DD336ACCA2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7A1078DC-65D4-0D7C-17F7-7A748009A3D2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A0A6883-4622-4CAB-AAD0-41A85AFE9973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3F22188D-78B6-03D1-0E63-970DF85220A9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BE802275-36C8-8E5A-9A98-CDEB46FCF62B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BCBD455-96FA-FA37-03BC-8545FA70D298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AF61E628-DA3F-844E-FCC4-896B0AE4F644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A363A5F3-4916-E57D-B28B-7C6042936154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E1A17C2C-5D58-8E00-7E7E-A7140F8DE9D8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B85AFED7-A7D8-79E0-A670-E9CBE10F27A8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618D7490-C973-2E37-0B91-DC6516F015B6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228032F3-417B-FAEA-6377-65F7BABF0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561259"/>
              </p:ext>
            </p:extLst>
          </p:nvPr>
        </p:nvGraphicFramePr>
        <p:xfrm>
          <a:off x="299996" y="2480400"/>
          <a:ext cx="5796004" cy="1897200"/>
        </p:xfrm>
        <a:graphic>
          <a:graphicData uri="http://schemas.openxmlformats.org/drawingml/2006/table">
            <a:tbl>
              <a:tblPr firstRow="1" bandRow="1"/>
              <a:tblGrid>
                <a:gridCol w="5796004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32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RISKS / ISSUES / ROADBLOCKS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0E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risk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unresponsive stakeholders from the Legal Department which may lead to delays in project timelines and hinder decision-making processes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insufficient IT support, which may hinder the resolution of technical problems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with the ineffective management of the budget allocated for the project, which could lead to overspending or insufficient funds for critical tasks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78411CFC-D21E-9B18-CEDB-106B8BD02136}"/>
              </a:ext>
            </a:extLst>
          </p:cNvPr>
          <p:cNvGrpSpPr/>
          <p:nvPr/>
        </p:nvGrpSpPr>
        <p:grpSpPr>
          <a:xfrm>
            <a:off x="293293" y="664480"/>
            <a:ext cx="11605414" cy="3634658"/>
            <a:chOff x="293293" y="664480"/>
            <a:chExt cx="11605414" cy="3811032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04D20B13-CAFC-7600-40CD-31E23174ED2A}"/>
                </a:ext>
              </a:extLst>
            </p:cNvPr>
            <p:cNvGrpSpPr/>
            <p:nvPr/>
          </p:nvGrpSpPr>
          <p:grpSpPr>
            <a:xfrm>
              <a:off x="293293" y="664480"/>
              <a:ext cx="11605414" cy="396000"/>
              <a:chOff x="293293" y="664480"/>
              <a:chExt cx="11605414" cy="396000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5AF0DF09-DDD9-094F-62B7-0805B0AB13D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64480"/>
                <a:ext cx="4959158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ACTIVITY / MILESTONE / DELIVERABLE</a:t>
                </a: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187653D0-046B-D462-ED7D-74813BA7A1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PLANNED DUE DATE</a:t>
                </a: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51E4EDE3-7AED-5D17-8D10-6F005DF4745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FORECASTED DUE DATE</a:t>
                </a:r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C8712957-11A1-FCB1-D19A-5E4D2E43028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EEF29DE5-29AF-99B6-B50E-812015F29F4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664480"/>
                <a:ext cx="2903705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NOTES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DA7B6107-97AE-E78F-B847-C9D177C74419}"/>
                </a:ext>
              </a:extLst>
            </p:cNvPr>
            <p:cNvGrpSpPr/>
            <p:nvPr/>
          </p:nvGrpSpPr>
          <p:grpSpPr>
            <a:xfrm>
              <a:off x="293293" y="1518668"/>
              <a:ext cx="11605414" cy="395570"/>
              <a:chOff x="293293" y="1506718"/>
              <a:chExt cx="11605414" cy="395570"/>
            </a:xfrm>
          </p:grpSpPr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C8A2EAD3-19A0-05FB-86A6-1DF53F6F8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Hold a kick-off meeting with all stakeholders to clarify project scope, objectives, and expectations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5226E9A1-C0C9-C4E4-4A6A-D947B2C55D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22/8</a:t>
                </a:r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81D1DE16-C9DA-8A50-D73F-A379E38597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4C1E71FF-AA18-B723-AA2B-8359D1F8D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C9CF3BCD-647A-CC08-2493-92AAE258B0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873C5D22-4E43-5A8C-F4C4-56A291685119}"/>
                </a:ext>
              </a:extLst>
            </p:cNvPr>
            <p:cNvGrpSpPr/>
            <p:nvPr/>
          </p:nvGrpSpPr>
          <p:grpSpPr>
            <a:xfrm>
              <a:off x="293293" y="1945547"/>
              <a:ext cx="11605414" cy="395570"/>
              <a:chOff x="293293" y="1927622"/>
              <a:chExt cx="11605414" cy="395570"/>
            </a:xfrm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A2345F1-6721-52F9-A546-1C2E7D0F3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Create a detailed project plan outlining milestones, deliverables, timelines, and resource allocation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93A98448-0770-F4B0-8AA4-235DF51C4A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A2F45BDC-82D5-BAAA-688C-5B336F3212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0ABCAE75-174F-FB25-503F-E42819D15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D3E91D18-BA86-3A16-41D0-3A0C60ECF7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16361633-D4D6-BE0E-467A-710047CF2513}"/>
                </a:ext>
              </a:extLst>
            </p:cNvPr>
            <p:cNvGrpSpPr/>
            <p:nvPr/>
          </p:nvGrpSpPr>
          <p:grpSpPr>
            <a:xfrm>
              <a:off x="293293" y="1091789"/>
              <a:ext cx="11605414" cy="395570"/>
              <a:chOff x="293293" y="1085814"/>
              <a:chExt cx="11605414" cy="395570"/>
            </a:xfrm>
          </p:grpSpPr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C8800D02-15E0-CE2F-EFD8-E9B34A5E0D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85814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rtl="0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Assemble the project team and secure necessary resources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55735057-A5F3-C315-819E-778AEB8988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17/8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033C82A2-8E2E-A78D-B8A4-92D84F86BF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D708D922-9692-F887-2673-B511ADEC6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D2E6D54B-3F14-1A4D-935D-DD2A26B834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085814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5C44F48E-E84D-5AB4-9CCB-7434D0DE515F}"/>
                </a:ext>
              </a:extLst>
            </p:cNvPr>
            <p:cNvGrpSpPr/>
            <p:nvPr/>
          </p:nvGrpSpPr>
          <p:grpSpPr>
            <a:xfrm>
              <a:off x="293293" y="2372426"/>
              <a:ext cx="11605414" cy="395570"/>
              <a:chOff x="293293" y="2348527"/>
              <a:chExt cx="11605414" cy="39557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ECE66CCB-4928-FB22-7885-037D5B00E2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Draft and send a Request for Information (RFI) to gather necessary details from stakeholders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0A35CE7-19A5-CA45-6660-D89B72AC72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23/8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E0CCC52A-690A-3269-A4A7-05471A342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24/8</a:t>
                </a: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14BD4CC4-4FE6-681F-902A-4804A91E4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2FAD575F-BAA2-5C93-AB3D-713EBC6A2B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7EFDE255-3C2B-3966-3058-73F3FAC2F748}"/>
                </a:ext>
              </a:extLst>
            </p:cNvPr>
            <p:cNvGrpSpPr/>
            <p:nvPr/>
          </p:nvGrpSpPr>
          <p:grpSpPr>
            <a:xfrm>
              <a:off x="293293" y="2799305"/>
              <a:ext cx="11605414" cy="395570"/>
              <a:chOff x="293293" y="1506718"/>
              <a:chExt cx="11605414" cy="395570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208BF46A-8831-0BF6-7F6A-8449EBE6E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Gather all relevant data and documentation essential for the project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33BC4115-35C1-2525-3668-837B3249E4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28/8</a:t>
                </a: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9C30C9B7-70AB-883D-A108-AF774685D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30/8</a:t>
                </a: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C809B9CE-F307-CD55-D57A-DA33DD05B3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55DCC9D0-C5D8-6C86-CDD7-2F27F4E9C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F615EFA6-9D90-71D9-4143-DD522AA806A7}"/>
                </a:ext>
              </a:extLst>
            </p:cNvPr>
            <p:cNvGrpSpPr/>
            <p:nvPr/>
          </p:nvGrpSpPr>
          <p:grpSpPr>
            <a:xfrm>
              <a:off x="293293" y="3226184"/>
              <a:ext cx="11605414" cy="395570"/>
              <a:chOff x="293293" y="1927622"/>
              <a:chExt cx="11605414" cy="395570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CC544E2A-07AD-B5C5-0095-0389990F0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D7CF346A-56AB-2364-3721-A5479A0A2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6EF56421-10FE-7EEF-8616-31EEAFE02A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E720D68D-72CC-B05E-5417-324788AE0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F8B03DEB-DE5B-A6FA-CBCF-2F145C5121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24EDF1C6-E7ED-564A-BE53-0D145AD4E839}"/>
                </a:ext>
              </a:extLst>
            </p:cNvPr>
            <p:cNvGrpSpPr/>
            <p:nvPr/>
          </p:nvGrpSpPr>
          <p:grpSpPr>
            <a:xfrm>
              <a:off x="293293" y="3653063"/>
              <a:ext cx="11605414" cy="395570"/>
              <a:chOff x="293293" y="2348527"/>
              <a:chExt cx="11605414" cy="395570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99A1E373-8876-E315-781A-3C5733427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936EDAD4-E136-4513-7485-9CBBAA0DF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06B8E508-B140-098D-BCBF-290F35E56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47ADF5CA-E1A0-F0E9-70C3-0E8A2EED2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032D55C8-6F97-0E8A-01A9-494C72737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BA65850D-2B21-1ECF-37EE-D6DD9962C53C}"/>
                </a:ext>
              </a:extLst>
            </p:cNvPr>
            <p:cNvGrpSpPr/>
            <p:nvPr/>
          </p:nvGrpSpPr>
          <p:grpSpPr>
            <a:xfrm>
              <a:off x="293293" y="4079942"/>
              <a:ext cx="11605414" cy="395570"/>
              <a:chOff x="293293" y="1927622"/>
              <a:chExt cx="11605414" cy="395570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FA8CDE32-4165-F4FC-FCCD-1DBF0E4E98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AE5AB5F5-D5B2-8DE6-FAB1-8737708F2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A67B16A2-91A7-D356-CFD6-650FD0CE3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66F51C8E-90EF-26D3-1072-498728161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65AA663B-FA59-EE15-758C-21612F52E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1F779559-A7F6-4494-4CDF-B688C6671C56}"/>
              </a:ext>
            </a:extLst>
          </p:cNvPr>
          <p:cNvGrpSpPr/>
          <p:nvPr/>
        </p:nvGrpSpPr>
        <p:grpSpPr>
          <a:xfrm>
            <a:off x="332937" y="4369120"/>
            <a:ext cx="11605414" cy="1522836"/>
            <a:chOff x="293293" y="4547763"/>
            <a:chExt cx="11605414" cy="1522836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F4B445B8-5D04-FB13-C0A3-7D27A0013E4B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rgbClr val="820E2F"/>
            </a:solidFill>
            <a:ln>
              <a:solidFill>
                <a:srgbClr val="820E2F"/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algn="l" rtl="0" fontAlgn="ctr"/>
              <a:r>
                <a:rPr lang="en-US" sz="1300" b="1" i="0" u="none" strike="noStrike" dirty="0">
                  <a:solidFill>
                    <a:srgbClr val="FFFFFF"/>
                  </a:solidFill>
                  <a:effectLst/>
                  <a:latin typeface="+mn-lt"/>
                </a:rPr>
                <a:t>RISKS / ISSUES / ROADBLOCKS</a:t>
              </a: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998D8425-9BB5-1BEA-A92A-8096CD706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8"/>
              <a:ext cx="5802707" cy="1083371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risk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unresponsive stakeholders from the Legal Department which may lead to delays in project timelines and hinder decision-making processes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issue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insufficient IT support, which may hinder the resolution of technical problems</a:t>
              </a: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EB97E492-E2A6-6DBF-97E8-3233C54D762C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DECISIONS / ACTIONS REQUIRED / ESCALATIONS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CD362673-669C-1A64-699A-CDF596B06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8"/>
              <a:ext cx="5760000" cy="1083371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Establish regular communication channels and follow-up schedules to engage stakeholders actively [Zakaria]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Assess current IT support resources and increase staffing or resources as necessary to meet project needs [Suzan]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2B64A45D-CEF3-34D0-9B45-8B60ADFF74F0}"/>
              </a:ext>
            </a:extLst>
          </p:cNvPr>
          <p:cNvGrpSpPr/>
          <p:nvPr/>
        </p:nvGrpSpPr>
        <p:grpSpPr>
          <a:xfrm>
            <a:off x="1642750" y="5935421"/>
            <a:ext cx="9190053" cy="226311"/>
            <a:chOff x="1309148" y="6188462"/>
            <a:chExt cx="9190053" cy="226311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EDF8F548-1459-576C-3FDE-2ADEAB3733AD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916AE76E-D95C-C5F9-D38B-E67496AF4BFE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7EB0392-8444-8772-8052-8DAAB3D8F5FF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AC965F5A-4BC9-F201-3B50-160A925E81F2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B6EDD863-E95D-E406-20E6-19AC541311FB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E3E27941-460B-F0D1-C50E-51D371C3C0CF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DEF21FE0-395C-8B8F-210A-31EAC1AD1519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9B8054F7-34B2-AE65-42CF-7315C38946F8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216C5B50-6DC3-7CB3-4ED1-EDA8F5906440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691F7D6D-7F66-1078-B721-2A1DFA5F76C3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B796CBB8-E8FB-B5F8-2CF2-6E87A8AB8EA3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C7D5081-7EFB-4810-0D81-0F1F18399E06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FF06FCB3-1023-4940-3A32-7440EA66910B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189" name="Oval 188">
                <a:extLst>
                  <a:ext uri="{FF2B5EF4-FFF2-40B4-BE49-F238E27FC236}">
                    <a16:creationId xmlns:a16="http://schemas.microsoft.com/office/drawing/2014/main" id="{2DC2E01E-9844-BFE3-845F-55EFD5381C7C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85F03776-7EC8-E6F8-471B-750C6368CDD2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7BF02E7-2F3A-979D-B79A-BDB957A2C1A4}"/>
              </a:ext>
            </a:extLst>
          </p:cNvPr>
          <p:cNvGrpSpPr/>
          <p:nvPr/>
        </p:nvGrpSpPr>
        <p:grpSpPr>
          <a:xfrm>
            <a:off x="1431823" y="5918956"/>
            <a:ext cx="9190053" cy="226311"/>
            <a:chOff x="1309148" y="6188462"/>
            <a:chExt cx="9190053" cy="226311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9A59E73-42BD-F858-FCDC-B97B36D5AD27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92E83190-8452-421A-2FFF-AB97DDB18958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659F146C-7073-9A30-D3B0-D60D7B14573B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FA864EF5-3A47-A4E7-C393-45124999E5A5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75FA725B-6542-77DE-6190-4F2B45053A5D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E469E473-28BE-C3D1-2E7D-CD5AF1F03E42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4C581566-64AD-A9A0-DE63-64D8123B78CD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C085BFAB-790B-6A3C-E811-3E460EDA1833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6A6F598-B2CA-5832-DDA0-B34A6DB560B0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343DAAF5-9CB8-8FA5-65A5-CF6164F28628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9F3D54D1-4B4E-A03B-BB85-AA609669C955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A74A694-2247-86E0-B8D6-9C578A9AA3A8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E36295D5-32ED-9068-0E24-E4495768E1CD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3307F41C-C28A-E738-180F-F76F8DA86A30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0BDC10D5-7FF9-03F4-6529-8665E51017BB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C71D09F-BD7C-5677-4671-8EE3A18D49C0}"/>
              </a:ext>
            </a:extLst>
          </p:cNvPr>
          <p:cNvGrpSpPr/>
          <p:nvPr/>
        </p:nvGrpSpPr>
        <p:grpSpPr>
          <a:xfrm>
            <a:off x="293293" y="1076199"/>
            <a:ext cx="11605414" cy="1897599"/>
            <a:chOff x="293293" y="664480"/>
            <a:chExt cx="11605414" cy="2103516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E52808AE-1817-DBF5-EDD0-64D511F8913F}"/>
                </a:ext>
              </a:extLst>
            </p:cNvPr>
            <p:cNvGrpSpPr/>
            <p:nvPr/>
          </p:nvGrpSpPr>
          <p:grpSpPr>
            <a:xfrm>
              <a:off x="293293" y="664480"/>
              <a:ext cx="11605414" cy="396000"/>
              <a:chOff x="293293" y="664480"/>
              <a:chExt cx="11605414" cy="396000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DF61519A-8E82-0A89-A688-C7975721191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64480"/>
                <a:ext cx="4959158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ACTIVITY / MILESTONE / DELIVERABLE</a:t>
                </a: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DED3D1D6-5E23-094C-2AE3-D1F67130711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PLANNED DUE DATE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AD43F1CE-8A8F-494F-5FDF-13E56C29D1C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FORECASTED DUE DATE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AAA9AEA7-0438-6BA2-FE2E-CA5C03C3E31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88DB02EB-7495-A4F1-1316-27264BD5813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664480"/>
                <a:ext cx="2903705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NOTES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713959C-7D0F-17FD-B172-45F2218A2A4C}"/>
                </a:ext>
              </a:extLst>
            </p:cNvPr>
            <p:cNvGrpSpPr/>
            <p:nvPr/>
          </p:nvGrpSpPr>
          <p:grpSpPr>
            <a:xfrm>
              <a:off x="293293" y="1518668"/>
              <a:ext cx="11605414" cy="395570"/>
              <a:chOff x="293293" y="1506718"/>
              <a:chExt cx="11605414" cy="395570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C4B303A5-2356-3582-B548-AD29E3716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Hold a kick-off meeting with all stakeholders to clarify project scope, objectives, and expectations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CB74771D-51B5-10C9-D9C4-AFFDC3AC24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22/8</a:t>
                </a:r>
              </a:p>
            </p:txBody>
          </p: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1DD52DDD-1DE4-4703-E10A-7B4571504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E60E4177-554D-EA23-611A-C6AB59E26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3045FC59-F261-0C18-D082-8CD63850E2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FBB9ED2-122F-8E3E-0BF5-9AF1553692B6}"/>
                </a:ext>
              </a:extLst>
            </p:cNvPr>
            <p:cNvGrpSpPr/>
            <p:nvPr/>
          </p:nvGrpSpPr>
          <p:grpSpPr>
            <a:xfrm>
              <a:off x="293293" y="1945547"/>
              <a:ext cx="11605414" cy="395570"/>
              <a:chOff x="293293" y="1927622"/>
              <a:chExt cx="11605414" cy="395570"/>
            </a:xfrm>
          </p:grpSpPr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51CD3C75-6155-702E-1A3E-3F80A50293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Create a detailed project plan outlining milestones, deliverables, timelines, and resource allocation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81067A9-C699-53BC-0FCF-88049C89C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7DDF7592-C272-3EBD-4095-9EB23ED30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CE26CB7C-ABC2-B995-1FAA-617791140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64F62834-5F92-68CB-6140-D72D0C6B05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8211AAF1-F0B2-67E8-8EEC-FD0E710C18B6}"/>
                </a:ext>
              </a:extLst>
            </p:cNvPr>
            <p:cNvGrpSpPr/>
            <p:nvPr/>
          </p:nvGrpSpPr>
          <p:grpSpPr>
            <a:xfrm>
              <a:off x="293293" y="1091789"/>
              <a:ext cx="11605414" cy="395570"/>
              <a:chOff x="293293" y="1085814"/>
              <a:chExt cx="11605414" cy="395570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571A4128-3C84-EBFF-4735-10A21A216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85814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rtl="0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Assemble the project team and secure necessary resources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D9A55849-2CED-18BF-46ED-68FD0D976F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17/8</a:t>
                </a: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C8451D8A-97AB-7C76-18A5-0246CA4CE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69D793A6-F1C3-A227-0333-674341128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2D5C388D-3A11-25CE-D8C5-3FB89EE5C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085814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0D4C8B67-5C50-99D6-9B7C-670C39B34124}"/>
                </a:ext>
              </a:extLst>
            </p:cNvPr>
            <p:cNvGrpSpPr/>
            <p:nvPr/>
          </p:nvGrpSpPr>
          <p:grpSpPr>
            <a:xfrm>
              <a:off x="293293" y="2372426"/>
              <a:ext cx="11605414" cy="395570"/>
              <a:chOff x="293293" y="2348527"/>
              <a:chExt cx="11605414" cy="395570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EA319BB-A342-CCA1-A53C-23594372E0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Gather all relevant data and documentation essential for the project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9265A48-71E9-E4AB-A323-0BCE67575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26160E3-3B04-ADDF-CCED-C75EE12A1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24/8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FB163CEA-CB74-D2C6-6B9A-A38DF7C8F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7DA1B113-E242-2EC5-5D6B-FEB58B2DD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1AF0DE76-C81D-DE61-50F3-795F649AA77B}"/>
              </a:ext>
            </a:extLst>
          </p:cNvPr>
          <p:cNvGrpSpPr/>
          <p:nvPr/>
        </p:nvGrpSpPr>
        <p:grpSpPr>
          <a:xfrm>
            <a:off x="293293" y="4032198"/>
            <a:ext cx="11605414" cy="690594"/>
            <a:chOff x="293293" y="4547763"/>
            <a:chExt cx="11605414" cy="1176602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BB2A518D-6940-1C95-B8FF-7F98F1581523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rgbClr val="820E2F"/>
            </a:solidFill>
            <a:ln>
              <a:solidFill>
                <a:srgbClr val="820E2F"/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algn="l" rtl="0" fontAlgn="ctr"/>
              <a:r>
                <a:rPr lang="en-US" sz="1300" b="1" i="0" u="none" strike="noStrike" dirty="0">
                  <a:solidFill>
                    <a:srgbClr val="FFFFFF"/>
                  </a:solidFill>
                  <a:effectLst/>
                  <a:latin typeface="+mn-lt"/>
                </a:rPr>
                <a:t>RISKS / ISSUES / ROADBLOCKS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3C14E85F-43AD-9117-EA06-AB2F21018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9"/>
              <a:ext cx="5802707" cy="737136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risk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unresponsive stakeholders from the Legal Department which may lead to delays in project timelines and hinder decision-making processes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issue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insufficient IT support, which may hinder the resolution of technical problems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58654B44-F0F2-FD4A-A108-06E38339C27B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DECISIONS / ACTIONS REQUIRED / ESCALATIONS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739B3D9-F32B-9B67-0C80-C26AA3191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9"/>
              <a:ext cx="5760000" cy="737136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Establish regular communication channels and follow-up schedules to engage stakeholders actively [Zakaria]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C1B14E4-34D8-4F6B-6876-0467801E6E41}"/>
              </a:ext>
            </a:extLst>
          </p:cNvPr>
          <p:cNvGrpSpPr/>
          <p:nvPr/>
        </p:nvGrpSpPr>
        <p:grpSpPr>
          <a:xfrm>
            <a:off x="293293" y="3041384"/>
            <a:ext cx="11605414" cy="842819"/>
            <a:chOff x="293293" y="4547763"/>
            <a:chExt cx="11605414" cy="878739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21399950-8E4E-951C-1BB9-82FA0F642A56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 panose="020F0502020204030204"/>
                  <a:cs typeface="Calibri" panose="020F0502020204030204" pitchFamily="34" charset="0"/>
                </a:rPr>
                <a:t>BUDGET STATUS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FF71E817-CC0C-5DCE-84EE-CE28C196D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9"/>
              <a:ext cx="5802707" cy="439273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 are on track, with expenditures aligned with projections and sufficient funds allocated for upcoming project phases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F9F699AD-3FBA-DB6E-0AFD-17F1D5CC8D0C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RESOURCES STATUS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59FF7C5-9F76-5104-B125-7135D0D80A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9"/>
              <a:ext cx="5760000" cy="439273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 are adequately staffed and equipped to meet project demands, with no anticipated shortages in personnel or tools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19B4AA58-7C19-62A8-4E15-D8C666C508D6}"/>
              </a:ext>
            </a:extLst>
          </p:cNvPr>
          <p:cNvGrpSpPr/>
          <p:nvPr/>
        </p:nvGrpSpPr>
        <p:grpSpPr>
          <a:xfrm>
            <a:off x="293293" y="624769"/>
            <a:ext cx="11605414" cy="395570"/>
            <a:chOff x="293293" y="624769"/>
            <a:chExt cx="11605414" cy="395570"/>
          </a:xfrm>
        </p:grpSpPr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8AB7AF0E-5C5A-6015-E329-FEB9278F67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4120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Planned</a:t>
              </a:r>
              <a:b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Completion %</a:t>
              </a: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816F6FB2-4A2E-463F-FEFF-CA5DB935A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33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Actual</a:t>
              </a:r>
              <a:b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Completion %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2BA4119-73E1-FB99-6DD9-D62ECE756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946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Risks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DBFD9791-30D0-B9CD-ADE2-647049A6D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1359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Issues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8DCAAAC9-3BC3-A452-8A3D-8871807BA424}"/>
                </a:ext>
              </a:extLst>
            </p:cNvPr>
            <p:cNvSpPr txBox="1"/>
            <p:nvPr/>
          </p:nvSpPr>
          <p:spPr>
            <a:xfrm>
              <a:off x="293293" y="676360"/>
              <a:ext cx="110395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METRICS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EBD8BF2E-0324-1BE1-02BE-C294D8005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772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Escalations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46074F94-B1D1-3730-A4F0-7DC6664B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26185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Overall Status</a:t>
              </a: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D7AC0BE9-CF8C-7478-21B8-EDFB3E37B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8599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Week #</a:t>
              </a:r>
            </a:p>
          </p:txBody>
        </p: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E9259C2A-462C-62E6-5727-DA24D6D788A8}"/>
              </a:ext>
            </a:extLst>
          </p:cNvPr>
          <p:cNvSpPr txBox="1"/>
          <p:nvPr/>
        </p:nvSpPr>
        <p:spPr>
          <a:xfrm>
            <a:off x="302899" y="5072781"/>
            <a:ext cx="1115734" cy="834278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b="1" i="0" u="none" strike="noStrike" dirty="0">
                <a:solidFill>
                  <a:srgbClr val="FFFFFF"/>
                </a:solidFill>
                <a:effectLst/>
                <a:latin typeface="+mn-lt"/>
              </a:rPr>
              <a:t>UPCOMING ACTIVITIES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0ECD5D72-714B-6F2B-9ED2-F8441C3B055B}"/>
              </a:ext>
            </a:extLst>
          </p:cNvPr>
          <p:cNvGrpSpPr/>
          <p:nvPr/>
        </p:nvGrpSpPr>
        <p:grpSpPr>
          <a:xfrm>
            <a:off x="1477553" y="5047497"/>
            <a:ext cx="10454362" cy="834278"/>
            <a:chOff x="1444345" y="5364376"/>
            <a:chExt cx="10454362" cy="834278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4E490F36-CCA7-4379-FBC8-3356F36E0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345" y="5364376"/>
              <a:ext cx="5218391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dirty="0"/>
                <a:t>Verify the accuracy and relevance of all collected information to ensure it meets project needs</a:t>
              </a:r>
              <a:endParaRPr lang="en-US" sz="1200" b="0" i="0" u="none" strike="noStrike" dirty="0">
                <a:solidFill>
                  <a:srgbClr val="000000"/>
                </a:solidFill>
                <a:effectLst/>
                <a:latin typeface="+mn-lt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29A07CF-1E99-15A0-8992-739F79198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8055" y="5364376"/>
              <a:ext cx="5200652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rPr>
                <a:t>Define clear criteria and standards for content quality, including accuracy, relevance, consistency, and adherence to guidelines</a:t>
              </a: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EB06B85-5D60-87EE-2E02-6FE51304A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346" y="5803084"/>
              <a:ext cx="5218390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dirty="0"/>
                <a:t>Create a categorized inventory of all collected documents for easy reference</a:t>
              </a:r>
              <a:endParaRPr lang="en-US" sz="1200" b="0" i="0" u="none" strike="noStrike" dirty="0">
                <a:solidFill>
                  <a:srgbClr val="000000"/>
                </a:solidFill>
                <a:effectLst/>
                <a:latin typeface="+mn-lt"/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5DD810C3-41DD-0020-E49C-2ACECEDB5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8055" y="5803084"/>
              <a:ext cx="5200652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rPr>
                <a:t>Review existing documents to assess their current state, identifying gaps and areas for improvement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50184</TotalTime>
  <Words>818</Words>
  <Application>Microsoft Office PowerPoint</Application>
  <PresentationFormat>Widescreen</PresentationFormat>
  <Paragraphs>174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2025-10-04T10:34:30Z</dcterms:modified>
</cp:coreProperties>
</file>