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48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12" Type="http://schemas.openxmlformats.org/officeDocument/2006/relationships/tags" Target="../tags/tag18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tags" Target="../tags/tag17.xml"/><Relationship Id="rId5" Type="http://schemas.openxmlformats.org/officeDocument/2006/relationships/tags" Target="../tags/tag11.xml"/><Relationship Id="rId10" Type="http://schemas.openxmlformats.org/officeDocument/2006/relationships/tags" Target="../tags/tag16.xml"/><Relationship Id="rId4" Type="http://schemas.openxmlformats.org/officeDocument/2006/relationships/tags" Target="../tags/tag10.xml"/><Relationship Id="rId9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RISK REGISTER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79FFD8-6FD1-FEED-9927-A536E37A4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644717"/>
              </p:ext>
            </p:extLst>
          </p:nvPr>
        </p:nvGraphicFramePr>
        <p:xfrm>
          <a:off x="295539" y="683147"/>
          <a:ext cx="11600923" cy="2762160"/>
        </p:xfrm>
        <a:graphic>
          <a:graphicData uri="http://schemas.openxmlformats.org/drawingml/2006/table">
            <a:tbl>
              <a:tblPr firstRow="1" bandRow="1"/>
              <a:tblGrid>
                <a:gridCol w="64035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1168566">
                  <a:extLst>
                    <a:ext uri="{9D8B030D-6E8A-4147-A177-3AD203B41FA5}">
                      <a16:colId xmlns:a16="http://schemas.microsoft.com/office/drawing/2014/main" val="358769692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50333571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07915616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000222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11754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217986476"/>
                    </a:ext>
                  </a:extLst>
                </a:gridCol>
              </a:tblGrid>
              <a:tr h="4052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 ID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RISK DESCRIPTION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CATEGORY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Financial, etc.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PROPOSED ACTIONS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To reduce or eliminate the risk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DEADLINE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RESPONSIBLE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IMPACT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LIKELIHOOD</a:t>
                      </a:r>
                      <a:b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</a:br>
                      <a:r>
                        <a:rPr kumimoji="0" lang="en-US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CC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(1-4)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Lack of Financial Representation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Financial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Assign a dedicated financial representative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23/09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Part-Time Technical Leadership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Leadership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Appoint a deputy leader to fill the gap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 Leader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Limited Availability of Team Resources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Governance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Ensure commitments are respected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15/09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HR Manager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Absence of a Six Sigma Champion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Leadership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Appoint a champion 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Undefined Process Ownership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Governance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Establish process owners and roles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526476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L3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Readex Pro Light" pitchFamily="2" charset="-78"/>
                        </a:rPr>
                        <a:t>Lack of Management Support</a:t>
                      </a: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Leadership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Set regular sessions with senior management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Immediately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86709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50287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6281"/>
                  </a:ext>
                </a:extLst>
              </a:tr>
              <a:tr h="247898"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Readex Pro Light" pitchFamily="2" charset="-78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281539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576563E9-C7B2-1924-A091-D36DCE10C1FD}"/>
              </a:ext>
            </a:extLst>
          </p:cNvPr>
          <p:cNvGrpSpPr/>
          <p:nvPr/>
        </p:nvGrpSpPr>
        <p:grpSpPr>
          <a:xfrm>
            <a:off x="1918648" y="5867992"/>
            <a:ext cx="3444507" cy="322002"/>
            <a:chOff x="2207881" y="5582761"/>
            <a:chExt cx="6399705" cy="598262"/>
          </a:xfrm>
        </p:grpSpPr>
        <p:sp>
          <p:nvSpPr>
            <p:cNvPr id="4" name="Rectangle 15">
              <a:extLst>
                <a:ext uri="{FF2B5EF4-FFF2-40B4-BE49-F238E27FC236}">
                  <a16:creationId xmlns:a16="http://schemas.microsoft.com/office/drawing/2014/main" id="{CCE80AA6-6432-50AA-4816-0FA1FD11D47F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53" name="Rectangle 16">
              <a:extLst>
                <a:ext uri="{FF2B5EF4-FFF2-40B4-BE49-F238E27FC236}">
                  <a16:creationId xmlns:a16="http://schemas.microsoft.com/office/drawing/2014/main" id="{4D15E36C-E9D9-17D3-07C6-91B76A9AF179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54" name="Rectangle 17">
              <a:extLst>
                <a:ext uri="{FF2B5EF4-FFF2-40B4-BE49-F238E27FC236}">
                  <a16:creationId xmlns:a16="http://schemas.microsoft.com/office/drawing/2014/main" id="{4EDBEA1F-0B7F-4727-998A-F3794946BA16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693599B6-EF34-D0AC-7EB6-19F09EDF1139}"/>
              </a:ext>
            </a:extLst>
          </p:cNvPr>
          <p:cNvGrpSpPr/>
          <p:nvPr/>
        </p:nvGrpSpPr>
        <p:grpSpPr>
          <a:xfrm>
            <a:off x="632903" y="3616016"/>
            <a:ext cx="1207629" cy="2151815"/>
            <a:chOff x="-170667" y="1409766"/>
            <a:chExt cx="2243709" cy="3997953"/>
          </a:xfrm>
        </p:grpSpPr>
        <p:sp>
          <p:nvSpPr>
            <p:cNvPr id="56" name="Rectangle 13">
              <a:extLst>
                <a:ext uri="{FF2B5EF4-FFF2-40B4-BE49-F238E27FC236}">
                  <a16:creationId xmlns:a16="http://schemas.microsoft.com/office/drawing/2014/main" id="{F1735E5B-0B5C-AEE1-E4A5-3CC2D814A231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57" name="Rectangle 14">
              <a:extLst>
                <a:ext uri="{FF2B5EF4-FFF2-40B4-BE49-F238E27FC236}">
                  <a16:creationId xmlns:a16="http://schemas.microsoft.com/office/drawing/2014/main" id="{61902FD1-2ADD-D18B-BC5E-828422AD2997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58" name="Rectangle 18">
              <a:extLst>
                <a:ext uri="{FF2B5EF4-FFF2-40B4-BE49-F238E27FC236}">
                  <a16:creationId xmlns:a16="http://schemas.microsoft.com/office/drawing/2014/main" id="{5F622017-FD1C-1081-E3A4-EF1EA59C5888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LIKELIHOOD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C1351DB-C61C-A6D2-6562-AACDD88274DE}"/>
              </a:ext>
            </a:extLst>
          </p:cNvPr>
          <p:cNvGrpSpPr/>
          <p:nvPr/>
        </p:nvGrpSpPr>
        <p:grpSpPr>
          <a:xfrm>
            <a:off x="1932916" y="3565975"/>
            <a:ext cx="3369102" cy="2251896"/>
            <a:chOff x="2207881" y="1314780"/>
            <a:chExt cx="5482076" cy="4183898"/>
          </a:xfrm>
        </p:grpSpPr>
        <p:sp>
          <p:nvSpPr>
            <p:cNvPr id="60" name="Rectangle 11">
              <a:extLst>
                <a:ext uri="{FF2B5EF4-FFF2-40B4-BE49-F238E27FC236}">
                  <a16:creationId xmlns:a16="http://schemas.microsoft.com/office/drawing/2014/main" id="{22940293-3BAF-2BCF-113B-B1FB17C8F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1" name="Rectangle 12">
              <a:extLst>
                <a:ext uri="{FF2B5EF4-FFF2-40B4-BE49-F238E27FC236}">
                  <a16:creationId xmlns:a16="http://schemas.microsoft.com/office/drawing/2014/main" id="{03B6E599-88A0-311D-F624-5F31F4F176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2" name="Rectangle 27">
              <a:extLst>
                <a:ext uri="{FF2B5EF4-FFF2-40B4-BE49-F238E27FC236}">
                  <a16:creationId xmlns:a16="http://schemas.microsoft.com/office/drawing/2014/main" id="{F48D8242-2898-6DF4-B058-EDCA5EE4C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3" name="Rectangle 28">
              <a:extLst>
                <a:ext uri="{FF2B5EF4-FFF2-40B4-BE49-F238E27FC236}">
                  <a16:creationId xmlns:a16="http://schemas.microsoft.com/office/drawing/2014/main" id="{2C5D03B3-1162-A7EF-D0C3-CCB8CE1E8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4" name="Rectangle 29">
              <a:extLst>
                <a:ext uri="{FF2B5EF4-FFF2-40B4-BE49-F238E27FC236}">
                  <a16:creationId xmlns:a16="http://schemas.microsoft.com/office/drawing/2014/main" id="{DD4619AF-869C-4CCC-2E91-6C64D4030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5" name="Rectangle 30">
              <a:extLst>
                <a:ext uri="{FF2B5EF4-FFF2-40B4-BE49-F238E27FC236}">
                  <a16:creationId xmlns:a16="http://schemas.microsoft.com/office/drawing/2014/main" id="{E5B663AC-53E8-B08E-C5DC-F02E40CA1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6" name="Rectangle 31">
              <a:extLst>
                <a:ext uri="{FF2B5EF4-FFF2-40B4-BE49-F238E27FC236}">
                  <a16:creationId xmlns:a16="http://schemas.microsoft.com/office/drawing/2014/main" id="{F9F4AC39-F145-072C-5842-72FF8F66B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7" name="Rectangle 34">
              <a:extLst>
                <a:ext uri="{FF2B5EF4-FFF2-40B4-BE49-F238E27FC236}">
                  <a16:creationId xmlns:a16="http://schemas.microsoft.com/office/drawing/2014/main" id="{74FBC4A5-32D5-4FEE-02C0-AEDE5B9033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8" name="Rectangle 35">
              <a:extLst>
                <a:ext uri="{FF2B5EF4-FFF2-40B4-BE49-F238E27FC236}">
                  <a16:creationId xmlns:a16="http://schemas.microsoft.com/office/drawing/2014/main" id="{7642880A-1446-83C9-2E29-778E77A6B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69" name="Rectangle 57">
              <a:extLst>
                <a:ext uri="{FF2B5EF4-FFF2-40B4-BE49-F238E27FC236}">
                  <a16:creationId xmlns:a16="http://schemas.microsoft.com/office/drawing/2014/main" id="{9FBD194D-D028-F011-9AEB-2D541D69A3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0" name="Rectangle 36">
              <a:extLst>
                <a:ext uri="{FF2B5EF4-FFF2-40B4-BE49-F238E27FC236}">
                  <a16:creationId xmlns:a16="http://schemas.microsoft.com/office/drawing/2014/main" id="{1DA98872-609F-141F-90F8-B29E263F1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1" name="Rectangle 34">
              <a:extLst>
                <a:ext uri="{FF2B5EF4-FFF2-40B4-BE49-F238E27FC236}">
                  <a16:creationId xmlns:a16="http://schemas.microsoft.com/office/drawing/2014/main" id="{B4F42AEA-63A8-BACB-E2A0-8FFE0570D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2" name="Rectangle 35">
              <a:extLst>
                <a:ext uri="{FF2B5EF4-FFF2-40B4-BE49-F238E27FC236}">
                  <a16:creationId xmlns:a16="http://schemas.microsoft.com/office/drawing/2014/main" id="{46B2F200-65E9-415D-D482-DC2B4C2CB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3" name="Rectangle 37">
              <a:extLst>
                <a:ext uri="{FF2B5EF4-FFF2-40B4-BE49-F238E27FC236}">
                  <a16:creationId xmlns:a16="http://schemas.microsoft.com/office/drawing/2014/main" id="{C840E1B9-EC61-F0DD-8C20-AD9FBB62A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4" name="Rectangle 33">
              <a:extLst>
                <a:ext uri="{FF2B5EF4-FFF2-40B4-BE49-F238E27FC236}">
                  <a16:creationId xmlns:a16="http://schemas.microsoft.com/office/drawing/2014/main" id="{3B71F85A-AA0E-E90D-32FC-094729F5D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75" name="Rectangle 34">
              <a:extLst>
                <a:ext uri="{FF2B5EF4-FFF2-40B4-BE49-F238E27FC236}">
                  <a16:creationId xmlns:a16="http://schemas.microsoft.com/office/drawing/2014/main" id="{735046EB-30F5-513B-A476-C2F72ABB3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aphicFrame>
        <p:nvGraphicFramePr>
          <p:cNvPr id="76" name="Table 5135">
            <a:extLst>
              <a:ext uri="{FF2B5EF4-FFF2-40B4-BE49-F238E27FC236}">
                <a16:creationId xmlns:a16="http://schemas.microsoft.com/office/drawing/2014/main" id="{F416C333-5E9D-54A9-43C4-1FD755C5A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242685"/>
              </p:ext>
            </p:extLst>
          </p:nvPr>
        </p:nvGraphicFramePr>
        <p:xfrm>
          <a:off x="6935492" y="4001996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7" name="TextBox 76">
            <a:extLst>
              <a:ext uri="{FF2B5EF4-FFF2-40B4-BE49-F238E27FC236}">
                <a16:creationId xmlns:a16="http://schemas.microsoft.com/office/drawing/2014/main" id="{3B99C522-9B23-E8D8-DD18-AF7BB7ECE022}"/>
              </a:ext>
            </a:extLst>
          </p:cNvPr>
          <p:cNvSpPr txBox="1"/>
          <p:nvPr/>
        </p:nvSpPr>
        <p:spPr>
          <a:xfrm>
            <a:off x="5761592" y="410161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78" name="Table 5135">
            <a:extLst>
              <a:ext uri="{FF2B5EF4-FFF2-40B4-BE49-F238E27FC236}">
                <a16:creationId xmlns:a16="http://schemas.microsoft.com/office/drawing/2014/main" id="{CAF0CA46-0C0B-9BF2-3370-50D52371B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173105"/>
              </p:ext>
            </p:extLst>
          </p:nvPr>
        </p:nvGraphicFramePr>
        <p:xfrm>
          <a:off x="6935492" y="4601309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UNLIKELY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CERTAIN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79" name="TextBox 78">
            <a:extLst>
              <a:ext uri="{FF2B5EF4-FFF2-40B4-BE49-F238E27FC236}">
                <a16:creationId xmlns:a16="http://schemas.microsoft.com/office/drawing/2014/main" id="{E7885622-E591-CF66-C56F-E9846915DA04}"/>
              </a:ext>
            </a:extLst>
          </p:cNvPr>
          <p:cNvSpPr txBox="1"/>
          <p:nvPr/>
        </p:nvSpPr>
        <p:spPr>
          <a:xfrm>
            <a:off x="5445396" y="469826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LIKELIHOOD</a:t>
            </a:r>
            <a:endParaRPr lang="en-US" sz="1600" dirty="0"/>
          </a:p>
        </p:txBody>
      </p:sp>
      <p:sp>
        <p:nvSpPr>
          <p:cNvPr id="80" name="Rectangle 6">
            <a:extLst>
              <a:ext uri="{FF2B5EF4-FFF2-40B4-BE49-F238E27FC236}">
                <a16:creationId xmlns:a16="http://schemas.microsoft.com/office/drawing/2014/main" id="{072B7CE2-2CAB-F62C-DACC-F7141C4F0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94916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RISK RATING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D71EB05-D4CD-CDD6-5A87-1B5CC09CA2E8}"/>
              </a:ext>
            </a:extLst>
          </p:cNvPr>
          <p:cNvGrpSpPr/>
          <p:nvPr/>
        </p:nvGrpSpPr>
        <p:grpSpPr>
          <a:xfrm>
            <a:off x="7079549" y="5286630"/>
            <a:ext cx="4066337" cy="858361"/>
            <a:chOff x="6935493" y="5364570"/>
            <a:chExt cx="4066337" cy="858361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D6CC9512-086D-429D-3868-BF3134D8B3F8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89" name="Rectangle 4">
                <a:extLst>
                  <a:ext uri="{FF2B5EF4-FFF2-40B4-BE49-F238E27FC236}">
                    <a16:creationId xmlns:a16="http://schemas.microsoft.com/office/drawing/2014/main" id="{C2D2868C-60E2-06E3-B761-80060CF259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AAEFBEAF-6094-6DEA-3D21-F86F85436003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</a:t>
                </a: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CB75A4A6-68B5-5BD2-DD0C-2C9881DF0DE6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87" name="Rectangle 5">
                <a:extLst>
                  <a:ext uri="{FF2B5EF4-FFF2-40B4-BE49-F238E27FC236}">
                    <a16:creationId xmlns:a16="http://schemas.microsoft.com/office/drawing/2014/main" id="{7CD2D366-6A20-0E54-2E23-297452B28C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0CED761C-0216-EC72-4FE5-C691932D51DB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BE7DD5CB-B3FA-35E9-EBDC-3914D57A222F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85" name="Rectangle 7">
                <a:extLst>
                  <a:ext uri="{FF2B5EF4-FFF2-40B4-BE49-F238E27FC236}">
                    <a16:creationId xmlns:a16="http://schemas.microsoft.com/office/drawing/2014/main" id="{041A9315-D2A4-7F7F-ED06-C4ABDF2ED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CD0F895C-9C2C-5A93-04FD-D85E526728D6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ASSESSOR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RISK REGISTER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44" name="Table 5135">
            <a:extLst>
              <a:ext uri="{FF2B5EF4-FFF2-40B4-BE49-F238E27FC236}">
                <a16:creationId xmlns:a16="http://schemas.microsoft.com/office/drawing/2014/main" id="{AB31A507-5E7E-E0CB-10FE-9D6E306CE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916155"/>
              </p:ext>
            </p:extLst>
          </p:nvPr>
        </p:nvGraphicFramePr>
        <p:xfrm>
          <a:off x="6935492" y="4001996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MINOR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MODERATE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HIGH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511A96C9-365C-EEF6-191C-AFA3CD461ACC}"/>
              </a:ext>
            </a:extLst>
          </p:cNvPr>
          <p:cNvSpPr txBox="1"/>
          <p:nvPr/>
        </p:nvSpPr>
        <p:spPr>
          <a:xfrm>
            <a:off x="5761592" y="4101614"/>
            <a:ext cx="1126438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IMPACT</a:t>
            </a:r>
            <a:endParaRPr lang="en-US" sz="1600" dirty="0"/>
          </a:p>
        </p:txBody>
      </p:sp>
      <p:graphicFrame>
        <p:nvGraphicFramePr>
          <p:cNvPr id="46" name="Table 5135">
            <a:extLst>
              <a:ext uri="{FF2B5EF4-FFF2-40B4-BE49-F238E27FC236}">
                <a16:creationId xmlns:a16="http://schemas.microsoft.com/office/drawing/2014/main" id="{65FD7C6B-7045-CC33-4605-7BFC03280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643716"/>
              </p:ext>
            </p:extLst>
          </p:nvPr>
        </p:nvGraphicFramePr>
        <p:xfrm>
          <a:off x="6935492" y="4601309"/>
          <a:ext cx="4456932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4233">
                  <a:extLst>
                    <a:ext uri="{9D8B030D-6E8A-4147-A177-3AD203B41FA5}">
                      <a16:colId xmlns:a16="http://schemas.microsoft.com/office/drawing/2014/main" val="3470364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1667728028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2569901926"/>
                    </a:ext>
                  </a:extLst>
                </a:gridCol>
                <a:gridCol w="1114233">
                  <a:extLst>
                    <a:ext uri="{9D8B030D-6E8A-4147-A177-3AD203B41FA5}">
                      <a16:colId xmlns:a16="http://schemas.microsoft.com/office/drawing/2014/main" val="4124584603"/>
                    </a:ext>
                  </a:extLst>
                </a:gridCol>
              </a:tblGrid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185201"/>
                  </a:ext>
                </a:extLst>
              </a:tr>
              <a:tr h="13579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UNLIKELY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VERY LIKELY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CERTAIN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608859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F7A585A3-A046-A27B-AEB3-C3F8602314BF}"/>
              </a:ext>
            </a:extLst>
          </p:cNvPr>
          <p:cNvSpPr txBox="1"/>
          <p:nvPr/>
        </p:nvSpPr>
        <p:spPr>
          <a:xfrm>
            <a:off x="5445396" y="4698265"/>
            <a:ext cx="1442634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</a:rPr>
              <a:t>LIKELIHOOD</a:t>
            </a:r>
            <a:endParaRPr lang="en-US" sz="1600" dirty="0"/>
          </a:p>
        </p:txBody>
      </p:sp>
      <p:sp>
        <p:nvSpPr>
          <p:cNvPr id="48" name="Rectangle 6">
            <a:extLst>
              <a:ext uri="{FF2B5EF4-FFF2-40B4-BE49-F238E27FC236}">
                <a16:creationId xmlns:a16="http://schemas.microsoft.com/office/drawing/2014/main" id="{89AAE6C9-540B-274D-EDD8-2BE8A564D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495" y="5294916"/>
            <a:ext cx="1409535" cy="318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36000" tIns="36000" rIns="36000" bIns="36000" anchor="ctr" anchorCtr="0">
            <a:noAutofit/>
          </a:bodyPr>
          <a:lstStyle/>
          <a:p>
            <a:pPr algn="r"/>
            <a:r>
              <a:rPr lang="en-US" sz="1600" dirty="0">
                <a:solidFill>
                  <a:srgbClr val="000000"/>
                </a:solidFill>
                <a:sym typeface="Calibri"/>
              </a:rPr>
              <a:t>RISK RATING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2C54D77-5661-1C78-C1A7-8F90C04E5691}"/>
              </a:ext>
            </a:extLst>
          </p:cNvPr>
          <p:cNvGrpSpPr/>
          <p:nvPr/>
        </p:nvGrpSpPr>
        <p:grpSpPr>
          <a:xfrm>
            <a:off x="7079549" y="5286630"/>
            <a:ext cx="4066337" cy="858361"/>
            <a:chOff x="6935493" y="5364570"/>
            <a:chExt cx="4066337" cy="858361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E9BC874-8A4C-86DD-A0D9-C1D69E86297B}"/>
                </a:ext>
              </a:extLst>
            </p:cNvPr>
            <p:cNvGrpSpPr/>
            <p:nvPr/>
          </p:nvGrpSpPr>
          <p:grpSpPr>
            <a:xfrm>
              <a:off x="6935493" y="5364570"/>
              <a:ext cx="4066336" cy="276999"/>
              <a:chOff x="6935493" y="5408112"/>
              <a:chExt cx="4066336" cy="276999"/>
            </a:xfrm>
          </p:grpSpPr>
          <p:sp>
            <p:nvSpPr>
              <p:cNvPr id="85" name="Rectangle 4">
                <a:extLst>
                  <a:ext uri="{FF2B5EF4-FFF2-40B4-BE49-F238E27FC236}">
                    <a16:creationId xmlns:a16="http://schemas.microsoft.com/office/drawing/2014/main" id="{E896EB55-9D1D-A0D6-7410-5A274F770D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420495"/>
                <a:ext cx="268683" cy="25223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D31516C8-2636-197B-E319-D1CCED20B3CF}"/>
                  </a:ext>
                </a:extLst>
              </p:cNvPr>
              <p:cNvSpPr txBox="1"/>
              <p:nvPr/>
            </p:nvSpPr>
            <p:spPr>
              <a:xfrm>
                <a:off x="7278395" y="540811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Keep in mind</a:t>
                </a: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BC3CA9FD-133B-A6F8-74A7-3F705FB0247E}"/>
                </a:ext>
              </a:extLst>
            </p:cNvPr>
            <p:cNvGrpSpPr/>
            <p:nvPr/>
          </p:nvGrpSpPr>
          <p:grpSpPr>
            <a:xfrm>
              <a:off x="6935493" y="5655251"/>
              <a:ext cx="4066336" cy="276999"/>
              <a:chOff x="6935493" y="5668380"/>
              <a:chExt cx="4066336" cy="276999"/>
            </a:xfrm>
          </p:grpSpPr>
          <p:sp>
            <p:nvSpPr>
              <p:cNvPr id="83" name="Rectangle 5">
                <a:extLst>
                  <a:ext uri="{FF2B5EF4-FFF2-40B4-BE49-F238E27FC236}">
                    <a16:creationId xmlns:a16="http://schemas.microsoft.com/office/drawing/2014/main" id="{D0B5CF82-E5B5-4938-305D-C2EAA86ABD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680763"/>
                <a:ext cx="268683" cy="252234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156C6BF0-7A65-18CE-FB76-2C038439A8CC}"/>
                  </a:ext>
                </a:extLst>
              </p:cNvPr>
              <p:cNvSpPr txBox="1"/>
              <p:nvPr/>
            </p:nvSpPr>
            <p:spPr>
              <a:xfrm>
                <a:off x="7278395" y="5668380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Medium: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Action required</a:t>
                </a: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5AB44B36-24E1-D832-26F1-03C937290E3D}"/>
                </a:ext>
              </a:extLst>
            </p:cNvPr>
            <p:cNvGrpSpPr/>
            <p:nvPr/>
          </p:nvGrpSpPr>
          <p:grpSpPr>
            <a:xfrm>
              <a:off x="6935493" y="5945932"/>
              <a:ext cx="4066337" cy="276999"/>
              <a:chOff x="6935493" y="5945932"/>
              <a:chExt cx="4066337" cy="276999"/>
            </a:xfrm>
          </p:grpSpPr>
          <p:sp>
            <p:nvSpPr>
              <p:cNvPr id="81" name="Rectangle 7">
                <a:extLst>
                  <a:ext uri="{FF2B5EF4-FFF2-40B4-BE49-F238E27FC236}">
                    <a16:creationId xmlns:a16="http://schemas.microsoft.com/office/drawing/2014/main" id="{A248BD8F-43A9-3065-A600-12095B8728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5493" y="5958315"/>
                <a:ext cx="268683" cy="252234"/>
              </a:xfrm>
              <a:prstGeom prst="rect">
                <a:avLst/>
              </a:prstGeom>
              <a:solidFill>
                <a:srgbClr val="FF859F"/>
              </a:solidFill>
              <a:ln w="9525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962643D0-910D-287F-51B6-D002D548C593}"/>
                  </a:ext>
                </a:extLst>
              </p:cNvPr>
              <p:cNvSpPr txBox="1"/>
              <p:nvPr/>
            </p:nvSpPr>
            <p:spPr>
              <a:xfrm>
                <a:off x="7278396" y="5945932"/>
                <a:ext cx="3723434" cy="276999"/>
              </a:xfrm>
              <a:prstGeom prst="rect">
                <a:avLst/>
              </a:prstGeom>
              <a:noFill/>
            </p:spPr>
            <p:txBody>
              <a:bodyPr wrap="square" anchor="ctr" anchorCtr="0">
                <a:spAutoFit/>
              </a:bodyPr>
              <a:lstStyle/>
              <a:p>
                <a:pPr marL="0" marR="0" lvl="0" indent="0" algn="l" defTabSz="871413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434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High: </a:t>
                </a:r>
                <a:r>
                  <a: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Urgent measures required</a:t>
                </a:r>
              </a:p>
            </p:txBody>
          </p: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5128BFB-57F2-3D34-03FB-40838A3C2D76}"/>
              </a:ext>
            </a:extLst>
          </p:cNvPr>
          <p:cNvGrpSpPr/>
          <p:nvPr/>
        </p:nvGrpSpPr>
        <p:grpSpPr>
          <a:xfrm>
            <a:off x="126997" y="664480"/>
            <a:ext cx="11938006" cy="2949874"/>
            <a:chOff x="126997" y="664480"/>
            <a:chExt cx="11938006" cy="3083376"/>
          </a:xfrm>
        </p:grpSpPr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1A41DF51-9964-EE34-0A27-AE32D5A4F65A}"/>
                </a:ext>
              </a:extLst>
            </p:cNvPr>
            <p:cNvGrpSpPr/>
            <p:nvPr/>
          </p:nvGrpSpPr>
          <p:grpSpPr>
            <a:xfrm>
              <a:off x="126999" y="664480"/>
              <a:ext cx="11938004" cy="284740"/>
              <a:chOff x="126999" y="664480"/>
              <a:chExt cx="11938004" cy="396000"/>
            </a:xfrm>
          </p:grpSpPr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A4571EC0-90A2-551C-8F2D-E0F3E49974B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29019" y="664480"/>
                <a:ext cx="3679558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RISK DESCRIPTION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D4A32185-5285-2123-50C1-D0A7812A624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472675" y="664480"/>
                <a:ext cx="254011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PROPOSED ACTION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8F2C64F3-E8A7-9955-5EE0-DE291A3AB1A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26999" y="664480"/>
                <a:ext cx="568903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RISK ID</a:t>
                </a: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2DFFD512-CF1B-F265-DB77-3636C70C2C0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441694" y="664480"/>
                <a:ext cx="997865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CATEGORY</a:t>
                </a: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02AE6CFE-C470-C192-AE39-6A735553095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057967" y="664480"/>
                <a:ext cx="1049767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RESPONSIBLE</a:t>
                </a: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14EF6F52-3C0D-389B-E3B4-021B9E0B20E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0140850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IMPACT</a:t>
                </a: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46761C69-B199-AA3F-B93D-10A8277E428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119483" y="664480"/>
                <a:ext cx="94552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LIKELIHOOD</a:t>
                </a: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7BB49586-C4AC-B50B-6C93-C2CC607A0E9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045901" y="664480"/>
                <a:ext cx="978950" cy="396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DEADLINE</a:t>
                </a:r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33BFF159-3D8D-8C38-AB34-86F53AFD8A56}"/>
                </a:ext>
              </a:extLst>
            </p:cNvPr>
            <p:cNvGrpSpPr/>
            <p:nvPr/>
          </p:nvGrpSpPr>
          <p:grpSpPr>
            <a:xfrm>
              <a:off x="126997" y="979156"/>
              <a:ext cx="11938006" cy="2768700"/>
              <a:chOff x="126997" y="1091789"/>
              <a:chExt cx="11938006" cy="2529965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C31723D8-B51E-6822-4D41-C8417B499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518668"/>
                <a:ext cx="3679559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dirty="0">
                    <a:solidFill>
                      <a:srgbClr val="000000"/>
                    </a:solidFill>
                    <a:cs typeface="Readex Pro Light" pitchFamily="2" charset="-78"/>
                  </a:rPr>
                  <a:t>The t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echnical leader not being full-time, which could result in insufficient guidance</a:t>
                </a: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B7166B79-6529-60FF-B0C3-20D8ADAF3E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945547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There is a risk that yellow belts may not be fully available to contribute to the project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EC80F8AD-FAAE-4669-7EED-9803562F5C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1091789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The absence of a financial representative assigned to the project may lead to mismanagement of funds</a:t>
                </a: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3C4788DA-5788-FD00-3E9A-574F0FB47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372426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The lack of a designated Six Sigma Champion poses a risk of insufficient support</a:t>
                </a:r>
                <a:r>
                  <a:rPr lang="en-US" sz="1300" dirty="0">
                    <a:solidFill>
                      <a:srgbClr val="000000"/>
                    </a:solidFill>
                    <a:cs typeface="Readex Pro Light" pitchFamily="2" charset="-78"/>
                  </a:rPr>
                  <a:t> 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and lack of direction</a:t>
                </a: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35DB9874-2E2E-F684-5103-4AAF3A7497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2799305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fontAlgn="ctr"/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  <a:cs typeface="Readex Pro Light" pitchFamily="2" charset="-78"/>
                  </a:rPr>
                  <a:t>Not having a defined process owner could result in unclear accountability and hinder decision-making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2254E40F-5048-CC8A-DCC4-C720960A1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019" y="3226184"/>
                <a:ext cx="36795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A risk of insufficient visible management support, which may lead to reduced stakeholder engagement</a:t>
                </a:r>
                <a:endParaRPr lang="en-US" sz="1300" b="0" i="0" u="none" strike="noStrike" dirty="0">
                  <a:solidFill>
                    <a:srgbClr val="000000"/>
                  </a:solidFill>
                  <a:effectLst/>
                  <a:cs typeface="Readex Pro Light" pitchFamily="2" charset="-78"/>
                </a:endParaRP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60CE13A3-EBCD-DCA5-A1D0-0BBAC9F0F3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518668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Appoint a deputy leader to fill the gap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1939418E-6BDC-4DD6-EA4F-A48A72DF63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945547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Ensure commitments are respected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399441BF-2697-E6C5-33F0-3347D4A607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1091789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Assign a dedicated financial representative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10D0A848-8FEE-9BB8-1752-391D0FEAFD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372426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>
                    <a:solidFill>
                      <a:srgbClr val="000000"/>
                    </a:solidFill>
                    <a:effectLst/>
                  </a:rPr>
                  <a:t>Appoint a champion immediately</a:t>
                </a: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8F838301-C6C4-367C-5ACF-DF3799673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2799305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Establish process owners and roles</a:t>
                </a:r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042C02AA-B7AE-2CD3-1D71-749B1E8299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2675" y="3226184"/>
                <a:ext cx="254011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Set regular meetings with senior management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06CF8492-5573-25DB-F1B5-B2669D187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518668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L1</a:t>
                </a:r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2BD22BCD-1727-C9F7-5D2B-051DBEDAB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8" y="1945547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G1</a:t>
                </a: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77A167AB-5936-3D9B-BE54-F5D7A5EDC7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9" y="1091789"/>
                <a:ext cx="568904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F1</a:t>
                </a:r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B27ADB63-B6B1-8232-92A3-86036BCE67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372426"/>
                <a:ext cx="5689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L2</a:t>
                </a: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BFE49050-86D9-6841-8A29-53A9591E45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2799305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G2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B1A6EE28-C1C1-097C-5B37-09B9FC99F4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997" y="3226184"/>
                <a:ext cx="56890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L3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FB5336D2-140C-35DB-8F34-9A02E7235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518668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4089E1E6-482A-6761-AD15-8E5526E2A8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945547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Governance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713FB77E-ADA2-418A-D4C3-0E3749B616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1091789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Financial</a:t>
                </a: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A728CC9E-256B-C11F-FA8A-8BCEC7522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372426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009D258E-0C27-0E0C-7CC4-F804C40E9C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2799305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Governance</a:t>
                </a:r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63BB1D05-9831-872C-4A39-E54A959B4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694" y="3226184"/>
                <a:ext cx="99786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Leadership</a:t>
                </a: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91A7C9E1-F99E-28A6-6DD8-3E9A235821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518668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Project Leader</a:t>
                </a: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6CCF98B7-8DC2-4729-FEAA-53D91247F2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945547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HR Manager</a:t>
                </a: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683788B3-55B8-FDF8-2390-39B538BC84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1091789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1E7C62C7-1ECA-E4EC-DFCC-FA6A7E4C88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372426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DA2278C1-1D53-3E51-6156-93FB0D804F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2799305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FF5CA376-63B2-F68B-BF95-396C877E03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7967" y="3226184"/>
                <a:ext cx="1049767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Sponsor</a:t>
                </a: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482C904B-197D-8454-F97E-B47314B4E3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ABFF1310-3ECD-423C-CD7B-5B5E50AAE3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5C66B053-7BEA-6EC0-D0B0-41BA37A837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4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7D958862-D503-8528-81B9-90C9A12120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5135AEB9-D19E-7424-BDB8-7B5C783B0B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ECA91B1A-8BF2-028E-F44C-4DCC62D002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40850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4</a:t>
                </a:r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64B29E3E-E65D-5804-BE44-E2499E982B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518668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0A24F600-9BEB-9196-DE14-0EB71E44F6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945547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B074CAE-08F4-892C-0C86-FF1A121F93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1091789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3</a:t>
                </a: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AA57E94E-AB04-1C2D-3D77-C720025CB4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372426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300" dirty="0">
                    <a:solidFill>
                      <a:srgbClr val="0D0D0D"/>
                    </a:solidFill>
                    <a:ea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9388DBA6-20A6-87B9-CDDD-11F2875D64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2799305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2</a:t>
                </a:r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99B47262-1D37-2A2E-EB19-49D4CA273E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19483" y="3226184"/>
                <a:ext cx="94552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 1</a:t>
                </a: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1BD717B9-5F34-991E-D519-521417459E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518668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14AFCBD8-6FFA-EAAB-4F7B-CDC7C386A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945547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15/09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843ED894-BCCB-F3B3-A745-453FAC3BBD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1091789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23/09</a:t>
                </a: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2BD93080-B78D-3FF7-18FF-DAA718726C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372426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049B21D4-990C-64FB-F3F7-875A73CA71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2799305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ea typeface="Calibri" panose="020F0502020204030204" pitchFamily="34" charset="0"/>
                    <a:cs typeface="Calibri" panose="020F0502020204030204" pitchFamily="34" charset="0"/>
                  </a:rPr>
                  <a:t>Immediately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097A7A6F-5426-B6C5-9614-907C90CD0B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45901" y="3226184"/>
                <a:ext cx="97895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300" b="0" i="0" u="none" strike="noStrike" dirty="0">
                    <a:solidFill>
                      <a:srgbClr val="000000"/>
                    </a:solidFill>
                    <a:effectLst/>
                  </a:rPr>
                  <a:t>Immediately</a:t>
                </a:r>
                <a:endParaRPr kumimoji="0" lang="en-US" sz="13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7071839C-65B0-AC73-47F3-4F7F63F577B1}"/>
              </a:ext>
            </a:extLst>
          </p:cNvPr>
          <p:cNvGrpSpPr/>
          <p:nvPr/>
        </p:nvGrpSpPr>
        <p:grpSpPr>
          <a:xfrm>
            <a:off x="1676400" y="3733800"/>
            <a:ext cx="3369102" cy="2251896"/>
            <a:chOff x="2207881" y="1314780"/>
            <a:chExt cx="5482076" cy="4183898"/>
          </a:xfrm>
        </p:grpSpPr>
        <p:sp>
          <p:nvSpPr>
            <p:cNvPr id="149" name="Rectangle 11">
              <a:extLst>
                <a:ext uri="{FF2B5EF4-FFF2-40B4-BE49-F238E27FC236}">
                  <a16:creationId xmlns:a16="http://schemas.microsoft.com/office/drawing/2014/main" id="{F7C3BC4F-4459-5947-59E1-4EA0C0E18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0" name="Rectangle 12">
              <a:extLst>
                <a:ext uri="{FF2B5EF4-FFF2-40B4-BE49-F238E27FC236}">
                  <a16:creationId xmlns:a16="http://schemas.microsoft.com/office/drawing/2014/main" id="{53D150BD-717D-D1EE-8E83-B9D35254F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1" name="Rectangle 27">
              <a:extLst>
                <a:ext uri="{FF2B5EF4-FFF2-40B4-BE49-F238E27FC236}">
                  <a16:creationId xmlns:a16="http://schemas.microsoft.com/office/drawing/2014/main" id="{3922334A-E008-1292-57F7-A00369026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2" name="Rectangle 28">
              <a:extLst>
                <a:ext uri="{FF2B5EF4-FFF2-40B4-BE49-F238E27FC236}">
                  <a16:creationId xmlns:a16="http://schemas.microsoft.com/office/drawing/2014/main" id="{CEBC152C-8659-E3F2-E14F-027AD3FF3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3" name="Rectangle 29">
              <a:extLst>
                <a:ext uri="{FF2B5EF4-FFF2-40B4-BE49-F238E27FC236}">
                  <a16:creationId xmlns:a16="http://schemas.microsoft.com/office/drawing/2014/main" id="{F8A36A45-B699-DEE4-05D1-7654C7C3B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1314780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4" name="Rectangle 30">
              <a:extLst>
                <a:ext uri="{FF2B5EF4-FFF2-40B4-BE49-F238E27FC236}">
                  <a16:creationId xmlns:a16="http://schemas.microsoft.com/office/drawing/2014/main" id="{85884746-E441-B286-1CF2-5CB0941B7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89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5" name="Rectangle 31">
              <a:extLst>
                <a:ext uri="{FF2B5EF4-FFF2-40B4-BE49-F238E27FC236}">
                  <a16:creationId xmlns:a16="http://schemas.microsoft.com/office/drawing/2014/main" id="{C87C75AA-4526-1099-03AC-6E1410605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2363566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6" name="Rectangle 34">
              <a:extLst>
                <a:ext uri="{FF2B5EF4-FFF2-40B4-BE49-F238E27FC236}">
                  <a16:creationId xmlns:a16="http://schemas.microsoft.com/office/drawing/2014/main" id="{5BED1CFF-833E-A4AF-D688-E5AD0E49A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2363566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7" name="Rectangle 35">
              <a:extLst>
                <a:ext uri="{FF2B5EF4-FFF2-40B4-BE49-F238E27FC236}">
                  <a16:creationId xmlns:a16="http://schemas.microsoft.com/office/drawing/2014/main" id="{E23B1F08-7328-74F5-56AA-9118B1BEA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3413159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8" name="Rectangle 57">
              <a:extLst>
                <a:ext uri="{FF2B5EF4-FFF2-40B4-BE49-F238E27FC236}">
                  <a16:creationId xmlns:a16="http://schemas.microsoft.com/office/drawing/2014/main" id="{AD15859E-FC29-F314-54F6-959350AE6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3413159"/>
              <a:ext cx="1371163" cy="1036733"/>
            </a:xfrm>
            <a:prstGeom prst="rect">
              <a:avLst/>
            </a:prstGeom>
            <a:solidFill>
              <a:srgbClr val="FF859F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59" name="Rectangle 36">
              <a:extLst>
                <a:ext uri="{FF2B5EF4-FFF2-40B4-BE49-F238E27FC236}">
                  <a16:creationId xmlns:a16="http://schemas.microsoft.com/office/drawing/2014/main" id="{E29F8C08-41DF-F98B-A5D9-397D28D149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8491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60" name="Rectangle 34">
              <a:extLst>
                <a:ext uri="{FF2B5EF4-FFF2-40B4-BE49-F238E27FC236}">
                  <a16:creationId xmlns:a16="http://schemas.microsoft.com/office/drawing/2014/main" id="{8B5DAA5F-283E-DE9E-AA97-C1F44E758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3413159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61" name="Rectangle 35">
              <a:extLst>
                <a:ext uri="{FF2B5EF4-FFF2-40B4-BE49-F238E27FC236}">
                  <a16:creationId xmlns:a16="http://schemas.microsoft.com/office/drawing/2014/main" id="{86FFC437-4EE8-6A5B-C118-6634168DB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78186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62" name="Rectangle 37">
              <a:extLst>
                <a:ext uri="{FF2B5EF4-FFF2-40B4-BE49-F238E27FC236}">
                  <a16:creationId xmlns:a16="http://schemas.microsoft.com/office/drawing/2014/main" id="{F8D42FF0-0DDC-5CE3-FD9B-4BCD6D3CE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18794" y="4461945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63" name="Rectangle 33">
              <a:extLst>
                <a:ext uri="{FF2B5EF4-FFF2-40B4-BE49-F238E27FC236}">
                  <a16:creationId xmlns:a16="http://schemas.microsoft.com/office/drawing/2014/main" id="{EB1CEA33-86BB-9931-E6FD-7666CC080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1314780"/>
              <a:ext cx="1371163" cy="1036733"/>
            </a:xfrm>
            <a:prstGeom prst="rect">
              <a:avLst/>
            </a:prstGeom>
            <a:solidFill>
              <a:srgbClr val="FFCCCC"/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164" name="Rectangle 34">
              <a:extLst>
                <a:ext uri="{FF2B5EF4-FFF2-40B4-BE49-F238E27FC236}">
                  <a16:creationId xmlns:a16="http://schemas.microsoft.com/office/drawing/2014/main" id="{47E08D6B-3B21-C640-8B49-5AF1663CD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881" y="4461945"/>
              <a:ext cx="1371163" cy="103673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sp>
        <p:nvSpPr>
          <p:cNvPr id="165" name="Oval 58">
            <a:extLst>
              <a:ext uri="{FF2B5EF4-FFF2-40B4-BE49-F238E27FC236}">
                <a16:creationId xmlns:a16="http://schemas.microsoft.com/office/drawing/2014/main" id="{11E8D01D-C5AF-82DE-C825-F2D5690EA65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225798" y="4378602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F1</a:t>
            </a:r>
          </a:p>
        </p:txBody>
      </p:sp>
      <p:sp>
        <p:nvSpPr>
          <p:cNvPr id="166" name="Oval 58">
            <a:extLst>
              <a:ext uri="{FF2B5EF4-FFF2-40B4-BE49-F238E27FC236}">
                <a16:creationId xmlns:a16="http://schemas.microsoft.com/office/drawing/2014/main" id="{443301E2-0383-991C-75E0-1B3B191BE5BF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420484" y="4945741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L1</a:t>
            </a:r>
          </a:p>
        </p:txBody>
      </p:sp>
      <p:sp>
        <p:nvSpPr>
          <p:cNvPr id="167" name="Oval 58">
            <a:extLst>
              <a:ext uri="{FF2B5EF4-FFF2-40B4-BE49-F238E27FC236}">
                <a16:creationId xmlns:a16="http://schemas.microsoft.com/office/drawing/2014/main" id="{3ED4A92A-9E03-350D-D596-76765079C69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20484" y="3813484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G1</a:t>
            </a:r>
          </a:p>
        </p:txBody>
      </p:sp>
      <p:sp>
        <p:nvSpPr>
          <p:cNvPr id="168" name="Oval 58">
            <a:extLst>
              <a:ext uri="{FF2B5EF4-FFF2-40B4-BE49-F238E27FC236}">
                <a16:creationId xmlns:a16="http://schemas.microsoft.com/office/drawing/2014/main" id="{34465105-8635-1D3F-CEE2-AE1C937959EC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646343" y="4378602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L2</a:t>
            </a:r>
          </a:p>
        </p:txBody>
      </p:sp>
      <p:sp>
        <p:nvSpPr>
          <p:cNvPr id="169" name="Oval 58">
            <a:extLst>
              <a:ext uri="{FF2B5EF4-FFF2-40B4-BE49-F238E27FC236}">
                <a16:creationId xmlns:a16="http://schemas.microsoft.com/office/drawing/2014/main" id="{F79B1245-DEC9-C3F4-F732-F3FA3E0055BD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69513" y="4945741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G2</a:t>
            </a:r>
          </a:p>
        </p:txBody>
      </p:sp>
      <p:sp>
        <p:nvSpPr>
          <p:cNvPr id="170" name="Oval 58">
            <a:extLst>
              <a:ext uri="{FF2B5EF4-FFF2-40B4-BE49-F238E27FC236}">
                <a16:creationId xmlns:a16="http://schemas.microsoft.com/office/drawing/2014/main" id="{97CA1207-3DFF-A27B-3686-3BCB65F58B2F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25798" y="5510735"/>
            <a:ext cx="398631" cy="398631"/>
          </a:xfrm>
          <a:prstGeom prst="ellipse">
            <a:avLst/>
          </a:prstGeom>
          <a:solidFill>
            <a:schemeClr val="tx1"/>
          </a:solidFill>
          <a:ln w="19050" algn="ctr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0" tIns="0" rIns="0" bIns="0" anchor="ctr" anchorCtr="1">
            <a:noAutofit/>
          </a:bodyPr>
          <a:lstStyle/>
          <a:p>
            <a:pPr marL="0" marR="0" lvl="0" indent="0" algn="l" defTabSz="932962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rPr>
              <a:t>L3</a:t>
            </a:r>
          </a:p>
        </p:txBody>
      </p: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5ABE8343-5C7A-CA45-ED62-DD4871154474}"/>
              </a:ext>
            </a:extLst>
          </p:cNvPr>
          <p:cNvGrpSpPr/>
          <p:nvPr/>
        </p:nvGrpSpPr>
        <p:grpSpPr>
          <a:xfrm>
            <a:off x="1754518" y="5985696"/>
            <a:ext cx="3444507" cy="322002"/>
            <a:chOff x="2207881" y="5582761"/>
            <a:chExt cx="6399705" cy="598262"/>
          </a:xfrm>
        </p:grpSpPr>
        <p:sp>
          <p:nvSpPr>
            <p:cNvPr id="172" name="Rectangle 15">
              <a:extLst>
                <a:ext uri="{FF2B5EF4-FFF2-40B4-BE49-F238E27FC236}">
                  <a16:creationId xmlns:a16="http://schemas.microsoft.com/office/drawing/2014/main" id="{0CFC0E82-DCFE-8753-3904-BB2ADF4668FD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207881" y="5582761"/>
              <a:ext cx="1135784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l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173" name="Rectangle 16">
              <a:extLst>
                <a:ext uri="{FF2B5EF4-FFF2-40B4-BE49-F238E27FC236}">
                  <a16:creationId xmlns:a16="http://schemas.microsoft.com/office/drawing/2014/main" id="{80E8C186-EF33-36F0-77D7-38DF1182950F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406278" y="5582761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174" name="Rectangle 17">
              <a:extLst>
                <a:ext uri="{FF2B5EF4-FFF2-40B4-BE49-F238E27FC236}">
                  <a16:creationId xmlns:a16="http://schemas.microsoft.com/office/drawing/2014/main" id="{719A22C9-BA6F-C289-1F38-4982C8E4D7A1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600088" y="5582761"/>
              <a:ext cx="1549768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06600" indent="-280988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4638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210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782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35400" indent="-280988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ct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IMPACT</a:t>
              </a: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4088F826-27B5-A4F2-B94C-5ACB39F2A9F5}"/>
              </a:ext>
            </a:extLst>
          </p:cNvPr>
          <p:cNvGrpSpPr/>
          <p:nvPr/>
        </p:nvGrpSpPr>
        <p:grpSpPr>
          <a:xfrm>
            <a:off x="286648" y="3941281"/>
            <a:ext cx="1207629" cy="2151815"/>
            <a:chOff x="-170667" y="1409766"/>
            <a:chExt cx="2243709" cy="3997953"/>
          </a:xfrm>
        </p:grpSpPr>
        <p:sp>
          <p:nvSpPr>
            <p:cNvPr id="176" name="Rectangle 13">
              <a:extLst>
                <a:ext uri="{FF2B5EF4-FFF2-40B4-BE49-F238E27FC236}">
                  <a16:creationId xmlns:a16="http://schemas.microsoft.com/office/drawing/2014/main" id="{40BE18D4-9D18-0684-27A2-FB25D2FBC4D2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871734" y="1409766"/>
              <a:ext cx="1201308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 (4)</a:t>
              </a:r>
            </a:p>
          </p:txBody>
        </p:sp>
        <p:sp>
          <p:nvSpPr>
            <p:cNvPr id="177" name="Rectangle 14">
              <a:extLst>
                <a:ext uri="{FF2B5EF4-FFF2-40B4-BE49-F238E27FC236}">
                  <a16:creationId xmlns:a16="http://schemas.microsoft.com/office/drawing/2014/main" id="{0F6289BF-AA41-91CB-A7B0-F206948020CC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937257" y="4912387"/>
              <a:ext cx="1135785" cy="495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 (1)</a:t>
              </a:r>
            </a:p>
          </p:txBody>
        </p:sp>
        <p:sp>
          <p:nvSpPr>
            <p:cNvPr id="178" name="Rectangle 18">
              <a:extLst>
                <a:ext uri="{FF2B5EF4-FFF2-40B4-BE49-F238E27FC236}">
                  <a16:creationId xmlns:a16="http://schemas.microsoft.com/office/drawing/2014/main" id="{BE7025D2-5D4E-2E1B-7C02-2CC9C9C6E281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-170667" y="3111738"/>
              <a:ext cx="2243709" cy="5982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 anchorCtr="0">
              <a:noAutofit/>
            </a:bodyPr>
            <a:lstStyle>
              <a:lvl1pPr marL="342900" indent="-342900" algn="l" defTabSz="727075">
                <a:lnSpc>
                  <a:spcPct val="90000"/>
                </a:lnSpc>
                <a:buSzPct val="120000"/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6125" indent="-287338" algn="l" defTabSz="727075">
                <a:lnSpc>
                  <a:spcPct val="90000"/>
                </a:lnSpc>
                <a:buSzPct val="120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1413" indent="-280988" algn="l" defTabSz="727075">
                <a:lnSpc>
                  <a:spcPct val="90000"/>
                </a:lnSpc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544638" indent="-287338" algn="l" defTabSz="727075">
                <a:lnSpc>
                  <a:spcPct val="90000"/>
                </a:lnSpc>
                <a:buSzPct val="89000"/>
                <a:buChar char="•"/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1938338" indent="-279400" algn="l" defTabSz="727075">
                <a:lnSpc>
                  <a:spcPct val="90000"/>
                </a:lnSpc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3955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8527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3099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767138" indent="-279400" defTabSz="727075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SzPct val="75000"/>
                <a:buChar char="–"/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349861" marR="0" lvl="0" indent="-349861" algn="r" defTabSz="741835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20000"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LIKELIHOOD</a:t>
              </a:r>
              <a:endParaRPr kumimoji="0" lang="en-US" sz="1632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50165</TotalTime>
  <Words>452</Words>
  <Application>Microsoft Office PowerPoint</Application>
  <PresentationFormat>Widescreen</PresentationFormat>
  <Paragraphs>202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Readex Pro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2025-10-04T10:45:19Z</dcterms:modified>
</cp:coreProperties>
</file>