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48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01-10-2025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ISSUE REGISTER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B9D4B89-A161-FC4E-AFFE-87835921C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252420"/>
              </p:ext>
            </p:extLst>
          </p:nvPr>
        </p:nvGraphicFramePr>
        <p:xfrm>
          <a:off x="140589" y="696162"/>
          <a:ext cx="11600923" cy="2762160"/>
        </p:xfrm>
        <a:graphic>
          <a:graphicData uri="http://schemas.openxmlformats.org/drawingml/2006/table">
            <a:tbl>
              <a:tblPr firstRow="1" bandRow="1"/>
              <a:tblGrid>
                <a:gridCol w="64035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68566">
                  <a:extLst>
                    <a:ext uri="{9D8B030D-6E8A-4147-A177-3AD203B41FA5}">
                      <a16:colId xmlns:a16="http://schemas.microsoft.com/office/drawing/2014/main" val="358769692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50333571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915616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11754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17986476"/>
                    </a:ext>
                  </a:extLst>
                </a:gridCol>
              </a:tblGrid>
              <a:tr h="405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ISSUE ID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ISSUE DESCRIPTION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CATEGORY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Financial, etc.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RESOLUTION ACTIONS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DEADLINE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IMPACT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STATUS</a:t>
                      </a:r>
                      <a:b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uLnTx/>
                        <a:uFillTx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86709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50287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628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81539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4B6945D1-7586-BD23-FF8C-A39AB8960EC2}"/>
              </a:ext>
            </a:extLst>
          </p:cNvPr>
          <p:cNvGrpSpPr/>
          <p:nvPr/>
        </p:nvGrpSpPr>
        <p:grpSpPr>
          <a:xfrm>
            <a:off x="1981646" y="5807217"/>
            <a:ext cx="3444507" cy="322002"/>
            <a:chOff x="2207881" y="5582761"/>
            <a:chExt cx="6399705" cy="598262"/>
          </a:xfrm>
        </p:grpSpPr>
        <p:sp>
          <p:nvSpPr>
            <p:cNvPr id="4" name="Rectangle 15">
              <a:extLst>
                <a:ext uri="{FF2B5EF4-FFF2-40B4-BE49-F238E27FC236}">
                  <a16:creationId xmlns:a16="http://schemas.microsoft.com/office/drawing/2014/main" id="{BA7EE27F-B3E4-990D-5934-1F902EC88813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53" name="Rectangle 16">
              <a:extLst>
                <a:ext uri="{FF2B5EF4-FFF2-40B4-BE49-F238E27FC236}">
                  <a16:creationId xmlns:a16="http://schemas.microsoft.com/office/drawing/2014/main" id="{F2D8AC9F-9856-9062-BFA1-82A30E2A160A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54" name="Rectangle 17">
              <a:extLst>
                <a:ext uri="{FF2B5EF4-FFF2-40B4-BE49-F238E27FC236}">
                  <a16:creationId xmlns:a16="http://schemas.microsoft.com/office/drawing/2014/main" id="{C3783C16-BC30-8D34-B848-1C8A9C2CCAF5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0EC692C-3B72-0860-C172-FF82EEF4A446}"/>
              </a:ext>
            </a:extLst>
          </p:cNvPr>
          <p:cNvGrpSpPr/>
          <p:nvPr/>
        </p:nvGrpSpPr>
        <p:grpSpPr>
          <a:xfrm>
            <a:off x="695901" y="3555241"/>
            <a:ext cx="1207629" cy="2151815"/>
            <a:chOff x="-170667" y="1409766"/>
            <a:chExt cx="2243709" cy="3997953"/>
          </a:xfrm>
        </p:grpSpPr>
        <p:sp>
          <p:nvSpPr>
            <p:cNvPr id="56" name="Rectangle 13">
              <a:extLst>
                <a:ext uri="{FF2B5EF4-FFF2-40B4-BE49-F238E27FC236}">
                  <a16:creationId xmlns:a16="http://schemas.microsoft.com/office/drawing/2014/main" id="{50AACBC5-1506-D050-59F9-D8D782DF3112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Identified</a:t>
              </a: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 (4)</a:t>
              </a:r>
            </a:p>
          </p:txBody>
        </p:sp>
        <p:sp>
          <p:nvSpPr>
            <p:cNvPr id="57" name="Rectangle 14">
              <a:extLst>
                <a:ext uri="{FF2B5EF4-FFF2-40B4-BE49-F238E27FC236}">
                  <a16:creationId xmlns:a16="http://schemas.microsoft.com/office/drawing/2014/main" id="{3A807C5B-2D86-6E11-1180-359804489036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Resolved (1)</a:t>
              </a:r>
            </a:p>
          </p:txBody>
        </p:sp>
        <p:sp>
          <p:nvSpPr>
            <p:cNvPr id="58" name="Rectangle 18">
              <a:extLst>
                <a:ext uri="{FF2B5EF4-FFF2-40B4-BE49-F238E27FC236}">
                  <a16:creationId xmlns:a16="http://schemas.microsoft.com/office/drawing/2014/main" id="{CD07CAF5-1A91-81FE-9B46-AF53E1EF7898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800" b="1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STATUS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DBE99FE-7DB3-61AA-2EB1-64DD90C3424C}"/>
              </a:ext>
            </a:extLst>
          </p:cNvPr>
          <p:cNvGrpSpPr/>
          <p:nvPr/>
        </p:nvGrpSpPr>
        <p:grpSpPr>
          <a:xfrm>
            <a:off x="1995914" y="3505200"/>
            <a:ext cx="3369102" cy="2251896"/>
            <a:chOff x="2207881" y="1314780"/>
            <a:chExt cx="5482076" cy="4183898"/>
          </a:xfrm>
        </p:grpSpPr>
        <p:sp>
          <p:nvSpPr>
            <p:cNvPr id="60" name="Rectangle 11">
              <a:extLst>
                <a:ext uri="{FF2B5EF4-FFF2-40B4-BE49-F238E27FC236}">
                  <a16:creationId xmlns:a16="http://schemas.microsoft.com/office/drawing/2014/main" id="{FAA55312-143D-A55F-4260-D2723B8A2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12">
              <a:extLst>
                <a:ext uri="{FF2B5EF4-FFF2-40B4-BE49-F238E27FC236}">
                  <a16:creationId xmlns:a16="http://schemas.microsoft.com/office/drawing/2014/main" id="{7787E98A-7ABC-BFFE-FFC2-F60666A25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89514F5B-3E5B-E54C-EA17-3B52503D8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3" name="Rectangle 28">
              <a:extLst>
                <a:ext uri="{FF2B5EF4-FFF2-40B4-BE49-F238E27FC236}">
                  <a16:creationId xmlns:a16="http://schemas.microsoft.com/office/drawing/2014/main" id="{A78AB22A-AA57-8392-F756-BCC2B0897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4" name="Rectangle 29">
              <a:extLst>
                <a:ext uri="{FF2B5EF4-FFF2-40B4-BE49-F238E27FC236}">
                  <a16:creationId xmlns:a16="http://schemas.microsoft.com/office/drawing/2014/main" id="{678F037C-373D-7CE0-C315-1E8FFB4BA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5" name="Rectangle 30">
              <a:extLst>
                <a:ext uri="{FF2B5EF4-FFF2-40B4-BE49-F238E27FC236}">
                  <a16:creationId xmlns:a16="http://schemas.microsoft.com/office/drawing/2014/main" id="{16435606-33EA-8F56-8603-D3EB4E1AB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6" name="Rectangle 31">
              <a:extLst>
                <a:ext uri="{FF2B5EF4-FFF2-40B4-BE49-F238E27FC236}">
                  <a16:creationId xmlns:a16="http://schemas.microsoft.com/office/drawing/2014/main" id="{C6403685-45F0-ABBB-39C5-9ABB63207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7" name="Rectangle 34">
              <a:extLst>
                <a:ext uri="{FF2B5EF4-FFF2-40B4-BE49-F238E27FC236}">
                  <a16:creationId xmlns:a16="http://schemas.microsoft.com/office/drawing/2014/main" id="{923F2876-C4CF-CBE8-EDC9-0C1B842D9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8" name="Rectangle 35">
              <a:extLst>
                <a:ext uri="{FF2B5EF4-FFF2-40B4-BE49-F238E27FC236}">
                  <a16:creationId xmlns:a16="http://schemas.microsoft.com/office/drawing/2014/main" id="{FE0A688D-F4D2-438D-7661-4DEC30399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9" name="Rectangle 57">
              <a:extLst>
                <a:ext uri="{FF2B5EF4-FFF2-40B4-BE49-F238E27FC236}">
                  <a16:creationId xmlns:a16="http://schemas.microsoft.com/office/drawing/2014/main" id="{BEAFA383-C8E3-CE1B-29AB-6B074401C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D1614BA5-0A69-D1E9-EED2-26C8E0619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1" name="Rectangle 34">
              <a:extLst>
                <a:ext uri="{FF2B5EF4-FFF2-40B4-BE49-F238E27FC236}">
                  <a16:creationId xmlns:a16="http://schemas.microsoft.com/office/drawing/2014/main" id="{43315BE8-B086-94C2-B7EE-A2438E112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2" name="Rectangle 35">
              <a:extLst>
                <a:ext uri="{FF2B5EF4-FFF2-40B4-BE49-F238E27FC236}">
                  <a16:creationId xmlns:a16="http://schemas.microsoft.com/office/drawing/2014/main" id="{330B5F65-0C41-F350-C2AB-22645C1F6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3" name="Rectangle 37">
              <a:extLst>
                <a:ext uri="{FF2B5EF4-FFF2-40B4-BE49-F238E27FC236}">
                  <a16:creationId xmlns:a16="http://schemas.microsoft.com/office/drawing/2014/main" id="{1601B225-B085-B1C2-6C35-AB7073778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4" name="Rectangle 33">
              <a:extLst>
                <a:ext uri="{FF2B5EF4-FFF2-40B4-BE49-F238E27FC236}">
                  <a16:creationId xmlns:a16="http://schemas.microsoft.com/office/drawing/2014/main" id="{D886C01F-6B35-B8F9-C209-55E34308D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5" name="Rectangle 34">
              <a:extLst>
                <a:ext uri="{FF2B5EF4-FFF2-40B4-BE49-F238E27FC236}">
                  <a16:creationId xmlns:a16="http://schemas.microsoft.com/office/drawing/2014/main" id="{ACF43D26-A9CE-D5DF-29A3-EA7F6411D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6" name="Table 5135">
            <a:extLst>
              <a:ext uri="{FF2B5EF4-FFF2-40B4-BE49-F238E27FC236}">
                <a16:creationId xmlns:a16="http://schemas.microsoft.com/office/drawing/2014/main" id="{07ED469A-0E13-B100-4A7F-ECC92DDB2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313998"/>
              </p:ext>
            </p:extLst>
          </p:nvPr>
        </p:nvGraphicFramePr>
        <p:xfrm>
          <a:off x="6935492" y="3513091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7" name="TextBox 76">
            <a:extLst>
              <a:ext uri="{FF2B5EF4-FFF2-40B4-BE49-F238E27FC236}">
                <a16:creationId xmlns:a16="http://schemas.microsoft.com/office/drawing/2014/main" id="{09E3C397-F4A1-6A67-BE31-5D0FBCDCD996}"/>
              </a:ext>
            </a:extLst>
          </p:cNvPr>
          <p:cNvSpPr txBox="1"/>
          <p:nvPr/>
        </p:nvSpPr>
        <p:spPr>
          <a:xfrm>
            <a:off x="5761592" y="3505200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8" name="Table 5135">
            <a:extLst>
              <a:ext uri="{FF2B5EF4-FFF2-40B4-BE49-F238E27FC236}">
                <a16:creationId xmlns:a16="http://schemas.microsoft.com/office/drawing/2014/main" id="{269AF451-6618-DD03-B83A-A70E41A1D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799624"/>
              </p:ext>
            </p:extLst>
          </p:nvPr>
        </p:nvGraphicFramePr>
        <p:xfrm>
          <a:off x="6935492" y="4063183"/>
          <a:ext cx="4456932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being implemented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created, and responsibilities assigned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 but responsibilities are unclear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 resolution plan in place and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9" name="TextBox 78">
            <a:extLst>
              <a:ext uri="{FF2B5EF4-FFF2-40B4-BE49-F238E27FC236}">
                <a16:creationId xmlns:a16="http://schemas.microsoft.com/office/drawing/2014/main" id="{EBD0054C-72BC-BEB9-975B-337E854F295C}"/>
              </a:ext>
            </a:extLst>
          </p:cNvPr>
          <p:cNvSpPr txBox="1"/>
          <p:nvPr/>
        </p:nvSpPr>
        <p:spPr>
          <a:xfrm>
            <a:off x="5445396" y="404801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STATUS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F6B105F9-9DBF-0A54-EF20-385450E3C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111099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ISSUE RATING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9D3DCAB3-32D9-5716-3FF5-E8544D3A00B4}"/>
              </a:ext>
            </a:extLst>
          </p:cNvPr>
          <p:cNvGrpSpPr/>
          <p:nvPr/>
        </p:nvGrpSpPr>
        <p:grpSpPr>
          <a:xfrm>
            <a:off x="7079549" y="5160187"/>
            <a:ext cx="4066337" cy="858361"/>
            <a:chOff x="6935493" y="5364570"/>
            <a:chExt cx="4066337" cy="858361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D9823419-23A0-4966-9DD5-C6CEC9E8D4FF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89" name="Rectangle 4">
                <a:extLst>
                  <a:ext uri="{FF2B5EF4-FFF2-40B4-BE49-F238E27FC236}">
                    <a16:creationId xmlns:a16="http://schemas.microsoft.com/office/drawing/2014/main" id="{315967A8-2164-C0CB-ED82-14ECEF2A7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rgbClr val="C5E0B4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4A089ABF-C013-1587-017B-CBAE0F935384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 until closed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A8A84EFA-2680-4B14-8DD6-93DC94E3C701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87" name="Rectangle 5">
                <a:extLst>
                  <a:ext uri="{FF2B5EF4-FFF2-40B4-BE49-F238E27FC236}">
                    <a16:creationId xmlns:a16="http://schemas.microsoft.com/office/drawing/2014/main" id="{9EF03FFE-0FE1-90BC-95AB-76B695F168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54A18330-7EDC-545F-1DDB-9CA2F5522A66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BB08B7-BEB5-7CC7-EA36-370B8AA8155B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85" name="Rectangle 7">
                <a:extLst>
                  <a:ext uri="{FF2B5EF4-FFF2-40B4-BE49-F238E27FC236}">
                    <a16:creationId xmlns:a16="http://schemas.microsoft.com/office/drawing/2014/main" id="{B4841584-5DC8-A624-7299-095398B0B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C42EE72-BCDC-7747-9E97-7514BCF9D639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PROJECT ISSUE REGISTER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dirty="0"/>
              <a:t>Business Process Management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0705C02-8D67-3088-A716-32EA2BDC4F00}"/>
              </a:ext>
            </a:extLst>
          </p:cNvPr>
          <p:cNvGrpSpPr/>
          <p:nvPr/>
        </p:nvGrpSpPr>
        <p:grpSpPr>
          <a:xfrm>
            <a:off x="126997" y="664480"/>
            <a:ext cx="11938006" cy="3005743"/>
            <a:chOff x="126997" y="664480"/>
            <a:chExt cx="11938006" cy="3083376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B215F84-9F48-185E-C68E-69CCEDED406B}"/>
                </a:ext>
              </a:extLst>
            </p:cNvPr>
            <p:cNvGrpSpPr/>
            <p:nvPr/>
          </p:nvGrpSpPr>
          <p:grpSpPr>
            <a:xfrm>
              <a:off x="126999" y="664480"/>
              <a:ext cx="11938004" cy="284740"/>
              <a:chOff x="126999" y="664480"/>
              <a:chExt cx="11938004" cy="396000"/>
            </a:xfrm>
          </p:grpSpPr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DC75D272-3CA5-3E22-5005-C6F188094B8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9019" y="664480"/>
                <a:ext cx="3679558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ISSUE DESCRIPTION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FF21DC30-DAB5-42EA-3801-1F6C27980D1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72675" y="664480"/>
                <a:ext cx="254011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RESOLUTION ACTIONS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4182DE9F-C7FE-0B07-91F6-A17A961A6EA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6999" y="664480"/>
                <a:ext cx="568903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ID</a:t>
                </a:r>
                <a:endParaRPr kumimoji="0" lang="en-US" sz="13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C9B754D6-DF40-E731-0BB6-59ABA5F326B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441694" y="664480"/>
                <a:ext cx="997865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CATEGORY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CC3805F0-22D0-56CA-1E09-C0C0622BF9A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7967" y="664480"/>
                <a:ext cx="1049767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RESPONSIBLE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48E8F183-050F-894B-13F2-58BD37153E7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140850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IMPACT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31516A9-2DDB-9F02-DCD3-D8FF4900021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19483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2DF53FB9-39B2-FB0B-E420-DFBD398C453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45901" y="664480"/>
                <a:ext cx="97895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DEADLINE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794863C-ED5D-74DA-E009-86DA2BCD5814}"/>
                </a:ext>
              </a:extLst>
            </p:cNvPr>
            <p:cNvGrpSpPr/>
            <p:nvPr/>
          </p:nvGrpSpPr>
          <p:grpSpPr>
            <a:xfrm>
              <a:off x="126997" y="979156"/>
              <a:ext cx="11938006" cy="2768700"/>
              <a:chOff x="126997" y="1091789"/>
              <a:chExt cx="11938006" cy="252996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EB47806-4E3A-CFCE-A8CF-2477A54758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518668"/>
                <a:ext cx="3679559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E745317-DE2E-D734-28F1-FC88FC23A0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945547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E17876E-2F56-2566-C26F-9C32D30E54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091789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84272A5F-7DAD-6267-2F9A-35C84B2666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372426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87D28C4-EA9B-C936-FB56-1A5C5FBF8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799305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6595AE7-8E6C-E6AF-455A-583696CE63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3226184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46B5284-0AEA-2A2B-A509-2814C604F4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518668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7CAD18DE-13F0-CFDC-A25A-045CC5875A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945547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4E2E29B-C113-69DC-FEA2-9DBF03CB83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091789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21E1BAB-57B6-4883-7DC4-5D3887921D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372426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67BFA691-7C4D-054F-33C2-F082A32825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799305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570E1C9-2795-1DE3-8166-0BF03A9A82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3226184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AE6CF196-3134-E491-EDBE-03D9F9001E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518668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4D68603E-31AC-7573-B45C-39754E4C1C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945547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0ED6831-D2B2-C25F-ED0C-9F83415764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9" y="1091789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707D8A71-C6CB-8ADC-530B-DDBECF996B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372426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A631AE88-8406-8975-D833-0C8084A0B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799305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490146D-59F3-4026-E441-3278F0A495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3226184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F1790D82-09D9-7712-7D59-EF8F5A4D83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518668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78173025-4C8C-7022-3C06-59C57A32BC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945547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14866C8-8258-61CE-0D63-DD2B5E826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091789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0F1310FF-B997-3111-B2C8-A5E1EBA6D1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372426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A2666A1-18D5-5815-4924-5D2D0BBA6B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799305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94B5B661-B134-8201-F2EB-493DE90240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3226184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lang="en-US" sz="1300" b="0" i="0" u="none" strike="noStrike" dirty="0">
                  <a:solidFill>
                    <a:srgbClr val="000000"/>
                  </a:solidFill>
                  <a:effectLst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5AA26AAD-772A-AC72-8CF2-04771CF0C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518668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3967CB08-1481-7F15-F170-23F84E8014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945547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B5D8863-DE3A-B091-A8DC-4886157562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091789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85BD131C-2E1E-2FCC-A27A-9BE58EF1A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372426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EE69A01E-4A59-FFE6-D2F2-CC40E06FB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799305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32A3424E-F013-85B1-85B1-4872D08E38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3226184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E4E6B306-3C72-B3E6-FAD0-94D282D63C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C9BD7902-10E2-4D57-CC7A-2B948BB4FB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5B14016A-776F-9E92-40EA-C61D1560BE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A6EA3BC-AA8C-D711-D876-FD632AFB6D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E54DA259-A1D9-A3A7-D2E6-7C213045AB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CB5A3BEA-F5D1-DE99-09B3-BFCE1FEBF9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02AB3C62-7EFB-96EA-3D00-51831A359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5BAB8621-B20A-2349-F522-40E6967BF5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2A36AC9D-9566-9B8E-DE6B-4A1F952B46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4815AE24-0960-2CC3-B301-77AF2DA266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8F2EE8BB-91FB-2727-452C-6A4290E621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6737EAF5-3690-F7AF-E364-8801CC7598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DF921C12-E407-100D-8518-8424D725C1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518668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01AA9B40-A41F-415A-629C-861655712F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945547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9E234F1E-567F-A215-F1C9-7CFC2BFE60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091789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4D60E1EC-C8B8-C05A-0EC7-E5905FE50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372426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F9333908-CB44-7C66-51D2-8A47557612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799305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B98F040C-3761-3827-9F02-1F0C364203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3226184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EA76E859-9466-4680-2F5F-0736B65451E2}"/>
              </a:ext>
            </a:extLst>
          </p:cNvPr>
          <p:cNvGrpSpPr/>
          <p:nvPr/>
        </p:nvGrpSpPr>
        <p:grpSpPr>
          <a:xfrm>
            <a:off x="555310" y="3733800"/>
            <a:ext cx="1207629" cy="2151815"/>
            <a:chOff x="-170667" y="1409766"/>
            <a:chExt cx="2243709" cy="3997953"/>
          </a:xfrm>
        </p:grpSpPr>
        <p:sp>
          <p:nvSpPr>
            <p:cNvPr id="107" name="Rectangle 13">
              <a:extLst>
                <a:ext uri="{FF2B5EF4-FFF2-40B4-BE49-F238E27FC236}">
                  <a16:creationId xmlns:a16="http://schemas.microsoft.com/office/drawing/2014/main" id="{7DA20BBD-C210-D82F-173C-91B20782DD6D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Identified</a:t>
              </a: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 (4)</a:t>
              </a:r>
            </a:p>
          </p:txBody>
        </p:sp>
        <p:sp>
          <p:nvSpPr>
            <p:cNvPr id="108" name="Rectangle 14">
              <a:extLst>
                <a:ext uri="{FF2B5EF4-FFF2-40B4-BE49-F238E27FC236}">
                  <a16:creationId xmlns:a16="http://schemas.microsoft.com/office/drawing/2014/main" id="{F184754B-CAFD-8516-D04D-AC5C1D7720B4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Resolved (1)</a:t>
              </a:r>
            </a:p>
          </p:txBody>
        </p:sp>
        <p:sp>
          <p:nvSpPr>
            <p:cNvPr id="109" name="Rectangle 18">
              <a:extLst>
                <a:ext uri="{FF2B5EF4-FFF2-40B4-BE49-F238E27FC236}">
                  <a16:creationId xmlns:a16="http://schemas.microsoft.com/office/drawing/2014/main" id="{0929184D-8614-1C2E-13E5-04FFB5074A6C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lang="en-US" sz="1800" b="1" kern="0" dirty="0">
                  <a:solidFill>
                    <a:srgbClr val="000000"/>
                  </a:solidFill>
                  <a:latin typeface="+mn-lt"/>
                  <a:cs typeface="Calibri"/>
                  <a:sym typeface="Calibri"/>
                </a:rPr>
                <a:t>STATUS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9D92F1EB-01F2-A4C4-195A-ABF6992FCA3A}"/>
              </a:ext>
            </a:extLst>
          </p:cNvPr>
          <p:cNvGrpSpPr/>
          <p:nvPr/>
        </p:nvGrpSpPr>
        <p:grpSpPr>
          <a:xfrm>
            <a:off x="1855323" y="3683759"/>
            <a:ext cx="3369102" cy="2251896"/>
            <a:chOff x="2207881" y="1314780"/>
            <a:chExt cx="5482076" cy="4183898"/>
          </a:xfrm>
        </p:grpSpPr>
        <p:sp>
          <p:nvSpPr>
            <p:cNvPr id="111" name="Rectangle 11">
              <a:extLst>
                <a:ext uri="{FF2B5EF4-FFF2-40B4-BE49-F238E27FC236}">
                  <a16:creationId xmlns:a16="http://schemas.microsoft.com/office/drawing/2014/main" id="{0357F18C-4AAC-0355-08E7-61BFCAD1F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2" name="Rectangle 12">
              <a:extLst>
                <a:ext uri="{FF2B5EF4-FFF2-40B4-BE49-F238E27FC236}">
                  <a16:creationId xmlns:a16="http://schemas.microsoft.com/office/drawing/2014/main" id="{14395FD2-C685-93D7-B7AD-29D879443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3" name="Rectangle 27">
              <a:extLst>
                <a:ext uri="{FF2B5EF4-FFF2-40B4-BE49-F238E27FC236}">
                  <a16:creationId xmlns:a16="http://schemas.microsoft.com/office/drawing/2014/main" id="{D9DB8461-C51D-32F6-3B90-A015001919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4" name="Rectangle 28">
              <a:extLst>
                <a:ext uri="{FF2B5EF4-FFF2-40B4-BE49-F238E27FC236}">
                  <a16:creationId xmlns:a16="http://schemas.microsoft.com/office/drawing/2014/main" id="{0ED9CED2-5F5D-39C4-1E2A-B6BDAA2D4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5" name="Rectangle 29">
              <a:extLst>
                <a:ext uri="{FF2B5EF4-FFF2-40B4-BE49-F238E27FC236}">
                  <a16:creationId xmlns:a16="http://schemas.microsoft.com/office/drawing/2014/main" id="{B79D10C5-D397-5E94-361E-0A727558A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6" name="Rectangle 30">
              <a:extLst>
                <a:ext uri="{FF2B5EF4-FFF2-40B4-BE49-F238E27FC236}">
                  <a16:creationId xmlns:a16="http://schemas.microsoft.com/office/drawing/2014/main" id="{A32C3B7B-D2E8-9E8B-43C2-440C5CD7E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7" name="Rectangle 31">
              <a:extLst>
                <a:ext uri="{FF2B5EF4-FFF2-40B4-BE49-F238E27FC236}">
                  <a16:creationId xmlns:a16="http://schemas.microsoft.com/office/drawing/2014/main" id="{BBC52362-3CFA-4BB1-7C3E-B7A46F232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8" name="Rectangle 34">
              <a:extLst>
                <a:ext uri="{FF2B5EF4-FFF2-40B4-BE49-F238E27FC236}">
                  <a16:creationId xmlns:a16="http://schemas.microsoft.com/office/drawing/2014/main" id="{60A29B88-D9AD-5EFA-B225-2F84B86D7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19" name="Rectangle 35">
              <a:extLst>
                <a:ext uri="{FF2B5EF4-FFF2-40B4-BE49-F238E27FC236}">
                  <a16:creationId xmlns:a16="http://schemas.microsoft.com/office/drawing/2014/main" id="{F3BD35F8-12CF-278E-7E6D-C7B9C5BC0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0" name="Rectangle 57">
              <a:extLst>
                <a:ext uri="{FF2B5EF4-FFF2-40B4-BE49-F238E27FC236}">
                  <a16:creationId xmlns:a16="http://schemas.microsoft.com/office/drawing/2014/main" id="{77B8C56C-8465-0924-842E-33E1B9775D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1" name="Rectangle 36">
              <a:extLst>
                <a:ext uri="{FF2B5EF4-FFF2-40B4-BE49-F238E27FC236}">
                  <a16:creationId xmlns:a16="http://schemas.microsoft.com/office/drawing/2014/main" id="{FE3DB0FF-D789-8FF9-FA03-994202CE5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2" name="Rectangle 34">
              <a:extLst>
                <a:ext uri="{FF2B5EF4-FFF2-40B4-BE49-F238E27FC236}">
                  <a16:creationId xmlns:a16="http://schemas.microsoft.com/office/drawing/2014/main" id="{18AB33EB-EE8D-BC6D-9F97-067F0CC4B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3" name="Rectangle 35">
              <a:extLst>
                <a:ext uri="{FF2B5EF4-FFF2-40B4-BE49-F238E27FC236}">
                  <a16:creationId xmlns:a16="http://schemas.microsoft.com/office/drawing/2014/main" id="{6C1A2C9F-3D39-51EC-CA86-C9F5522D4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4" name="Rectangle 37">
              <a:extLst>
                <a:ext uri="{FF2B5EF4-FFF2-40B4-BE49-F238E27FC236}">
                  <a16:creationId xmlns:a16="http://schemas.microsoft.com/office/drawing/2014/main" id="{5926AA39-DAA4-1327-6B68-43356AC64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5" name="Rectangle 33">
              <a:extLst>
                <a:ext uri="{FF2B5EF4-FFF2-40B4-BE49-F238E27FC236}">
                  <a16:creationId xmlns:a16="http://schemas.microsoft.com/office/drawing/2014/main" id="{CBFAAF95-BCFB-5527-42FD-2834AD8BDB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26" name="Rectangle 34">
              <a:extLst>
                <a:ext uri="{FF2B5EF4-FFF2-40B4-BE49-F238E27FC236}">
                  <a16:creationId xmlns:a16="http://schemas.microsoft.com/office/drawing/2014/main" id="{D0EFBE07-78F1-3F74-FC16-5D44619C7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rgbClr val="C5E0B4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127" name="Table 5135">
            <a:extLst>
              <a:ext uri="{FF2B5EF4-FFF2-40B4-BE49-F238E27FC236}">
                <a16:creationId xmlns:a16="http://schemas.microsoft.com/office/drawing/2014/main" id="{4F5C5863-9469-E2DF-6585-1BED26F054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762240"/>
              </p:ext>
            </p:extLst>
          </p:nvPr>
        </p:nvGraphicFramePr>
        <p:xfrm>
          <a:off x="6935492" y="3657600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2092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128" name="TextBox 127">
            <a:extLst>
              <a:ext uri="{FF2B5EF4-FFF2-40B4-BE49-F238E27FC236}">
                <a16:creationId xmlns:a16="http://schemas.microsoft.com/office/drawing/2014/main" id="{1E9238BA-2A4F-5EBC-527F-1020C0EA9438}"/>
              </a:ext>
            </a:extLst>
          </p:cNvPr>
          <p:cNvSpPr txBox="1"/>
          <p:nvPr/>
        </p:nvSpPr>
        <p:spPr>
          <a:xfrm>
            <a:off x="5761592" y="3861373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129" name="Table 5135">
            <a:extLst>
              <a:ext uri="{FF2B5EF4-FFF2-40B4-BE49-F238E27FC236}">
                <a16:creationId xmlns:a16="http://schemas.microsoft.com/office/drawing/2014/main" id="{64BD442B-C8F9-839E-9BAE-4E4973543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436139"/>
              </p:ext>
            </p:extLst>
          </p:nvPr>
        </p:nvGraphicFramePr>
        <p:xfrm>
          <a:off x="6935492" y="4207692"/>
          <a:ext cx="4456932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being implemented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created, and responsibilities assigned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Resolution plan is created but responsibilities are unclear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 resolution plan in place and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130" name="TextBox 129">
            <a:extLst>
              <a:ext uri="{FF2B5EF4-FFF2-40B4-BE49-F238E27FC236}">
                <a16:creationId xmlns:a16="http://schemas.microsoft.com/office/drawing/2014/main" id="{82C5C505-DB9D-994E-9E52-F561A02C2DA8}"/>
              </a:ext>
            </a:extLst>
          </p:cNvPr>
          <p:cNvSpPr txBox="1"/>
          <p:nvPr/>
        </p:nvSpPr>
        <p:spPr>
          <a:xfrm>
            <a:off x="5445396" y="4404188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STATUS</a:t>
            </a:r>
            <a:endParaRPr lang="en-US" sz="1600" dirty="0"/>
          </a:p>
        </p:txBody>
      </p:sp>
      <p:sp>
        <p:nvSpPr>
          <p:cNvPr id="131" name="Rectangle 6">
            <a:extLst>
              <a:ext uri="{FF2B5EF4-FFF2-40B4-BE49-F238E27FC236}">
                <a16:creationId xmlns:a16="http://schemas.microsoft.com/office/drawing/2014/main" id="{AB59A852-0DE0-873C-6859-F3A75A75B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55608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ISSUE RATING</a:t>
            </a: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3576082-56EE-2F0B-E058-B9243003FA0F}"/>
              </a:ext>
            </a:extLst>
          </p:cNvPr>
          <p:cNvGrpSpPr/>
          <p:nvPr/>
        </p:nvGrpSpPr>
        <p:grpSpPr>
          <a:xfrm>
            <a:off x="7079549" y="5304696"/>
            <a:ext cx="4066337" cy="858361"/>
            <a:chOff x="6935493" y="5364570"/>
            <a:chExt cx="4066337" cy="858361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8406459D-F505-FC56-D7F6-5EFB1876892C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140" name="Rectangle 4">
                <a:extLst>
                  <a:ext uri="{FF2B5EF4-FFF2-40B4-BE49-F238E27FC236}">
                    <a16:creationId xmlns:a16="http://schemas.microsoft.com/office/drawing/2014/main" id="{BCA18703-3F96-3ECB-EA2E-6CE76DB46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rgbClr val="C5E0B4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66374F87-4188-7555-8DCB-11EA003DC8FE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 until closed</a:t>
                </a:r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1329ED7B-3E2D-7B0C-AEFF-6442E3272807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138" name="Rectangle 5">
                <a:extLst>
                  <a:ext uri="{FF2B5EF4-FFF2-40B4-BE49-F238E27FC236}">
                    <a16:creationId xmlns:a16="http://schemas.microsoft.com/office/drawing/2014/main" id="{B91AFEA9-F400-037F-A571-AF0EC48DB4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7D773000-A774-2BAF-99BD-9A9A0BE9B161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C3D9DCBD-7459-9DA6-E3C8-6627A33F4A03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136" name="Rectangle 7">
                <a:extLst>
                  <a:ext uri="{FF2B5EF4-FFF2-40B4-BE49-F238E27FC236}">
                    <a16:creationId xmlns:a16="http://schemas.microsoft.com/office/drawing/2014/main" id="{F4F058F0-E8D1-D956-52E7-F93C7A73AE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4104A161-3FB9-FA30-35CF-709E7254DFB8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A3CCF696-6731-9720-89D9-04C37C345B68}"/>
              </a:ext>
            </a:extLst>
          </p:cNvPr>
          <p:cNvGrpSpPr/>
          <p:nvPr/>
        </p:nvGrpSpPr>
        <p:grpSpPr>
          <a:xfrm>
            <a:off x="1754518" y="5978237"/>
            <a:ext cx="3444507" cy="322002"/>
            <a:chOff x="2207881" y="5582761"/>
            <a:chExt cx="6399705" cy="598262"/>
          </a:xfrm>
        </p:grpSpPr>
        <p:sp>
          <p:nvSpPr>
            <p:cNvPr id="143" name="Rectangle 15">
              <a:extLst>
                <a:ext uri="{FF2B5EF4-FFF2-40B4-BE49-F238E27FC236}">
                  <a16:creationId xmlns:a16="http://schemas.microsoft.com/office/drawing/2014/main" id="{96E779E9-807D-1573-3491-233A01164558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144" name="Rectangle 16">
              <a:extLst>
                <a:ext uri="{FF2B5EF4-FFF2-40B4-BE49-F238E27FC236}">
                  <a16:creationId xmlns:a16="http://schemas.microsoft.com/office/drawing/2014/main" id="{D758FED4-0C17-8875-6E89-95DF35D48481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145" name="Rectangle 17">
              <a:extLst>
                <a:ext uri="{FF2B5EF4-FFF2-40B4-BE49-F238E27FC236}">
                  <a16:creationId xmlns:a16="http://schemas.microsoft.com/office/drawing/2014/main" id="{688C1352-C290-2ECB-EA73-DDC6D789F667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50166</TotalTime>
  <Words>221</Words>
  <Application>Microsoft Office PowerPoint</Application>
  <PresentationFormat>Widescreen</PresentationFormat>
  <Paragraphs>101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Readex Pro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1254</cp:revision>
  <cp:lastPrinted>2025-08-05T06:42:25Z</cp:lastPrinted>
  <dcterms:created xsi:type="dcterms:W3CDTF">2018-03-01T11:16:05Z</dcterms:created>
  <dcterms:modified xsi:type="dcterms:W3CDTF">2025-10-01T11:54:25Z</dcterms:modified>
</cp:coreProperties>
</file>