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84" r:id="rId2"/>
    <p:sldId id="948" r:id="rId3"/>
    <p:sldId id="947" r:id="rId4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04-10-2025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20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15.xml"/><Relationship Id="rId7" Type="http://schemas.openxmlformats.org/officeDocument/2006/relationships/tags" Target="../tags/tag19.xml"/><Relationship Id="rId12" Type="http://schemas.openxmlformats.org/officeDocument/2006/relationships/tags" Target="../tags/tag24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11" Type="http://schemas.openxmlformats.org/officeDocument/2006/relationships/tags" Target="../tags/tag23.xml"/><Relationship Id="rId5" Type="http://schemas.openxmlformats.org/officeDocument/2006/relationships/tags" Target="../tags/tag17.xml"/><Relationship Id="rId10" Type="http://schemas.openxmlformats.org/officeDocument/2006/relationships/tags" Target="../tags/tag22.xml"/><Relationship Id="rId4" Type="http://schemas.openxmlformats.org/officeDocument/2006/relationships/tags" Target="../tags/tag16.xml"/><Relationship Id="rId9" Type="http://schemas.openxmlformats.org/officeDocument/2006/relationships/tags" Target="../tags/tag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ASSESOR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ISSUE REGISTER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15BAADB-E895-DB2D-C901-7B07ADFFA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674259"/>
              </p:ext>
            </p:extLst>
          </p:nvPr>
        </p:nvGraphicFramePr>
        <p:xfrm>
          <a:off x="343001" y="635551"/>
          <a:ext cx="11600923" cy="2807880"/>
        </p:xfrm>
        <a:graphic>
          <a:graphicData uri="http://schemas.openxmlformats.org/drawingml/2006/table">
            <a:tbl>
              <a:tblPr firstRow="1" bandRow="1"/>
              <a:tblGrid>
                <a:gridCol w="640357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2916000">
                  <a:extLst>
                    <a:ext uri="{9D8B030D-6E8A-4147-A177-3AD203B41FA5}">
                      <a16:colId xmlns:a16="http://schemas.microsoft.com/office/drawing/2014/main" val="2491656948"/>
                    </a:ext>
                  </a:extLst>
                </a:gridCol>
                <a:gridCol w="1168566">
                  <a:extLst>
                    <a:ext uri="{9D8B030D-6E8A-4147-A177-3AD203B41FA5}">
                      <a16:colId xmlns:a16="http://schemas.microsoft.com/office/drawing/2014/main" val="3587696923"/>
                    </a:ext>
                  </a:extLst>
                </a:gridCol>
                <a:gridCol w="2916000">
                  <a:extLst>
                    <a:ext uri="{9D8B030D-6E8A-4147-A177-3AD203B41FA5}">
                      <a16:colId xmlns:a16="http://schemas.microsoft.com/office/drawing/2014/main" val="50333571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07915616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60002228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54117546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217986476"/>
                    </a:ext>
                  </a:extLst>
                </a:gridCol>
              </a:tblGrid>
              <a:tr h="40521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ISSUE ID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ISSUE DESCRIPTION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CATEGORY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Financial, etc.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RESOLUTION ACTIONS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DEADLINE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RESPONSIBLE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IMPACT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(1-4)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STATUS</a:t>
                      </a:r>
                      <a:b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(1-4)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Lack of Financial Representation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Financial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Assign a dedicated financial representative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23/09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2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Sponsor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Part-Time Technical Leadership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Leadership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Appoint a deputy leader to fill the gap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Immediately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Project Leader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Limited Availability of Team Resource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Governance</a:t>
                      </a:r>
                      <a:endParaRPr kumimoji="0" lang="en-US" sz="120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Ensure commitments are respected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15/09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2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HR Manager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Absence of a Six Sigma Champion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Leadership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Appoint a champion immediately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2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Immediately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Sponsor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Undefined Process Ownership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Governance</a:t>
                      </a:r>
                      <a:endParaRPr kumimoji="0" lang="en-US" sz="120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Establish process owners and roles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2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Immediately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Sponsor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1526476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Lack of Management Support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Leadership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Set regular sessions with senior management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2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Immediately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Sponsor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486709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650287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746281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281539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E3519B56-00C0-5C5C-32F8-AF12717DF95B}"/>
              </a:ext>
            </a:extLst>
          </p:cNvPr>
          <p:cNvGrpSpPr/>
          <p:nvPr/>
        </p:nvGrpSpPr>
        <p:grpSpPr>
          <a:xfrm>
            <a:off x="1628746" y="5889125"/>
            <a:ext cx="3444507" cy="322002"/>
            <a:chOff x="2207881" y="5582761"/>
            <a:chExt cx="6399705" cy="598262"/>
          </a:xfrm>
        </p:grpSpPr>
        <p:sp>
          <p:nvSpPr>
            <p:cNvPr id="4" name="Rectangle 15">
              <a:extLst>
                <a:ext uri="{FF2B5EF4-FFF2-40B4-BE49-F238E27FC236}">
                  <a16:creationId xmlns:a16="http://schemas.microsoft.com/office/drawing/2014/main" id="{A7A25996-86AD-7A02-A0ED-8C562F7171F3}"/>
                </a:ext>
              </a:extLst>
            </p:cNvPr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207881" y="5582761"/>
              <a:ext cx="1135784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l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 (1)</a:t>
              </a:r>
            </a:p>
          </p:txBody>
        </p:sp>
        <p:sp>
          <p:nvSpPr>
            <p:cNvPr id="53" name="Rectangle 16">
              <a:extLst>
                <a:ext uri="{FF2B5EF4-FFF2-40B4-BE49-F238E27FC236}">
                  <a16:creationId xmlns:a16="http://schemas.microsoft.com/office/drawing/2014/main" id="{EE0E5F27-9325-D310-19AF-F308BC33D8C7}"/>
                </a:ext>
              </a:extLst>
            </p:cNvPr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7406278" y="5582761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 (4)</a:t>
              </a:r>
            </a:p>
          </p:txBody>
        </p:sp>
        <p:sp>
          <p:nvSpPr>
            <p:cNvPr id="54" name="Rectangle 17">
              <a:extLst>
                <a:ext uri="{FF2B5EF4-FFF2-40B4-BE49-F238E27FC236}">
                  <a16:creationId xmlns:a16="http://schemas.microsoft.com/office/drawing/2014/main" id="{6964528F-6418-713B-D9F0-4064D1C264DB}"/>
                </a:ext>
              </a:extLst>
            </p:cNvPr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600088" y="5582761"/>
              <a:ext cx="1549768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ct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IMPACT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76A484F-ABC7-715B-564F-3E9488C4586B}"/>
              </a:ext>
            </a:extLst>
          </p:cNvPr>
          <p:cNvGrpSpPr/>
          <p:nvPr/>
        </p:nvGrpSpPr>
        <p:grpSpPr>
          <a:xfrm>
            <a:off x="343001" y="3637149"/>
            <a:ext cx="1207629" cy="2151815"/>
            <a:chOff x="-170667" y="1409766"/>
            <a:chExt cx="2243709" cy="3997953"/>
          </a:xfrm>
        </p:grpSpPr>
        <p:sp>
          <p:nvSpPr>
            <p:cNvPr id="56" name="Rectangle 13">
              <a:extLst>
                <a:ext uri="{FF2B5EF4-FFF2-40B4-BE49-F238E27FC236}">
                  <a16:creationId xmlns:a16="http://schemas.microsoft.com/office/drawing/2014/main" id="{603F17CA-5057-C754-4916-A996EBB69E5C}"/>
                </a:ext>
              </a:extLst>
            </p:cNvPr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871734" y="1409766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srgbClr val="000000"/>
                  </a:solidFill>
                  <a:latin typeface="+mn-lt"/>
                  <a:cs typeface="Calibri"/>
                  <a:sym typeface="Calibri"/>
                </a:rPr>
                <a:t>Identified</a:t>
              </a: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 (4)</a:t>
              </a:r>
            </a:p>
          </p:txBody>
        </p:sp>
        <p:sp>
          <p:nvSpPr>
            <p:cNvPr id="57" name="Rectangle 14">
              <a:extLst>
                <a:ext uri="{FF2B5EF4-FFF2-40B4-BE49-F238E27FC236}">
                  <a16:creationId xmlns:a16="http://schemas.microsoft.com/office/drawing/2014/main" id="{884E1057-21B4-9143-2830-D4E91CF14D53}"/>
                </a:ext>
              </a:extLst>
            </p:cNvPr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937257" y="4912387"/>
              <a:ext cx="1135785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Resolved (1)</a:t>
              </a:r>
            </a:p>
          </p:txBody>
        </p:sp>
        <p:sp>
          <p:nvSpPr>
            <p:cNvPr id="58" name="Rectangle 18">
              <a:extLst>
                <a:ext uri="{FF2B5EF4-FFF2-40B4-BE49-F238E27FC236}">
                  <a16:creationId xmlns:a16="http://schemas.microsoft.com/office/drawing/2014/main" id="{9DD4A386-D02B-B751-05E2-BDA2C829E4C7}"/>
                </a:ext>
              </a:extLst>
            </p:cNvPr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-170667" y="3111738"/>
              <a:ext cx="2243709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lang="en-US" sz="1800" b="1" kern="0" dirty="0">
                  <a:solidFill>
                    <a:srgbClr val="000000"/>
                  </a:solidFill>
                  <a:latin typeface="+mn-lt"/>
                  <a:cs typeface="Calibri"/>
                  <a:sym typeface="Calibri"/>
                </a:rPr>
                <a:t>STATUS</a:t>
              </a:r>
              <a:endParaRPr kumimoji="0" lang="en-US" sz="1632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Calibri"/>
                <a:sym typeface="Calibri"/>
              </a:endParaRP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6D8D425C-5A91-5152-DF76-D3BD8BB1BB3A}"/>
              </a:ext>
            </a:extLst>
          </p:cNvPr>
          <p:cNvGrpSpPr/>
          <p:nvPr/>
        </p:nvGrpSpPr>
        <p:grpSpPr>
          <a:xfrm>
            <a:off x="1662648" y="3596366"/>
            <a:ext cx="3369102" cy="2251896"/>
            <a:chOff x="2207881" y="1314780"/>
            <a:chExt cx="5482076" cy="4183898"/>
          </a:xfrm>
        </p:grpSpPr>
        <p:sp>
          <p:nvSpPr>
            <p:cNvPr id="60" name="Rectangle 11">
              <a:extLst>
                <a:ext uri="{FF2B5EF4-FFF2-40B4-BE49-F238E27FC236}">
                  <a16:creationId xmlns:a16="http://schemas.microsoft.com/office/drawing/2014/main" id="{6895F1F6-4D3D-CEF9-2895-A22C6FD7C0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1" name="Rectangle 12">
              <a:extLst>
                <a:ext uri="{FF2B5EF4-FFF2-40B4-BE49-F238E27FC236}">
                  <a16:creationId xmlns:a16="http://schemas.microsoft.com/office/drawing/2014/main" id="{1EC616EC-4F1E-E8A4-5427-2C2F710433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2" name="Rectangle 27">
              <a:extLst>
                <a:ext uri="{FF2B5EF4-FFF2-40B4-BE49-F238E27FC236}">
                  <a16:creationId xmlns:a16="http://schemas.microsoft.com/office/drawing/2014/main" id="{A97790DA-8B79-DB23-D562-253A04BA28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1314780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3" name="Rectangle 28">
              <a:extLst>
                <a:ext uri="{FF2B5EF4-FFF2-40B4-BE49-F238E27FC236}">
                  <a16:creationId xmlns:a16="http://schemas.microsoft.com/office/drawing/2014/main" id="{D7820300-93B9-7844-256E-ABD7D7BE5B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4" name="Rectangle 29">
              <a:extLst>
                <a:ext uri="{FF2B5EF4-FFF2-40B4-BE49-F238E27FC236}">
                  <a16:creationId xmlns:a16="http://schemas.microsoft.com/office/drawing/2014/main" id="{CA1E1244-95C0-5143-F606-B05A138615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5" name="Rectangle 30">
              <a:extLst>
                <a:ext uri="{FF2B5EF4-FFF2-40B4-BE49-F238E27FC236}">
                  <a16:creationId xmlns:a16="http://schemas.microsoft.com/office/drawing/2014/main" id="{A984A5FE-BE58-DE85-EA16-AFAB89527F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89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6" name="Rectangle 31">
              <a:extLst>
                <a:ext uri="{FF2B5EF4-FFF2-40B4-BE49-F238E27FC236}">
                  <a16:creationId xmlns:a16="http://schemas.microsoft.com/office/drawing/2014/main" id="{17337EB4-844A-18C6-693E-A48BE8BBAC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2363566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7" name="Rectangle 34">
              <a:extLst>
                <a:ext uri="{FF2B5EF4-FFF2-40B4-BE49-F238E27FC236}">
                  <a16:creationId xmlns:a16="http://schemas.microsoft.com/office/drawing/2014/main" id="{12D0A1BA-EE7A-53F9-05AC-1693C196DA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2363566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8" name="Rectangle 35">
              <a:extLst>
                <a:ext uri="{FF2B5EF4-FFF2-40B4-BE49-F238E27FC236}">
                  <a16:creationId xmlns:a16="http://schemas.microsoft.com/office/drawing/2014/main" id="{6E36AF2F-A0E0-2527-8790-EEFD73A96A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3413159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9" name="Rectangle 57">
              <a:extLst>
                <a:ext uri="{FF2B5EF4-FFF2-40B4-BE49-F238E27FC236}">
                  <a16:creationId xmlns:a16="http://schemas.microsoft.com/office/drawing/2014/main" id="{5D2F80D8-FF68-BD3F-509C-CC1694F6E5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0" name="Rectangle 36">
              <a:extLst>
                <a:ext uri="{FF2B5EF4-FFF2-40B4-BE49-F238E27FC236}">
                  <a16:creationId xmlns:a16="http://schemas.microsoft.com/office/drawing/2014/main" id="{6482F60E-97EA-1131-0AD0-00CA78148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4461945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1" name="Rectangle 34">
              <a:extLst>
                <a:ext uri="{FF2B5EF4-FFF2-40B4-BE49-F238E27FC236}">
                  <a16:creationId xmlns:a16="http://schemas.microsoft.com/office/drawing/2014/main" id="{8F3B1B02-9D3D-891E-3D0A-4921C9D5AE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3413159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2" name="Rectangle 35">
              <a:extLst>
                <a:ext uri="{FF2B5EF4-FFF2-40B4-BE49-F238E27FC236}">
                  <a16:creationId xmlns:a16="http://schemas.microsoft.com/office/drawing/2014/main" id="{B6274449-1FC7-F3A0-8B94-0F9E46E446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4461945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3" name="Rectangle 37">
              <a:extLst>
                <a:ext uri="{FF2B5EF4-FFF2-40B4-BE49-F238E27FC236}">
                  <a16:creationId xmlns:a16="http://schemas.microsoft.com/office/drawing/2014/main" id="{47970AEF-12A5-6D39-7E32-D4E4D07563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4461945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4" name="Rectangle 33">
              <a:extLst>
                <a:ext uri="{FF2B5EF4-FFF2-40B4-BE49-F238E27FC236}">
                  <a16:creationId xmlns:a16="http://schemas.microsoft.com/office/drawing/2014/main" id="{49755B47-D4F0-870C-EDFE-347495479C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1314780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5" name="Rectangle 34">
              <a:extLst>
                <a:ext uri="{FF2B5EF4-FFF2-40B4-BE49-F238E27FC236}">
                  <a16:creationId xmlns:a16="http://schemas.microsoft.com/office/drawing/2014/main" id="{A44A196F-6162-FA47-D338-F40DC1EE70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4461945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</p:grpSp>
      <p:graphicFrame>
        <p:nvGraphicFramePr>
          <p:cNvPr id="76" name="Table 5135">
            <a:extLst>
              <a:ext uri="{FF2B5EF4-FFF2-40B4-BE49-F238E27FC236}">
                <a16:creationId xmlns:a16="http://schemas.microsoft.com/office/drawing/2014/main" id="{5016ADE9-6A9A-6F0E-557C-B10FB9D25D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264553"/>
              </p:ext>
            </p:extLst>
          </p:nvPr>
        </p:nvGraphicFramePr>
        <p:xfrm>
          <a:off x="6935492" y="3589291"/>
          <a:ext cx="4456932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20927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20927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MINOR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MODERATE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VERY 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77" name="TextBox 76">
            <a:extLst>
              <a:ext uri="{FF2B5EF4-FFF2-40B4-BE49-F238E27FC236}">
                <a16:creationId xmlns:a16="http://schemas.microsoft.com/office/drawing/2014/main" id="{18832AF1-DB0E-68A2-2491-33ADC47F2EA0}"/>
              </a:ext>
            </a:extLst>
          </p:cNvPr>
          <p:cNvSpPr txBox="1"/>
          <p:nvPr/>
        </p:nvSpPr>
        <p:spPr>
          <a:xfrm>
            <a:off x="5761592" y="3581400"/>
            <a:ext cx="1126438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IMPACT</a:t>
            </a:r>
            <a:endParaRPr lang="en-US" sz="1600" dirty="0"/>
          </a:p>
        </p:txBody>
      </p:sp>
      <p:graphicFrame>
        <p:nvGraphicFramePr>
          <p:cNvPr id="78" name="Table 5135">
            <a:extLst>
              <a:ext uri="{FF2B5EF4-FFF2-40B4-BE49-F238E27FC236}">
                <a16:creationId xmlns:a16="http://schemas.microsoft.com/office/drawing/2014/main" id="{F349F5C6-93DA-C0EA-19C7-CE3305AD29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256043"/>
              </p:ext>
            </p:extLst>
          </p:nvPr>
        </p:nvGraphicFramePr>
        <p:xfrm>
          <a:off x="6935492" y="4139383"/>
          <a:ext cx="4456932" cy="1021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Resolution plan is being implemented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Resolution plan is created, and responsibilities assigned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Resolution plan is created but responsibilities are unclear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 resolution plan in place and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79" name="TextBox 78">
            <a:extLst>
              <a:ext uri="{FF2B5EF4-FFF2-40B4-BE49-F238E27FC236}">
                <a16:creationId xmlns:a16="http://schemas.microsoft.com/office/drawing/2014/main" id="{75939B0E-E1CB-7812-7F01-2AE47C73E721}"/>
              </a:ext>
            </a:extLst>
          </p:cNvPr>
          <p:cNvSpPr txBox="1"/>
          <p:nvPr/>
        </p:nvSpPr>
        <p:spPr>
          <a:xfrm>
            <a:off x="5492858" y="4124215"/>
            <a:ext cx="1442634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STATUS</a:t>
            </a:r>
            <a:endParaRPr lang="en-US" sz="1600" dirty="0"/>
          </a:p>
        </p:txBody>
      </p:sp>
      <p:sp>
        <p:nvSpPr>
          <p:cNvPr id="80" name="Rectangle 6">
            <a:extLst>
              <a:ext uri="{FF2B5EF4-FFF2-40B4-BE49-F238E27FC236}">
                <a16:creationId xmlns:a16="http://schemas.microsoft.com/office/drawing/2014/main" id="{6468C9D8-9123-2500-FE27-9D2138E4F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5957" y="5187299"/>
            <a:ext cx="1409535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  <a:sym typeface="Calibri"/>
              </a:rPr>
              <a:t>ISSUE RATING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39159C25-2BF4-A944-187E-F83F47A4F381}"/>
              </a:ext>
            </a:extLst>
          </p:cNvPr>
          <p:cNvGrpSpPr/>
          <p:nvPr/>
        </p:nvGrpSpPr>
        <p:grpSpPr>
          <a:xfrm>
            <a:off x="7079549" y="5236387"/>
            <a:ext cx="4066337" cy="858361"/>
            <a:chOff x="6935493" y="5364570"/>
            <a:chExt cx="4066337" cy="858361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9C9AE9E6-D29D-3016-8D16-4CB983EBBF92}"/>
                </a:ext>
              </a:extLst>
            </p:cNvPr>
            <p:cNvGrpSpPr/>
            <p:nvPr/>
          </p:nvGrpSpPr>
          <p:grpSpPr>
            <a:xfrm>
              <a:off x="6935493" y="5364570"/>
              <a:ext cx="4066336" cy="276999"/>
              <a:chOff x="6935493" y="5408112"/>
              <a:chExt cx="4066336" cy="276999"/>
            </a:xfrm>
          </p:grpSpPr>
          <p:sp>
            <p:nvSpPr>
              <p:cNvPr id="89" name="Rectangle 4">
                <a:extLst>
                  <a:ext uri="{FF2B5EF4-FFF2-40B4-BE49-F238E27FC236}">
                    <a16:creationId xmlns:a16="http://schemas.microsoft.com/office/drawing/2014/main" id="{D583FF6F-F30F-83B9-3360-D50D533B10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420495"/>
                <a:ext cx="268683" cy="252234"/>
              </a:xfrm>
              <a:prstGeom prst="rect">
                <a:avLst/>
              </a:prstGeom>
              <a:solidFill>
                <a:srgbClr val="C5E0B4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EA0245C4-86A2-41CA-2D10-060ACBDC9952}"/>
                  </a:ext>
                </a:extLst>
              </p:cNvPr>
              <p:cNvSpPr txBox="1"/>
              <p:nvPr/>
            </p:nvSpPr>
            <p:spPr>
              <a:xfrm>
                <a:off x="7278395" y="540811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Low: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Keep in mind until closed</a:t>
                </a:r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C18539C9-E8D4-5DE3-B5B8-5E29D247A7F0}"/>
                </a:ext>
              </a:extLst>
            </p:cNvPr>
            <p:cNvGrpSpPr/>
            <p:nvPr/>
          </p:nvGrpSpPr>
          <p:grpSpPr>
            <a:xfrm>
              <a:off x="6935493" y="5655251"/>
              <a:ext cx="4066336" cy="276999"/>
              <a:chOff x="6935493" y="5668380"/>
              <a:chExt cx="4066336" cy="276999"/>
            </a:xfrm>
          </p:grpSpPr>
          <p:sp>
            <p:nvSpPr>
              <p:cNvPr id="87" name="Rectangle 5">
                <a:extLst>
                  <a:ext uri="{FF2B5EF4-FFF2-40B4-BE49-F238E27FC236}">
                    <a16:creationId xmlns:a16="http://schemas.microsoft.com/office/drawing/2014/main" id="{A8295404-A462-050F-8E30-2D245D61EE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680763"/>
                <a:ext cx="268683" cy="252234"/>
              </a:xfrm>
              <a:prstGeom prst="rect">
                <a:avLst/>
              </a:prstGeom>
              <a:solidFill>
                <a:srgbClr val="FFCCCC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2A902974-3FAF-7907-65F8-51E3868F2DBA}"/>
                  </a:ext>
                </a:extLst>
              </p:cNvPr>
              <p:cNvSpPr txBox="1"/>
              <p:nvPr/>
            </p:nvSpPr>
            <p:spPr>
              <a:xfrm>
                <a:off x="7278395" y="5668380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Medium: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Action required</a:t>
                </a:r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BF8436E9-8684-20A3-BF4F-086F9E8652F0}"/>
                </a:ext>
              </a:extLst>
            </p:cNvPr>
            <p:cNvGrpSpPr/>
            <p:nvPr/>
          </p:nvGrpSpPr>
          <p:grpSpPr>
            <a:xfrm>
              <a:off x="6935493" y="5945932"/>
              <a:ext cx="4066337" cy="276999"/>
              <a:chOff x="6935493" y="5945932"/>
              <a:chExt cx="4066337" cy="276999"/>
            </a:xfrm>
          </p:grpSpPr>
          <p:sp>
            <p:nvSpPr>
              <p:cNvPr id="85" name="Rectangle 7">
                <a:extLst>
                  <a:ext uri="{FF2B5EF4-FFF2-40B4-BE49-F238E27FC236}">
                    <a16:creationId xmlns:a16="http://schemas.microsoft.com/office/drawing/2014/main" id="{62B0BA5C-07A9-4F49-9C28-9694C1D3CD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958315"/>
                <a:ext cx="268683" cy="252234"/>
              </a:xfrm>
              <a:prstGeom prst="rect">
                <a:avLst/>
              </a:prstGeom>
              <a:solidFill>
                <a:srgbClr val="FF859F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94E91910-3C87-3308-DB5D-A89819AD900C}"/>
                  </a:ext>
                </a:extLst>
              </p:cNvPr>
              <p:cNvSpPr txBox="1"/>
              <p:nvPr/>
            </p:nvSpPr>
            <p:spPr>
              <a:xfrm>
                <a:off x="7278396" y="594593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High: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Urgent measures required</a:t>
                </a:r>
              </a:p>
            </p:txBody>
          </p:sp>
        </p:grpSp>
      </p:grpSp>
      <p:sp>
        <p:nvSpPr>
          <p:cNvPr id="19" name="Oval 58">
            <a:extLst>
              <a:ext uri="{FF2B5EF4-FFF2-40B4-BE49-F238E27FC236}">
                <a16:creationId xmlns:a16="http://schemas.microsoft.com/office/drawing/2014/main" id="{B74BE828-1BE3-73CD-6668-5A12071D23DF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45312" y="5130789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defTabSz="932962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L3</a:t>
            </a:r>
          </a:p>
        </p:txBody>
      </p:sp>
      <p:sp>
        <p:nvSpPr>
          <p:cNvPr id="20" name="Oval 58">
            <a:extLst>
              <a:ext uri="{FF2B5EF4-FFF2-40B4-BE49-F238E27FC236}">
                <a16:creationId xmlns:a16="http://schemas.microsoft.com/office/drawing/2014/main" id="{41B8DCAD-0905-A9D4-A43E-408028B23B0B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739998" y="4563650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L1</a:t>
            </a:r>
          </a:p>
        </p:txBody>
      </p:sp>
      <p:sp>
        <p:nvSpPr>
          <p:cNvPr id="21" name="Oval 58">
            <a:extLst>
              <a:ext uri="{FF2B5EF4-FFF2-40B4-BE49-F238E27FC236}">
                <a16:creationId xmlns:a16="http://schemas.microsoft.com/office/drawing/2014/main" id="{6E8B395F-51CA-8903-9D1B-7A35C3431FF3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739998" y="5130789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G1</a:t>
            </a:r>
          </a:p>
        </p:txBody>
      </p:sp>
      <p:sp>
        <p:nvSpPr>
          <p:cNvPr id="22" name="Oval 58">
            <a:extLst>
              <a:ext uri="{FF2B5EF4-FFF2-40B4-BE49-F238E27FC236}">
                <a16:creationId xmlns:a16="http://schemas.microsoft.com/office/drawing/2014/main" id="{ACE2FC86-780A-B4CD-130F-27795930EEC6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45312" y="4032998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L2</a:t>
            </a:r>
          </a:p>
        </p:txBody>
      </p:sp>
      <p:sp>
        <p:nvSpPr>
          <p:cNvPr id="23" name="Oval 58">
            <a:extLst>
              <a:ext uri="{FF2B5EF4-FFF2-40B4-BE49-F238E27FC236}">
                <a16:creationId xmlns:a16="http://schemas.microsoft.com/office/drawing/2014/main" id="{2FA9C41D-B9B0-2D62-2437-2ED65331A9D6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889027" y="5695783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G2</a:t>
            </a:r>
          </a:p>
        </p:txBody>
      </p:sp>
      <p:sp>
        <p:nvSpPr>
          <p:cNvPr id="24" name="Oval 58">
            <a:extLst>
              <a:ext uri="{FF2B5EF4-FFF2-40B4-BE49-F238E27FC236}">
                <a16:creationId xmlns:a16="http://schemas.microsoft.com/office/drawing/2014/main" id="{68284B1E-7432-B856-41AC-E7B84AA3881E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545312" y="5695783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F1</a:t>
            </a:r>
          </a:p>
        </p:txBody>
      </p: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D6025-9C69-69E7-64D4-72F496F9D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0C40E66-1992-DA57-2D3E-0CE899BD5DBD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7E133125-6A43-2D71-756E-CCE77554E1E4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3C17B461-C5C3-58EC-AF23-64B582B1BD6F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3D336892-FC7A-2771-92D8-E7D0BBE88FC4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ASSESSOR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4A10282D-35F1-692C-85B9-577ACCA15FCB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DFA38E8D-1DCD-0B9F-F55A-498AAC96FB5C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ISSUE REGISTER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EC69FE41-641E-DCAB-89D2-B44CBC75ED1C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E55096CC-AC09-23EB-E5D0-2FEA5FCF4F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C1D2E168-529D-EAE9-3E3B-65D37974F76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008C78BA-BDA1-B42B-FE65-FF53760C611E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4A814F6A-7555-1CFE-72A1-0AF37244FD2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D4D12E6E-055D-C5C5-85E7-B30D7B6E9FEC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FCB21ACA-D78E-E169-CE14-95899CCAE521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7680B8BE-82AB-B6B5-BF0A-91DE121373C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85279D9-E83F-B3B6-4A16-2191A9E97384}"/>
              </a:ext>
            </a:extLst>
          </p:cNvPr>
          <p:cNvGrpSpPr/>
          <p:nvPr/>
        </p:nvGrpSpPr>
        <p:grpSpPr>
          <a:xfrm>
            <a:off x="153924" y="641645"/>
            <a:ext cx="11938006" cy="2978994"/>
            <a:chOff x="126997" y="664480"/>
            <a:chExt cx="11938006" cy="3083376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9A74416-8B8D-FAA1-46B2-BEBA0E6F1D04}"/>
                </a:ext>
              </a:extLst>
            </p:cNvPr>
            <p:cNvGrpSpPr/>
            <p:nvPr/>
          </p:nvGrpSpPr>
          <p:grpSpPr>
            <a:xfrm>
              <a:off x="126999" y="664480"/>
              <a:ext cx="11938004" cy="284740"/>
              <a:chOff x="126999" y="664480"/>
              <a:chExt cx="11938004" cy="396000"/>
            </a:xfrm>
          </p:grpSpPr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A2EA1493-124B-80A9-1861-FF658F27BF3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29019" y="664480"/>
                <a:ext cx="3679558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ISSUE DESCRIPTION</a:t>
                </a:r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31309ED2-AF98-8C14-5B11-CB3ABE5FE20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472675" y="664480"/>
                <a:ext cx="254011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RESOLUTION ACTIONS</a:t>
                </a:r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E063A5B9-4C4A-211A-2A7D-07D413716A0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26999" y="664480"/>
                <a:ext cx="568903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lang="en-US" sz="1300" kern="0" dirty="0">
                    <a:solidFill>
                      <a:srgbClr val="FFFFFF"/>
                    </a:solidFill>
                    <a:latin typeface="Calibri" panose="020F0502020204030204"/>
                    <a:cs typeface="Calibri" panose="020F0502020204030204" pitchFamily="34" charset="0"/>
                  </a:rPr>
                  <a:t>ID</a:t>
                </a:r>
                <a:endParaRPr kumimoji="0" lang="en-US" sz="13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Calibri" panose="020F0502020204030204" pitchFamily="34" charset="0"/>
                </a:endParaRPr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CC574024-BD63-6B40-683A-C1AB170CD43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441694" y="664480"/>
                <a:ext cx="997865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CATEGORY</a:t>
                </a:r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CFF4F6FE-D69E-E48B-0484-1F45FBD1B15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057967" y="664480"/>
                <a:ext cx="1049767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RESPONSIBLE</a:t>
                </a:r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96A892EB-96CD-120A-34A5-E2BB32FE04B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140850" y="664480"/>
                <a:ext cx="94552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IMPACT</a:t>
                </a:r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D61F11F-8288-31AF-EDFF-E1914D88B7F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119483" y="664480"/>
                <a:ext cx="94552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STATUS</a:t>
                </a:r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D397324F-6D2C-13B6-EDA1-7DB6B45AA15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045901" y="664480"/>
                <a:ext cx="97895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DEADLINE</a:t>
                </a: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189878B7-C20E-63DE-4CDE-FA19782CDF2A}"/>
                </a:ext>
              </a:extLst>
            </p:cNvPr>
            <p:cNvGrpSpPr/>
            <p:nvPr/>
          </p:nvGrpSpPr>
          <p:grpSpPr>
            <a:xfrm>
              <a:off x="126997" y="979156"/>
              <a:ext cx="11938006" cy="2768700"/>
              <a:chOff x="126997" y="1091789"/>
              <a:chExt cx="11938006" cy="2529965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7C9BE08D-D90E-4DA1-581D-8F95C26684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1518668"/>
                <a:ext cx="3679559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r>
                  <a:rPr lang="en-US" sz="1300" dirty="0">
                    <a:solidFill>
                      <a:srgbClr val="000000"/>
                    </a:solidFill>
                    <a:cs typeface="Readex Pro Light" pitchFamily="2" charset="-78"/>
                  </a:rPr>
                  <a:t>The project is currently facing challenges due to the technical leader not being full-time</a:t>
                </a:r>
                <a:endParaRPr lang="en-US" sz="1300" b="0" i="0" u="none" strike="noStrike" dirty="0">
                  <a:solidFill>
                    <a:srgbClr val="000000"/>
                  </a:solidFill>
                  <a:effectLst/>
                  <a:cs typeface="Readex Pro Light" pitchFamily="2" charset="-78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5A0A02A6-B716-132E-C15A-7EB0E687DA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1945547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  <a:cs typeface="Readex Pro Light" pitchFamily="2" charset="-78"/>
                  </a:rPr>
                  <a:t>Some yellow belts are not fully available which is delaying progress and impacting deliverables</a:t>
                </a: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C8EF68E3-543D-04A8-42AD-65212F9307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1091789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The project currently has no financial representative assigned which may lead to mismanagement of funds</a:t>
                </a: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F0B2509D-8315-EF6E-DDA2-DAE861A20E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2372426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  <a:cs typeface="Readex Pro Light" pitchFamily="2" charset="-78"/>
                  </a:rPr>
                  <a:t>There is currently no designated Six Sigma Champion for the project which leads to insufficient support</a:t>
                </a: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2865BD5E-9C96-B27B-3FB1-0030ACD151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2799305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  <a:cs typeface="Readex Pro Light" pitchFamily="2" charset="-78"/>
                  </a:rPr>
                  <a:t>We are facing issues due to the lack of a defined process owner leading to unclear accountability</a:t>
                </a: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640E47F3-3231-B620-F4C3-FFFB054188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3226184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The project currently lacks visible management support which affects stakeholder engagement</a:t>
                </a:r>
                <a:endParaRPr lang="en-US" sz="1300" b="0" i="0" u="none" strike="noStrike" dirty="0">
                  <a:solidFill>
                    <a:srgbClr val="000000"/>
                  </a:solidFill>
                  <a:effectLst/>
                  <a:cs typeface="Readex Pro Light" pitchFamily="2" charset="-78"/>
                </a:endParaRP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81514ED2-A14A-A1B6-47B4-717B63A2F7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1518668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Appoint a deputy leader to fill the gap</a:t>
                </a: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C033C2B7-28E7-8B52-93C4-6676A66423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1945547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Ensure commitments are respected</a:t>
                </a: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5502A2A-67C5-A417-F520-765AB3D999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1091789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Assign a dedicated financial representative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4366F552-FB3B-F964-1F0E-FD2C2B4377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2372426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Appoint a champion immediately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A7EF0C08-C9AD-B714-93F9-3C29AAA0DD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2799305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Establish process owners and roles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A0E9A59E-3937-FCAA-D627-5B468DBA1C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3226184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Set regular meetings with senior management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D3422F48-8813-A9E6-6B90-08E1119406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8" y="1518668"/>
                <a:ext cx="568904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L1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2AB5F933-D26E-C755-403B-BB2C2D60EF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8" y="1945547"/>
                <a:ext cx="5689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G1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1D9273D0-687C-CF2E-115B-B9780C2EAA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9" y="1091789"/>
                <a:ext cx="568904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F1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25A192BB-2B93-343D-7CEA-C3A7B48A91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7" y="2372426"/>
                <a:ext cx="5689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L2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68CA0D75-23CF-2BB9-5A46-382B7960E7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7" y="2799305"/>
                <a:ext cx="568906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G2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DCC0B571-1D0F-C56C-393A-F8C3F8EEE0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7" y="3226184"/>
                <a:ext cx="568906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L3</a:t>
                </a:r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176DD025-C27A-4840-D40E-3932435C8C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1518668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Leadership</a:t>
                </a: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5CA2F99B-04F9-8B8D-CCCB-CBA69F31FD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1945547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Governance</a:t>
                </a: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11677858-F761-6055-4306-3CA8A6DD86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1091789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Financial</a:t>
                </a: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BBF37598-DB45-8174-F618-1EC7656EC6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2372426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Leadership</a:t>
                </a: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91BAED2F-26A6-9567-7FAA-776D250995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2799305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Governance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186CD64A-98B9-6D0A-F30A-8095788AA3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3226184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Leadership</a:t>
                </a: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BDA228A5-CBE7-07D9-E9F6-D4C6ABBC42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1518668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Project Leader</a:t>
                </a: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E827D222-A7EB-ABB9-3419-D3AF8B8956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1945547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HR Manager</a:t>
                </a: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88F6B6A2-0704-B8D3-1B78-22081B868C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1091789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Sponsor</a:t>
                </a: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EAC61BA3-BF61-F100-E606-E24D3111F5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2372426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Sponsor</a:t>
                </a: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7A1916DC-8449-5FF0-6E95-B7AEFCF503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2799305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Sponsor</a:t>
                </a: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3854DC43-6814-A7AB-A651-7998E5DF8E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3226184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Sponsor</a:t>
                </a: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9D2B03B7-C015-E595-23C6-7199F5797C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1518668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3</a:t>
                </a:r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DFDF3059-0E50-1A47-57E0-FE6850814F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1945547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3</a:t>
                </a:r>
              </a:p>
            </p:txBody>
          </p:sp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914EE045-7169-B82F-1532-541CA8A268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1091789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4</a:t>
                </a:r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46E611D3-7C1A-2A30-1846-B6D8B358FB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2372426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300" dirty="0">
                    <a:solidFill>
                      <a:srgbClr val="0D0D0D"/>
                    </a:solidFill>
                    <a:ea typeface="Calibri" panose="020F0502020204030204" pitchFamily="34" charset="0"/>
                    <a:cs typeface="Calibri" panose="020F0502020204030204" pitchFamily="34" charset="0"/>
                  </a:rPr>
                  <a:t>4</a:t>
                </a: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2643D59E-8C30-A637-219F-59323748B2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2799305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ABBBED5D-8FE5-E32A-70E9-B9BD6D7680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3226184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4</a:t>
                </a:r>
              </a:p>
            </p:txBody>
          </p: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2E84C60E-3DF8-047B-9D96-A2EE171716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1518668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2</a:t>
                </a:r>
              </a:p>
            </p:txBody>
          </p:sp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94E1AABF-C3EE-7DDE-F70F-836398DE10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1945547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300" dirty="0">
                    <a:solidFill>
                      <a:srgbClr val="0D0D0D"/>
                    </a:solidFill>
                    <a:ea typeface="Calibri" panose="020F0502020204030204" pitchFamily="34" charset="0"/>
                    <a:cs typeface="Calibri" panose="020F0502020204030204" pitchFamily="34" charset="0"/>
                  </a:rPr>
                  <a:t>4</a:t>
                </a: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73D7B10A-0DF8-4B14-FAEE-D61176F158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1091789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3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7D6DE253-16DE-9438-F71C-31E1DC1F01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2372426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300" dirty="0">
                    <a:solidFill>
                      <a:srgbClr val="0D0D0D"/>
                    </a:solidFill>
                    <a:ea typeface="Calibri" panose="020F0502020204030204" pitchFamily="34" charset="0"/>
                    <a:cs typeface="Calibri" panose="020F0502020204030204" pitchFamily="34" charset="0"/>
                  </a:rPr>
                  <a:t>3</a:t>
                </a: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7C92032D-6415-68B7-7F3D-F77BAD9BC5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2799305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2</a:t>
                </a:r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8C7E94A3-BCD3-B0D5-ED52-AF5B0EEA98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3226184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1</a:t>
                </a:r>
              </a:p>
            </p:txBody>
          </p:sp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5F978BB9-5537-1110-804D-4956701512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1518668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Immediately</a:t>
                </a:r>
              </a:p>
            </p:txBody>
          </p:sp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33ACB128-FE41-15B7-59FC-7A27CE47F2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1945547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15/09</a:t>
                </a:r>
              </a:p>
            </p:txBody>
          </p:sp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613EFEC4-861A-50B4-12CA-506910B4F7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1091789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23/09</a:t>
                </a:r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3E089B2-E6D4-79D8-4AB9-40F3EA1FD3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2372426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Immediately</a:t>
                </a:r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0710A9C8-897A-20CD-864B-54E6B88036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2799305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Immediately</a:t>
                </a:r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69258771-634B-3534-968A-F792C78872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3226184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Immediately</a:t>
                </a: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C88A060-607D-F453-10D4-320732BECE05}"/>
              </a:ext>
            </a:extLst>
          </p:cNvPr>
          <p:cNvGrpSpPr/>
          <p:nvPr/>
        </p:nvGrpSpPr>
        <p:grpSpPr>
          <a:xfrm>
            <a:off x="1398260" y="5943600"/>
            <a:ext cx="3444507" cy="322002"/>
            <a:chOff x="2207881" y="5582761"/>
            <a:chExt cx="6399705" cy="598262"/>
          </a:xfrm>
        </p:grpSpPr>
        <p:sp>
          <p:nvSpPr>
            <p:cNvPr id="107" name="Rectangle 15">
              <a:extLst>
                <a:ext uri="{FF2B5EF4-FFF2-40B4-BE49-F238E27FC236}">
                  <a16:creationId xmlns:a16="http://schemas.microsoft.com/office/drawing/2014/main" id="{5BBB8EE5-539B-787D-B12B-0A8B24B934EE}"/>
                </a:ext>
              </a:extLst>
            </p:cNvPr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207881" y="5582761"/>
              <a:ext cx="1135784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l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 (1)</a:t>
              </a:r>
            </a:p>
          </p:txBody>
        </p:sp>
        <p:sp>
          <p:nvSpPr>
            <p:cNvPr id="108" name="Rectangle 16">
              <a:extLst>
                <a:ext uri="{FF2B5EF4-FFF2-40B4-BE49-F238E27FC236}">
                  <a16:creationId xmlns:a16="http://schemas.microsoft.com/office/drawing/2014/main" id="{C6E7358E-7A1E-CC2F-EC92-AB79826CCF38}"/>
                </a:ext>
              </a:extLst>
            </p:cNvPr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7406278" y="5582761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 (4)</a:t>
              </a:r>
            </a:p>
          </p:txBody>
        </p:sp>
        <p:sp>
          <p:nvSpPr>
            <p:cNvPr id="109" name="Rectangle 17">
              <a:extLst>
                <a:ext uri="{FF2B5EF4-FFF2-40B4-BE49-F238E27FC236}">
                  <a16:creationId xmlns:a16="http://schemas.microsoft.com/office/drawing/2014/main" id="{E14E62DF-3080-FB61-AAD6-C3B581984081}"/>
                </a:ext>
              </a:extLst>
            </p:cNvPr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600088" y="5582761"/>
              <a:ext cx="1549768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ct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IMPACT</a:t>
              </a: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23549B59-43CB-0BE8-3F38-550F37579475}"/>
              </a:ext>
            </a:extLst>
          </p:cNvPr>
          <p:cNvGrpSpPr/>
          <p:nvPr/>
        </p:nvGrpSpPr>
        <p:grpSpPr>
          <a:xfrm>
            <a:off x="112515" y="3691624"/>
            <a:ext cx="1207629" cy="2151815"/>
            <a:chOff x="-170667" y="1409766"/>
            <a:chExt cx="2243709" cy="3997953"/>
          </a:xfrm>
        </p:grpSpPr>
        <p:sp>
          <p:nvSpPr>
            <p:cNvPr id="111" name="Rectangle 13">
              <a:extLst>
                <a:ext uri="{FF2B5EF4-FFF2-40B4-BE49-F238E27FC236}">
                  <a16:creationId xmlns:a16="http://schemas.microsoft.com/office/drawing/2014/main" id="{0F1B17C7-C456-AD36-F26E-6580411E35AA}"/>
                </a:ext>
              </a:extLst>
            </p:cNvPr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871734" y="1409766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srgbClr val="000000"/>
                  </a:solidFill>
                  <a:latin typeface="+mn-lt"/>
                  <a:cs typeface="Calibri"/>
                  <a:sym typeface="Calibri"/>
                </a:rPr>
                <a:t>Identified</a:t>
              </a: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 (4)</a:t>
              </a:r>
            </a:p>
          </p:txBody>
        </p:sp>
        <p:sp>
          <p:nvSpPr>
            <p:cNvPr id="112" name="Rectangle 14">
              <a:extLst>
                <a:ext uri="{FF2B5EF4-FFF2-40B4-BE49-F238E27FC236}">
                  <a16:creationId xmlns:a16="http://schemas.microsoft.com/office/drawing/2014/main" id="{70EFB898-56B4-6F8F-748F-071A77673B40}"/>
                </a:ext>
              </a:extLst>
            </p:cNvPr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937257" y="4912387"/>
              <a:ext cx="1135785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Resolved (1)</a:t>
              </a:r>
            </a:p>
          </p:txBody>
        </p:sp>
        <p:sp>
          <p:nvSpPr>
            <p:cNvPr id="113" name="Rectangle 18">
              <a:extLst>
                <a:ext uri="{FF2B5EF4-FFF2-40B4-BE49-F238E27FC236}">
                  <a16:creationId xmlns:a16="http://schemas.microsoft.com/office/drawing/2014/main" id="{6E4A1162-797E-23B6-C20E-30BF0AB88FEE}"/>
                </a:ext>
              </a:extLst>
            </p:cNvPr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-170667" y="3111738"/>
              <a:ext cx="2243709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lang="en-US" sz="1800" b="1" kern="0" dirty="0">
                  <a:solidFill>
                    <a:srgbClr val="000000"/>
                  </a:solidFill>
                  <a:latin typeface="+mn-lt"/>
                  <a:cs typeface="Calibri"/>
                  <a:sym typeface="Calibri"/>
                </a:rPr>
                <a:t>STATUS</a:t>
              </a:r>
              <a:endParaRPr kumimoji="0" lang="en-US" sz="1632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Calibri"/>
                <a:sym typeface="Calibri"/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6E14D55B-9273-7133-E3C0-A4B0D33A0FD6}"/>
              </a:ext>
            </a:extLst>
          </p:cNvPr>
          <p:cNvGrpSpPr/>
          <p:nvPr/>
        </p:nvGrpSpPr>
        <p:grpSpPr>
          <a:xfrm>
            <a:off x="1412528" y="3645850"/>
            <a:ext cx="3369102" cy="2251896"/>
            <a:chOff x="2207881" y="1314780"/>
            <a:chExt cx="5482076" cy="4183898"/>
          </a:xfrm>
        </p:grpSpPr>
        <p:sp>
          <p:nvSpPr>
            <p:cNvPr id="115" name="Rectangle 11">
              <a:extLst>
                <a:ext uri="{FF2B5EF4-FFF2-40B4-BE49-F238E27FC236}">
                  <a16:creationId xmlns:a16="http://schemas.microsoft.com/office/drawing/2014/main" id="{8BAF9B83-0030-308A-D4D4-622008B6DB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16" name="Rectangle 12">
              <a:extLst>
                <a:ext uri="{FF2B5EF4-FFF2-40B4-BE49-F238E27FC236}">
                  <a16:creationId xmlns:a16="http://schemas.microsoft.com/office/drawing/2014/main" id="{C34BC091-DD73-F65C-728E-C586437EB5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17" name="Rectangle 27">
              <a:extLst>
                <a:ext uri="{FF2B5EF4-FFF2-40B4-BE49-F238E27FC236}">
                  <a16:creationId xmlns:a16="http://schemas.microsoft.com/office/drawing/2014/main" id="{B4D5BA89-D1F0-7F38-811B-8E3DC8DC8D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1314780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18" name="Rectangle 28">
              <a:extLst>
                <a:ext uri="{FF2B5EF4-FFF2-40B4-BE49-F238E27FC236}">
                  <a16:creationId xmlns:a16="http://schemas.microsoft.com/office/drawing/2014/main" id="{91F6FC8D-51A8-072B-4F6F-1261A60D97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19" name="Rectangle 29">
              <a:extLst>
                <a:ext uri="{FF2B5EF4-FFF2-40B4-BE49-F238E27FC236}">
                  <a16:creationId xmlns:a16="http://schemas.microsoft.com/office/drawing/2014/main" id="{532EE0E3-DABD-ADD6-223B-1ABCE7CB35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20" name="Rectangle 30">
              <a:extLst>
                <a:ext uri="{FF2B5EF4-FFF2-40B4-BE49-F238E27FC236}">
                  <a16:creationId xmlns:a16="http://schemas.microsoft.com/office/drawing/2014/main" id="{4E5D908A-99B0-07D2-DE6F-661FA5B0B6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89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21" name="Rectangle 31">
              <a:extLst>
                <a:ext uri="{FF2B5EF4-FFF2-40B4-BE49-F238E27FC236}">
                  <a16:creationId xmlns:a16="http://schemas.microsoft.com/office/drawing/2014/main" id="{C367B077-1C3F-58CE-58A9-E475C730AE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2363566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22" name="Rectangle 34">
              <a:extLst>
                <a:ext uri="{FF2B5EF4-FFF2-40B4-BE49-F238E27FC236}">
                  <a16:creationId xmlns:a16="http://schemas.microsoft.com/office/drawing/2014/main" id="{70FA9D16-197D-06E7-05F7-7F44B7CB4F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2363566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23" name="Rectangle 35">
              <a:extLst>
                <a:ext uri="{FF2B5EF4-FFF2-40B4-BE49-F238E27FC236}">
                  <a16:creationId xmlns:a16="http://schemas.microsoft.com/office/drawing/2014/main" id="{D14DBE77-C7B2-4B29-ADC6-1CD24CBD1B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3413159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24" name="Rectangle 57">
              <a:extLst>
                <a:ext uri="{FF2B5EF4-FFF2-40B4-BE49-F238E27FC236}">
                  <a16:creationId xmlns:a16="http://schemas.microsoft.com/office/drawing/2014/main" id="{FF493943-5AE4-D6B1-0335-31BFCCD3D6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25" name="Rectangle 36">
              <a:extLst>
                <a:ext uri="{FF2B5EF4-FFF2-40B4-BE49-F238E27FC236}">
                  <a16:creationId xmlns:a16="http://schemas.microsoft.com/office/drawing/2014/main" id="{9B3B3AF5-B8CB-CA05-2B7F-0EED3CE3B1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4461945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26" name="Rectangle 34">
              <a:extLst>
                <a:ext uri="{FF2B5EF4-FFF2-40B4-BE49-F238E27FC236}">
                  <a16:creationId xmlns:a16="http://schemas.microsoft.com/office/drawing/2014/main" id="{3A00D03D-D56E-C42F-A137-D105E1F660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3413159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27" name="Rectangle 35">
              <a:extLst>
                <a:ext uri="{FF2B5EF4-FFF2-40B4-BE49-F238E27FC236}">
                  <a16:creationId xmlns:a16="http://schemas.microsoft.com/office/drawing/2014/main" id="{252051F9-B231-BB59-B48B-CC628B95AC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4461945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28" name="Rectangle 37">
              <a:extLst>
                <a:ext uri="{FF2B5EF4-FFF2-40B4-BE49-F238E27FC236}">
                  <a16:creationId xmlns:a16="http://schemas.microsoft.com/office/drawing/2014/main" id="{D52CB0E8-C18E-AB09-A921-E2075126CD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4461945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29" name="Rectangle 33">
              <a:extLst>
                <a:ext uri="{FF2B5EF4-FFF2-40B4-BE49-F238E27FC236}">
                  <a16:creationId xmlns:a16="http://schemas.microsoft.com/office/drawing/2014/main" id="{5E5A7F71-681F-4F27-5CB2-2AFF18D24F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1314780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30" name="Rectangle 34">
              <a:extLst>
                <a:ext uri="{FF2B5EF4-FFF2-40B4-BE49-F238E27FC236}">
                  <a16:creationId xmlns:a16="http://schemas.microsoft.com/office/drawing/2014/main" id="{8B31396B-C94A-57DD-75BC-7D2C561835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4461945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</p:grpSp>
      <p:graphicFrame>
        <p:nvGraphicFramePr>
          <p:cNvPr id="131" name="Table 5135">
            <a:extLst>
              <a:ext uri="{FF2B5EF4-FFF2-40B4-BE49-F238E27FC236}">
                <a16:creationId xmlns:a16="http://schemas.microsoft.com/office/drawing/2014/main" id="{8CE1705B-7814-3C97-8B22-AAE9FB2130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5859273"/>
              </p:ext>
            </p:extLst>
          </p:nvPr>
        </p:nvGraphicFramePr>
        <p:xfrm>
          <a:off x="6790789" y="3760145"/>
          <a:ext cx="4456932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20927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20927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MINOR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MODERATE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VERY 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132" name="TextBox 131">
            <a:extLst>
              <a:ext uri="{FF2B5EF4-FFF2-40B4-BE49-F238E27FC236}">
                <a16:creationId xmlns:a16="http://schemas.microsoft.com/office/drawing/2014/main" id="{5A89FE8F-F5AA-36B7-94D0-FD630B97F9F2}"/>
              </a:ext>
            </a:extLst>
          </p:cNvPr>
          <p:cNvSpPr txBox="1"/>
          <p:nvPr/>
        </p:nvSpPr>
        <p:spPr>
          <a:xfrm>
            <a:off x="5616889" y="3752254"/>
            <a:ext cx="1126438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IMPACT</a:t>
            </a:r>
            <a:endParaRPr lang="en-US" sz="1600" dirty="0"/>
          </a:p>
        </p:txBody>
      </p:sp>
      <p:graphicFrame>
        <p:nvGraphicFramePr>
          <p:cNvPr id="133" name="Table 5135">
            <a:extLst>
              <a:ext uri="{FF2B5EF4-FFF2-40B4-BE49-F238E27FC236}">
                <a16:creationId xmlns:a16="http://schemas.microsoft.com/office/drawing/2014/main" id="{3E3E6026-7462-CDC6-B829-28D5C98959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038956"/>
              </p:ext>
            </p:extLst>
          </p:nvPr>
        </p:nvGraphicFramePr>
        <p:xfrm>
          <a:off x="6790789" y="4310237"/>
          <a:ext cx="4456932" cy="1021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Resolution plan is being implemented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Resolution plan is created, and responsibilities assigned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Resolution plan is created but responsibilities are unclear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 resolution plan in place and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134" name="TextBox 133">
            <a:extLst>
              <a:ext uri="{FF2B5EF4-FFF2-40B4-BE49-F238E27FC236}">
                <a16:creationId xmlns:a16="http://schemas.microsoft.com/office/drawing/2014/main" id="{6BC0BA4E-6986-CC3A-B6BB-FA338EEF76C0}"/>
              </a:ext>
            </a:extLst>
          </p:cNvPr>
          <p:cNvSpPr txBox="1"/>
          <p:nvPr/>
        </p:nvSpPr>
        <p:spPr>
          <a:xfrm>
            <a:off x="5300693" y="4295069"/>
            <a:ext cx="1442634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STATUS</a:t>
            </a:r>
            <a:endParaRPr lang="en-US" sz="1600" dirty="0"/>
          </a:p>
        </p:txBody>
      </p:sp>
      <p:sp>
        <p:nvSpPr>
          <p:cNvPr id="135" name="Rectangle 6">
            <a:extLst>
              <a:ext uri="{FF2B5EF4-FFF2-40B4-BE49-F238E27FC236}">
                <a16:creationId xmlns:a16="http://schemas.microsoft.com/office/drawing/2014/main" id="{9809356B-8A0B-DD61-4DFC-334C04F66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3792" y="5358153"/>
            <a:ext cx="1409535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  <a:sym typeface="Calibri"/>
              </a:rPr>
              <a:t>ISSUE RATING</a:t>
            </a: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C4D23673-280B-41B2-6DC9-7881CCEE683E}"/>
              </a:ext>
            </a:extLst>
          </p:cNvPr>
          <p:cNvGrpSpPr/>
          <p:nvPr/>
        </p:nvGrpSpPr>
        <p:grpSpPr>
          <a:xfrm>
            <a:off x="6934846" y="5407241"/>
            <a:ext cx="4066337" cy="858361"/>
            <a:chOff x="6935493" y="5364570"/>
            <a:chExt cx="4066337" cy="858361"/>
          </a:xfrm>
        </p:grpSpPr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8F7F4866-DD15-C70E-44C0-C01A31317550}"/>
                </a:ext>
              </a:extLst>
            </p:cNvPr>
            <p:cNvGrpSpPr/>
            <p:nvPr/>
          </p:nvGrpSpPr>
          <p:grpSpPr>
            <a:xfrm>
              <a:off x="6935493" y="5364570"/>
              <a:ext cx="4066336" cy="276999"/>
              <a:chOff x="6935493" y="5408112"/>
              <a:chExt cx="4066336" cy="276999"/>
            </a:xfrm>
          </p:grpSpPr>
          <p:sp>
            <p:nvSpPr>
              <p:cNvPr id="144" name="Rectangle 4">
                <a:extLst>
                  <a:ext uri="{FF2B5EF4-FFF2-40B4-BE49-F238E27FC236}">
                    <a16:creationId xmlns:a16="http://schemas.microsoft.com/office/drawing/2014/main" id="{1DA3889D-8BA3-37FE-7C7C-1BFB1DAB92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420495"/>
                <a:ext cx="268683" cy="252234"/>
              </a:xfrm>
              <a:prstGeom prst="rect">
                <a:avLst/>
              </a:prstGeom>
              <a:solidFill>
                <a:srgbClr val="C5E0B4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145" name="TextBox 144">
                <a:extLst>
                  <a:ext uri="{FF2B5EF4-FFF2-40B4-BE49-F238E27FC236}">
                    <a16:creationId xmlns:a16="http://schemas.microsoft.com/office/drawing/2014/main" id="{8A9347C6-4FE7-6B8E-F170-A423075CAC48}"/>
                  </a:ext>
                </a:extLst>
              </p:cNvPr>
              <p:cNvSpPr txBox="1"/>
              <p:nvPr/>
            </p:nvSpPr>
            <p:spPr>
              <a:xfrm>
                <a:off x="7278395" y="540811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Low: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Keep in mind until closed</a:t>
                </a:r>
              </a:p>
            </p:txBody>
          </p:sp>
        </p:grp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FA90743A-75D4-C61C-A75E-FFF3BDFD9078}"/>
                </a:ext>
              </a:extLst>
            </p:cNvPr>
            <p:cNvGrpSpPr/>
            <p:nvPr/>
          </p:nvGrpSpPr>
          <p:grpSpPr>
            <a:xfrm>
              <a:off x="6935493" y="5655251"/>
              <a:ext cx="4066336" cy="276999"/>
              <a:chOff x="6935493" y="5668380"/>
              <a:chExt cx="4066336" cy="276999"/>
            </a:xfrm>
          </p:grpSpPr>
          <p:sp>
            <p:nvSpPr>
              <p:cNvPr id="142" name="Rectangle 5">
                <a:extLst>
                  <a:ext uri="{FF2B5EF4-FFF2-40B4-BE49-F238E27FC236}">
                    <a16:creationId xmlns:a16="http://schemas.microsoft.com/office/drawing/2014/main" id="{A9DB9EAB-0CF6-E0DE-2921-D14FE391DF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680763"/>
                <a:ext cx="268683" cy="252234"/>
              </a:xfrm>
              <a:prstGeom prst="rect">
                <a:avLst/>
              </a:prstGeom>
              <a:solidFill>
                <a:srgbClr val="FFCCCC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EF15F58E-1023-0A8E-72B7-DF83BD968BE6}"/>
                  </a:ext>
                </a:extLst>
              </p:cNvPr>
              <p:cNvSpPr txBox="1"/>
              <p:nvPr/>
            </p:nvSpPr>
            <p:spPr>
              <a:xfrm>
                <a:off x="7278395" y="5668380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Medium: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Action required</a:t>
                </a:r>
              </a:p>
            </p:txBody>
          </p: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43712D2D-8254-FF25-FE9B-FE7AA3D5E5E7}"/>
                </a:ext>
              </a:extLst>
            </p:cNvPr>
            <p:cNvGrpSpPr/>
            <p:nvPr/>
          </p:nvGrpSpPr>
          <p:grpSpPr>
            <a:xfrm>
              <a:off x="6935493" y="5945932"/>
              <a:ext cx="4066337" cy="276999"/>
              <a:chOff x="6935493" y="5945932"/>
              <a:chExt cx="4066337" cy="276999"/>
            </a:xfrm>
          </p:grpSpPr>
          <p:sp>
            <p:nvSpPr>
              <p:cNvPr id="140" name="Rectangle 7">
                <a:extLst>
                  <a:ext uri="{FF2B5EF4-FFF2-40B4-BE49-F238E27FC236}">
                    <a16:creationId xmlns:a16="http://schemas.microsoft.com/office/drawing/2014/main" id="{C7165338-4B48-D3E1-1AFE-CB897DB919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958315"/>
                <a:ext cx="268683" cy="252234"/>
              </a:xfrm>
              <a:prstGeom prst="rect">
                <a:avLst/>
              </a:prstGeom>
              <a:solidFill>
                <a:srgbClr val="FF859F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141" name="TextBox 140">
                <a:extLst>
                  <a:ext uri="{FF2B5EF4-FFF2-40B4-BE49-F238E27FC236}">
                    <a16:creationId xmlns:a16="http://schemas.microsoft.com/office/drawing/2014/main" id="{448CB852-E67D-D8F4-0906-0C0B5EC720DD}"/>
                  </a:ext>
                </a:extLst>
              </p:cNvPr>
              <p:cNvSpPr txBox="1"/>
              <p:nvPr/>
            </p:nvSpPr>
            <p:spPr>
              <a:xfrm>
                <a:off x="7278396" y="594593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High: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Urgent measures required</a:t>
                </a:r>
              </a:p>
            </p:txBody>
          </p:sp>
        </p:grpSp>
      </p:grpSp>
      <p:sp>
        <p:nvSpPr>
          <p:cNvPr id="2" name="Oval 58">
            <a:extLst>
              <a:ext uri="{FF2B5EF4-FFF2-40B4-BE49-F238E27FC236}">
                <a16:creationId xmlns:a16="http://schemas.microsoft.com/office/drawing/2014/main" id="{6898C080-4FB6-A3DA-15A1-99DB5B520B6E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323285" y="4831591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defTabSz="932962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L3</a:t>
            </a:r>
          </a:p>
        </p:txBody>
      </p:sp>
      <p:sp>
        <p:nvSpPr>
          <p:cNvPr id="3" name="Oval 58">
            <a:extLst>
              <a:ext uri="{FF2B5EF4-FFF2-40B4-BE49-F238E27FC236}">
                <a16:creationId xmlns:a16="http://schemas.microsoft.com/office/drawing/2014/main" id="{AC388F21-7512-7D52-EA0E-6C22795B5C25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517971" y="4264452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L1</a:t>
            </a:r>
          </a:p>
        </p:txBody>
      </p:sp>
      <p:sp>
        <p:nvSpPr>
          <p:cNvPr id="4" name="Oval 58">
            <a:extLst>
              <a:ext uri="{FF2B5EF4-FFF2-40B4-BE49-F238E27FC236}">
                <a16:creationId xmlns:a16="http://schemas.microsoft.com/office/drawing/2014/main" id="{73BE8396-D952-AFA7-71D4-205E31EB75D1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517971" y="4831591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G1</a:t>
            </a:r>
          </a:p>
        </p:txBody>
      </p:sp>
      <p:sp>
        <p:nvSpPr>
          <p:cNvPr id="53" name="Oval 58">
            <a:extLst>
              <a:ext uri="{FF2B5EF4-FFF2-40B4-BE49-F238E27FC236}">
                <a16:creationId xmlns:a16="http://schemas.microsoft.com/office/drawing/2014/main" id="{36ACBEE4-66A3-BF26-3DD5-62CF3A746C1F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323285" y="3733800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L2</a:t>
            </a:r>
          </a:p>
        </p:txBody>
      </p:sp>
      <p:sp>
        <p:nvSpPr>
          <p:cNvPr id="54" name="Oval 58">
            <a:extLst>
              <a:ext uri="{FF2B5EF4-FFF2-40B4-BE49-F238E27FC236}">
                <a16:creationId xmlns:a16="http://schemas.microsoft.com/office/drawing/2014/main" id="{BB190766-AE79-FAAF-484F-E43E4B1F25EC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667000" y="5396585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G2</a:t>
            </a:r>
          </a:p>
        </p:txBody>
      </p:sp>
      <p:sp>
        <p:nvSpPr>
          <p:cNvPr id="55" name="Oval 58">
            <a:extLst>
              <a:ext uri="{FF2B5EF4-FFF2-40B4-BE49-F238E27FC236}">
                <a16:creationId xmlns:a16="http://schemas.microsoft.com/office/drawing/2014/main" id="{CD0D2F0F-E875-06B2-0C1A-F24BB12D996F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323285" y="5396585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F1</a:t>
            </a:r>
          </a:p>
        </p:txBody>
      </p:sp>
    </p:spTree>
    <p:extLst>
      <p:ext uri="{BB962C8B-B14F-4D97-AF65-F5344CB8AC3E}">
        <p14:creationId xmlns:p14="http://schemas.microsoft.com/office/powerpoint/2010/main" val="987314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50167</TotalTime>
  <Words>493</Words>
  <Application>Microsoft Office PowerPoint</Application>
  <PresentationFormat>Widescreen</PresentationFormat>
  <Paragraphs>207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Aleo-Regular</vt:lpstr>
      <vt:lpstr>Arial</vt:lpstr>
      <vt:lpstr>Calibri</vt:lpstr>
      <vt:lpstr>Calibri Light</vt:lpstr>
      <vt:lpstr>Readex Pro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1256</cp:revision>
  <cp:lastPrinted>2025-08-05T06:42:25Z</cp:lastPrinted>
  <dcterms:created xsi:type="dcterms:W3CDTF">2018-03-01T11:16:05Z</dcterms:created>
  <dcterms:modified xsi:type="dcterms:W3CDTF">2025-10-04T10:27:00Z</dcterms:modified>
</cp:coreProperties>
</file>