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84" r:id="rId2"/>
    <p:sldId id="947" r:id="rId3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04-10-2025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ISSUE MAYTRIX HEAT MAP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Defect Reduction Project</a:t>
            </a:r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F2EDE32-54F7-DB51-550F-7160355689C5}"/>
              </a:ext>
            </a:extLst>
          </p:cNvPr>
          <p:cNvGrpSpPr/>
          <p:nvPr/>
        </p:nvGrpSpPr>
        <p:grpSpPr>
          <a:xfrm>
            <a:off x="636306" y="1209675"/>
            <a:ext cx="7172379" cy="4943355"/>
            <a:chOff x="636306" y="1209675"/>
            <a:chExt cx="7172379" cy="4943355"/>
          </a:xfrm>
        </p:grpSpPr>
        <p:sp>
          <p:nvSpPr>
            <p:cNvPr id="3" name="Rectangle 29">
              <a:extLst>
                <a:ext uri="{FF2B5EF4-FFF2-40B4-BE49-F238E27FC236}">
                  <a16:creationId xmlns:a16="http://schemas.microsoft.com/office/drawing/2014/main" id="{7D6A5F6E-20E3-EA26-ED58-B9524BED82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1098" y="1209675"/>
              <a:ext cx="5677587" cy="437603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F2F0E62-20A2-51CC-6ADB-1AAEF611C080}"/>
                </a:ext>
              </a:extLst>
            </p:cNvPr>
            <p:cNvGrpSpPr/>
            <p:nvPr/>
          </p:nvGrpSpPr>
          <p:grpSpPr>
            <a:xfrm>
              <a:off x="2218177" y="5616227"/>
              <a:ext cx="5482837" cy="536803"/>
              <a:chOff x="2207881" y="5616227"/>
              <a:chExt cx="5482837" cy="536803"/>
            </a:xfrm>
          </p:grpSpPr>
          <p:sp>
            <p:nvSpPr>
              <p:cNvPr id="74" name="Rectangle 15">
                <a:extLst>
                  <a:ext uri="{FF2B5EF4-FFF2-40B4-BE49-F238E27FC236}">
                    <a16:creationId xmlns:a16="http://schemas.microsoft.com/office/drawing/2014/main" id="{D62BA26B-3582-0E86-1788-F78BEC4BDF8C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2207881" y="5643762"/>
                <a:ext cx="611312" cy="2666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1938338" indent="-279400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3955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8527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099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7671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l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Low (1)</a:t>
                </a:r>
              </a:p>
            </p:txBody>
          </p:sp>
          <p:sp>
            <p:nvSpPr>
              <p:cNvPr id="75" name="Rectangle 16">
                <a:extLst>
                  <a:ext uri="{FF2B5EF4-FFF2-40B4-BE49-F238E27FC236}">
                    <a16:creationId xmlns:a16="http://schemas.microsoft.com/office/drawing/2014/main" id="{C748FA42-D273-F255-90BF-48783B2D8CA6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7044140" y="5616227"/>
                <a:ext cx="646578" cy="2666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2006600" indent="-280988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4638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9210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782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8354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r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High (4)</a:t>
                </a:r>
              </a:p>
            </p:txBody>
          </p:sp>
          <p:sp>
            <p:nvSpPr>
              <p:cNvPr id="76" name="Rectangle 17">
                <a:extLst>
                  <a:ext uri="{FF2B5EF4-FFF2-40B4-BE49-F238E27FC236}">
                    <a16:creationId xmlns:a16="http://schemas.microsoft.com/office/drawing/2014/main" id="{A3AD0FF3-E8FF-F6BC-DA21-70AC8D871DCF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532239" y="5831028"/>
                <a:ext cx="834130" cy="3220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2006600" indent="-280988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4638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9210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782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8354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ctr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IMPACT</a:t>
                </a:r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E1DE1AEC-DC24-68FF-21A5-20B14DB9E8AA}"/>
                </a:ext>
              </a:extLst>
            </p:cNvPr>
            <p:cNvGrpSpPr/>
            <p:nvPr/>
          </p:nvGrpSpPr>
          <p:grpSpPr>
            <a:xfrm>
              <a:off x="636306" y="1513079"/>
              <a:ext cx="1436736" cy="3769223"/>
              <a:chOff x="636306" y="1524130"/>
              <a:chExt cx="1436736" cy="3769223"/>
            </a:xfrm>
          </p:grpSpPr>
          <p:sp>
            <p:nvSpPr>
              <p:cNvPr id="71" name="Rectangle 13">
                <a:extLst>
                  <a:ext uri="{FF2B5EF4-FFF2-40B4-BE49-F238E27FC236}">
                    <a16:creationId xmlns:a16="http://schemas.microsoft.com/office/drawing/2014/main" id="{CCA81842-3E9E-777A-9748-21B08E43390C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1426464" y="1524130"/>
                <a:ext cx="646578" cy="2666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1938338" indent="-279400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3955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8527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099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7671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r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Identified (4)</a:t>
                </a:r>
              </a:p>
            </p:txBody>
          </p:sp>
          <p:sp>
            <p:nvSpPr>
              <p:cNvPr id="72" name="Rectangle 14">
                <a:extLst>
                  <a:ext uri="{FF2B5EF4-FFF2-40B4-BE49-F238E27FC236}">
                    <a16:creationId xmlns:a16="http://schemas.microsoft.com/office/drawing/2014/main" id="{76B3C68B-55A3-CC25-1D63-0A0C74427C93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1461730" y="5026751"/>
                <a:ext cx="611312" cy="2666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1938338" indent="-279400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3955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8527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099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7671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r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Resolved (1)</a:t>
                </a:r>
              </a:p>
            </p:txBody>
          </p:sp>
          <p:sp>
            <p:nvSpPr>
              <p:cNvPr id="73" name="Rectangle 18">
                <a:extLst>
                  <a:ext uri="{FF2B5EF4-FFF2-40B4-BE49-F238E27FC236}">
                    <a16:creationId xmlns:a16="http://schemas.microsoft.com/office/drawing/2014/main" id="{554349B7-AF40-52E1-459F-79B94BCA40C1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636306" y="3249866"/>
                <a:ext cx="1231675" cy="3220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1938338" indent="-279400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3955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8527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099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7671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ctr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STATUS</a:t>
                </a:r>
                <a:endParaRPr kumimoji="0" lang="en-US" sz="1632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endParaRPr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7FB4CBAC-C093-8434-D7E4-5A020CB55A86}"/>
                </a:ext>
              </a:extLst>
            </p:cNvPr>
            <p:cNvGrpSpPr/>
            <p:nvPr/>
          </p:nvGrpSpPr>
          <p:grpSpPr>
            <a:xfrm>
              <a:off x="2218177" y="1298501"/>
              <a:ext cx="5482837" cy="4198379"/>
              <a:chOff x="2207881" y="1314780"/>
              <a:chExt cx="5482837" cy="4198379"/>
            </a:xfrm>
          </p:grpSpPr>
          <p:sp>
            <p:nvSpPr>
              <p:cNvPr id="55" name="Rectangle 11">
                <a:extLst>
                  <a:ext uri="{FF2B5EF4-FFF2-40B4-BE49-F238E27FC236}">
                    <a16:creationId xmlns:a16="http://schemas.microsoft.com/office/drawing/2014/main" id="{05A87AD1-7D96-414E-6C18-995E4956A0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8185" y="2364375"/>
                <a:ext cx="1370304" cy="1049595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56" name="Rectangle 12">
                <a:extLst>
                  <a:ext uri="{FF2B5EF4-FFF2-40B4-BE49-F238E27FC236}">
                    <a16:creationId xmlns:a16="http://schemas.microsoft.com/office/drawing/2014/main" id="{494E5072-D9C4-4F24-849C-79834D304C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48489" y="3412350"/>
                <a:ext cx="1370304" cy="1049595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57" name="Rectangle 27">
                <a:extLst>
                  <a:ext uri="{FF2B5EF4-FFF2-40B4-BE49-F238E27FC236}">
                    <a16:creationId xmlns:a16="http://schemas.microsoft.com/office/drawing/2014/main" id="{1485E5A5-8B42-0C35-D5AC-87AF6677BE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9804" y="1314780"/>
                <a:ext cx="1370304" cy="1049595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58" name="Rectangle 28">
                <a:extLst>
                  <a:ext uri="{FF2B5EF4-FFF2-40B4-BE49-F238E27FC236}">
                    <a16:creationId xmlns:a16="http://schemas.microsoft.com/office/drawing/2014/main" id="{71F772A3-C8EE-A730-DD9A-43BE9950D0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48489" y="1314780"/>
                <a:ext cx="1370304" cy="1049595"/>
              </a:xfrm>
              <a:prstGeom prst="rect">
                <a:avLst/>
              </a:prstGeom>
              <a:solidFill>
                <a:srgbClr val="FF859F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59" name="Rectangle 29">
                <a:extLst>
                  <a:ext uri="{FF2B5EF4-FFF2-40B4-BE49-F238E27FC236}">
                    <a16:creationId xmlns:a16="http://schemas.microsoft.com/office/drawing/2014/main" id="{321C434D-0DBA-550D-57CD-CA9520C731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8794" y="1314780"/>
                <a:ext cx="1371924" cy="1049595"/>
              </a:xfrm>
              <a:prstGeom prst="rect">
                <a:avLst/>
              </a:prstGeom>
              <a:solidFill>
                <a:srgbClr val="FF859F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0" name="Rectangle 30">
                <a:extLst>
                  <a:ext uri="{FF2B5EF4-FFF2-40B4-BE49-F238E27FC236}">
                    <a16:creationId xmlns:a16="http://schemas.microsoft.com/office/drawing/2014/main" id="{8319B7AD-B154-B210-9B79-4DF962EAA0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48489" y="2362756"/>
                <a:ext cx="1370304" cy="1049595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1" name="Rectangle 31">
                <a:extLst>
                  <a:ext uri="{FF2B5EF4-FFF2-40B4-BE49-F238E27FC236}">
                    <a16:creationId xmlns:a16="http://schemas.microsoft.com/office/drawing/2014/main" id="{3B0AAA99-09E4-D240-B9CB-76D625679D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8794" y="2362756"/>
                <a:ext cx="1371924" cy="1049595"/>
              </a:xfrm>
              <a:prstGeom prst="rect">
                <a:avLst/>
              </a:prstGeom>
              <a:solidFill>
                <a:srgbClr val="FF859F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2" name="Rectangle 34">
                <a:extLst>
                  <a:ext uri="{FF2B5EF4-FFF2-40B4-BE49-F238E27FC236}">
                    <a16:creationId xmlns:a16="http://schemas.microsoft.com/office/drawing/2014/main" id="{C2FEF063-69BB-CABD-0945-7FC421DECF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7881" y="2362756"/>
                <a:ext cx="1371924" cy="1049595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3" name="Rectangle 35">
                <a:extLst>
                  <a:ext uri="{FF2B5EF4-FFF2-40B4-BE49-F238E27FC236}">
                    <a16:creationId xmlns:a16="http://schemas.microsoft.com/office/drawing/2014/main" id="{294B2E28-9471-99FF-3BB1-ECF7C29A65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8185" y="3412350"/>
                <a:ext cx="1370304" cy="1049595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4" name="Rectangle 57">
                <a:extLst>
                  <a:ext uri="{FF2B5EF4-FFF2-40B4-BE49-F238E27FC236}">
                    <a16:creationId xmlns:a16="http://schemas.microsoft.com/office/drawing/2014/main" id="{31E84DAD-0660-9E9C-4F35-50AE892AD4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8794" y="3413970"/>
                <a:ext cx="1371924" cy="1049595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5" name="Rectangle 36">
                <a:extLst>
                  <a:ext uri="{FF2B5EF4-FFF2-40B4-BE49-F238E27FC236}">
                    <a16:creationId xmlns:a16="http://schemas.microsoft.com/office/drawing/2014/main" id="{2969BB69-208B-AA68-150A-628E9AE690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48489" y="4461945"/>
                <a:ext cx="1370304" cy="1051214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6" name="Rectangle 34">
                <a:extLst>
                  <a:ext uri="{FF2B5EF4-FFF2-40B4-BE49-F238E27FC236}">
                    <a16:creationId xmlns:a16="http://schemas.microsoft.com/office/drawing/2014/main" id="{BBB36694-8461-BBAD-30EB-EF9FB2250B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7881" y="3412350"/>
                <a:ext cx="1371924" cy="1049595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7" name="Rectangle 35">
                <a:extLst>
                  <a:ext uri="{FF2B5EF4-FFF2-40B4-BE49-F238E27FC236}">
                    <a16:creationId xmlns:a16="http://schemas.microsoft.com/office/drawing/2014/main" id="{ED7F5911-6A5B-C770-6A8B-7819F9A8ED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8185" y="4461945"/>
                <a:ext cx="1370304" cy="1049595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8" name="Rectangle 37">
                <a:extLst>
                  <a:ext uri="{FF2B5EF4-FFF2-40B4-BE49-F238E27FC236}">
                    <a16:creationId xmlns:a16="http://schemas.microsoft.com/office/drawing/2014/main" id="{DDAF071D-D47F-0AE3-B101-689070C6C4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8794" y="4461945"/>
                <a:ext cx="1371924" cy="1051214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9" name="Rectangle 33">
                <a:extLst>
                  <a:ext uri="{FF2B5EF4-FFF2-40B4-BE49-F238E27FC236}">
                    <a16:creationId xmlns:a16="http://schemas.microsoft.com/office/drawing/2014/main" id="{DB75E173-4749-F941-1B1B-90023DEF2F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7881" y="1314780"/>
                <a:ext cx="1371924" cy="1049595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70" name="Rectangle 34">
                <a:extLst>
                  <a:ext uri="{FF2B5EF4-FFF2-40B4-BE49-F238E27FC236}">
                    <a16:creationId xmlns:a16="http://schemas.microsoft.com/office/drawing/2014/main" id="{628D58F7-ACD4-BAE1-CED1-76265ECA86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7881" y="4461945"/>
                <a:ext cx="1371924" cy="1049595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3D9C57F3-4989-F79E-4850-DF03843EB148}"/>
              </a:ext>
            </a:extLst>
          </p:cNvPr>
          <p:cNvGrpSpPr/>
          <p:nvPr/>
        </p:nvGrpSpPr>
        <p:grpSpPr>
          <a:xfrm>
            <a:off x="8326291" y="1458901"/>
            <a:ext cx="3234609" cy="2638788"/>
            <a:chOff x="8446343" y="1458901"/>
            <a:chExt cx="3045860" cy="2484807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AB9C8F2B-7099-1717-4967-89E276D96541}"/>
                </a:ext>
              </a:extLst>
            </p:cNvPr>
            <p:cNvGrpSpPr/>
            <p:nvPr/>
          </p:nvGrpSpPr>
          <p:grpSpPr>
            <a:xfrm>
              <a:off x="8446343" y="1458901"/>
              <a:ext cx="3045860" cy="375370"/>
              <a:chOff x="8326306" y="1458901"/>
              <a:chExt cx="3045860" cy="375370"/>
            </a:xfrm>
          </p:grpSpPr>
          <p:sp>
            <p:nvSpPr>
              <p:cNvPr id="91" name="Oval 58">
                <a:extLst>
                  <a:ext uri="{FF2B5EF4-FFF2-40B4-BE49-F238E27FC236}">
                    <a16:creationId xmlns:a16="http://schemas.microsoft.com/office/drawing/2014/main" id="{EF4896B8-58CD-D421-6C70-F2B58031F858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8326306" y="1458901"/>
                <a:ext cx="375370" cy="375370"/>
              </a:xfrm>
              <a:prstGeom prst="ellipse">
                <a:avLst/>
              </a:prstGeom>
              <a:solidFill>
                <a:schemeClr val="tx1"/>
              </a:solidFill>
              <a:ln w="190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 anchorCtr="1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Calibri"/>
                    <a:sym typeface="Calibri"/>
                  </a:rPr>
                  <a:t>A</a:t>
                </a:r>
              </a:p>
            </p:txBody>
          </p:sp>
          <p:sp>
            <p:nvSpPr>
              <p:cNvPr id="92" name="Rectangle 59">
                <a:extLst>
                  <a:ext uri="{FF2B5EF4-FFF2-40B4-BE49-F238E27FC236}">
                    <a16:creationId xmlns:a16="http://schemas.microsoft.com/office/drawing/2014/main" id="{E80CF43C-2F83-130A-BBF4-C7928523E114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820833" y="1458901"/>
                <a:ext cx="2551333" cy="375370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6000" tIns="36000" rIns="36000" bIns="36000" anchor="ctr" anchorCtr="0">
                <a:noAutofit/>
              </a:bodyPr>
              <a:lstStyle>
                <a:lvl1pPr algn="l" defTabSz="895350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144463" indent="-142875" algn="l" defTabSz="895350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295275" indent="-149225" algn="l" defTabSz="895350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431800" indent="-134938" algn="l" defTabSz="895350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582613" indent="-149225" algn="l" defTabSz="895350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10398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14970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19542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24114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913526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There is currently no designated Six Sigma Champion for the project</a:t>
                </a:r>
              </a:p>
            </p:txBody>
          </p: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7BB37840-8C5C-2ED1-4AA3-5DE46A53EFF0}"/>
                </a:ext>
              </a:extLst>
            </p:cNvPr>
            <p:cNvGrpSpPr/>
            <p:nvPr/>
          </p:nvGrpSpPr>
          <p:grpSpPr>
            <a:xfrm>
              <a:off x="8446343" y="1986260"/>
              <a:ext cx="3045860" cy="375370"/>
              <a:chOff x="8326306" y="1458901"/>
              <a:chExt cx="3045860" cy="375370"/>
            </a:xfrm>
          </p:grpSpPr>
          <p:sp>
            <p:nvSpPr>
              <p:cNvPr id="89" name="Oval 58">
                <a:extLst>
                  <a:ext uri="{FF2B5EF4-FFF2-40B4-BE49-F238E27FC236}">
                    <a16:creationId xmlns:a16="http://schemas.microsoft.com/office/drawing/2014/main" id="{F16ADE49-CA63-B256-731F-74CB4DB42915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8326306" y="1458901"/>
                <a:ext cx="375370" cy="375370"/>
              </a:xfrm>
              <a:prstGeom prst="ellipse">
                <a:avLst/>
              </a:prstGeom>
              <a:solidFill>
                <a:schemeClr val="tx1"/>
              </a:solidFill>
              <a:ln w="190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 anchorCtr="1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Calibri"/>
                    <a:sym typeface="Calibri"/>
                  </a:rPr>
                  <a:t>B</a:t>
                </a:r>
              </a:p>
            </p:txBody>
          </p:sp>
          <p:sp>
            <p:nvSpPr>
              <p:cNvPr id="90" name="Rectangle 59">
                <a:extLst>
                  <a:ext uri="{FF2B5EF4-FFF2-40B4-BE49-F238E27FC236}">
                    <a16:creationId xmlns:a16="http://schemas.microsoft.com/office/drawing/2014/main" id="{F6E67DEF-9646-785B-8AB3-0F9DED87868C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820833" y="1458901"/>
                <a:ext cx="2551333" cy="375370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6000" tIns="36000" rIns="36000" bIns="36000" anchor="ctr" anchorCtr="0">
                <a:noAutofit/>
              </a:bodyPr>
              <a:lstStyle>
                <a:lvl1pPr algn="l" defTabSz="895350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144463" indent="-142875" algn="l" defTabSz="895350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295275" indent="-149225" algn="l" defTabSz="895350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431800" indent="-134938" algn="l" defTabSz="895350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582613" indent="-149225" algn="l" defTabSz="895350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10398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14970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19542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24114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913526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The project is experiencing issues due to the lack of a defined process owner</a:t>
                </a:r>
              </a:p>
            </p:txBody>
          </p: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36001B12-93A2-16CA-D06A-939BCDBC1E1A}"/>
                </a:ext>
              </a:extLst>
            </p:cNvPr>
            <p:cNvGrpSpPr/>
            <p:nvPr/>
          </p:nvGrpSpPr>
          <p:grpSpPr>
            <a:xfrm>
              <a:off x="8446343" y="2513619"/>
              <a:ext cx="3045860" cy="375370"/>
              <a:chOff x="8326306" y="1458901"/>
              <a:chExt cx="3045860" cy="375370"/>
            </a:xfrm>
          </p:grpSpPr>
          <p:sp>
            <p:nvSpPr>
              <p:cNvPr id="87" name="Oval 58">
                <a:extLst>
                  <a:ext uri="{FF2B5EF4-FFF2-40B4-BE49-F238E27FC236}">
                    <a16:creationId xmlns:a16="http://schemas.microsoft.com/office/drawing/2014/main" id="{71389730-7EAF-6C4C-C0E4-EA189E3AD73C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8326306" y="1458901"/>
                <a:ext cx="375370" cy="375370"/>
              </a:xfrm>
              <a:prstGeom prst="ellipse">
                <a:avLst/>
              </a:prstGeom>
              <a:solidFill>
                <a:schemeClr val="tx1"/>
              </a:solidFill>
              <a:ln w="190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 anchorCtr="1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Calibri"/>
                    <a:sym typeface="Calibri"/>
                  </a:rPr>
                  <a:t>C</a:t>
                </a:r>
              </a:p>
            </p:txBody>
          </p:sp>
          <p:sp>
            <p:nvSpPr>
              <p:cNvPr id="88" name="Rectangle 59">
                <a:extLst>
                  <a:ext uri="{FF2B5EF4-FFF2-40B4-BE49-F238E27FC236}">
                    <a16:creationId xmlns:a16="http://schemas.microsoft.com/office/drawing/2014/main" id="{02CE966B-68F3-5779-FCB1-795C577372A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820833" y="1458901"/>
                <a:ext cx="2551333" cy="375370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6000" tIns="36000" rIns="36000" bIns="36000" anchor="ctr" anchorCtr="0">
                <a:noAutofit/>
              </a:bodyPr>
              <a:lstStyle>
                <a:lvl1pPr algn="l" defTabSz="895350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144463" indent="-142875" algn="l" defTabSz="895350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295275" indent="-149225" algn="l" defTabSz="895350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431800" indent="-134938" algn="l" defTabSz="895350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582613" indent="-149225" algn="l" defTabSz="895350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10398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14970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19542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24114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913526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The project is facing challenges due to the technical leader not being full-time</a:t>
                </a:r>
              </a:p>
            </p:txBody>
          </p: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C9E2FBEA-7102-9301-2CE8-CB97982DE46B}"/>
                </a:ext>
              </a:extLst>
            </p:cNvPr>
            <p:cNvGrpSpPr/>
            <p:nvPr/>
          </p:nvGrpSpPr>
          <p:grpSpPr>
            <a:xfrm>
              <a:off x="8446343" y="3040978"/>
              <a:ext cx="3045860" cy="375370"/>
              <a:chOff x="8326306" y="1458901"/>
              <a:chExt cx="3045860" cy="375370"/>
            </a:xfrm>
          </p:grpSpPr>
          <p:sp>
            <p:nvSpPr>
              <p:cNvPr id="85" name="Oval 58">
                <a:extLst>
                  <a:ext uri="{FF2B5EF4-FFF2-40B4-BE49-F238E27FC236}">
                    <a16:creationId xmlns:a16="http://schemas.microsoft.com/office/drawing/2014/main" id="{BE7D01F8-FA16-8D22-4C36-749919422FBA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8326306" y="1458901"/>
                <a:ext cx="375370" cy="375370"/>
              </a:xfrm>
              <a:prstGeom prst="ellipse">
                <a:avLst/>
              </a:prstGeom>
              <a:solidFill>
                <a:schemeClr val="tx1"/>
              </a:solidFill>
              <a:ln w="190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 anchorCtr="1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Calibri"/>
                    <a:sym typeface="Calibri"/>
                  </a:rPr>
                  <a:t>D</a:t>
                </a:r>
              </a:p>
            </p:txBody>
          </p:sp>
          <p:sp>
            <p:nvSpPr>
              <p:cNvPr id="86" name="Rectangle 59">
                <a:extLst>
                  <a:ext uri="{FF2B5EF4-FFF2-40B4-BE49-F238E27FC236}">
                    <a16:creationId xmlns:a16="http://schemas.microsoft.com/office/drawing/2014/main" id="{960111BB-3D9C-230D-7CAC-933D9D936FB6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820833" y="1458901"/>
                <a:ext cx="2551333" cy="375370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6000" tIns="36000" rIns="36000" bIns="36000" anchor="ctr" anchorCtr="0">
                <a:noAutofit/>
              </a:bodyPr>
              <a:lstStyle>
                <a:lvl1pPr algn="l" defTabSz="895350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144463" indent="-142875" algn="l" defTabSz="895350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295275" indent="-149225" algn="l" defTabSz="895350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431800" indent="-134938" algn="l" defTabSz="895350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582613" indent="-149225" algn="l" defTabSz="895350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10398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14970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19542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24114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913526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Some </a:t>
                </a:r>
                <a:r>
                  <a:rPr kumimoji="0" lang="en-US" sz="120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Yellow Belts </a:t>
                </a: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and team members are not fully available to work on the project</a:t>
                </a:r>
              </a:p>
            </p:txBody>
          </p:sp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0F5DE7D4-D6E4-A48C-3863-3DF74F73D0D3}"/>
                </a:ext>
              </a:extLst>
            </p:cNvPr>
            <p:cNvGrpSpPr/>
            <p:nvPr/>
          </p:nvGrpSpPr>
          <p:grpSpPr>
            <a:xfrm>
              <a:off x="8446343" y="3568338"/>
              <a:ext cx="3045860" cy="375370"/>
              <a:chOff x="8326306" y="1458901"/>
              <a:chExt cx="3045860" cy="375370"/>
            </a:xfrm>
          </p:grpSpPr>
          <p:sp>
            <p:nvSpPr>
              <p:cNvPr id="83" name="Oval 58">
                <a:extLst>
                  <a:ext uri="{FF2B5EF4-FFF2-40B4-BE49-F238E27FC236}">
                    <a16:creationId xmlns:a16="http://schemas.microsoft.com/office/drawing/2014/main" id="{BB6EC56E-3135-6D0E-4BB6-2BCC5EA88349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8326306" y="1458901"/>
                <a:ext cx="375370" cy="375370"/>
              </a:xfrm>
              <a:prstGeom prst="ellipse">
                <a:avLst/>
              </a:prstGeom>
              <a:solidFill>
                <a:schemeClr val="tx1"/>
              </a:solidFill>
              <a:ln w="190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 anchorCtr="1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Calibri"/>
                    <a:sym typeface="Calibri"/>
                  </a:rPr>
                  <a:t>E</a:t>
                </a:r>
              </a:p>
            </p:txBody>
          </p:sp>
          <p:sp>
            <p:nvSpPr>
              <p:cNvPr id="84" name="Rectangle 59">
                <a:extLst>
                  <a:ext uri="{FF2B5EF4-FFF2-40B4-BE49-F238E27FC236}">
                    <a16:creationId xmlns:a16="http://schemas.microsoft.com/office/drawing/2014/main" id="{C28C76E3-AAA0-38E6-0056-FB1BC7D62597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820833" y="1458901"/>
                <a:ext cx="2551333" cy="375370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6000" tIns="36000" rIns="36000" bIns="36000" anchor="ctr" anchorCtr="0">
                <a:noAutofit/>
              </a:bodyPr>
              <a:lstStyle>
                <a:lvl1pPr algn="l" defTabSz="895350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144463" indent="-142875" algn="l" defTabSz="895350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295275" indent="-149225" algn="l" defTabSz="895350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431800" indent="-134938" algn="l" defTabSz="895350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582613" indent="-149225" algn="l" defTabSz="895350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10398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14970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19542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24114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913526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The project currently has no financial representative assigned</a:t>
                </a:r>
              </a:p>
            </p:txBody>
          </p:sp>
        </p:grpSp>
      </p:grpSp>
      <p:grpSp>
        <p:nvGrpSpPr>
          <p:cNvPr id="93" name="Group 58">
            <a:extLst>
              <a:ext uri="{FF2B5EF4-FFF2-40B4-BE49-F238E27FC236}">
                <a16:creationId xmlns:a16="http://schemas.microsoft.com/office/drawing/2014/main" id="{00D630AD-F423-472F-E133-40A60C5C82D4}"/>
              </a:ext>
            </a:extLst>
          </p:cNvPr>
          <p:cNvGrpSpPr/>
          <p:nvPr/>
        </p:nvGrpSpPr>
        <p:grpSpPr>
          <a:xfrm>
            <a:off x="8851463" y="4435667"/>
            <a:ext cx="2392236" cy="862655"/>
            <a:chOff x="6861175" y="180625"/>
            <a:chExt cx="2344613" cy="845482"/>
          </a:xfrm>
        </p:grpSpPr>
        <p:sp>
          <p:nvSpPr>
            <p:cNvPr id="94" name="Rectangle 3">
              <a:extLst>
                <a:ext uri="{FF2B5EF4-FFF2-40B4-BE49-F238E27FC236}">
                  <a16:creationId xmlns:a16="http://schemas.microsoft.com/office/drawing/2014/main" id="{4DC6F29B-7551-8A76-871A-3FCD143E33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81839" y="382588"/>
              <a:ext cx="2123949" cy="643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 anchorCtr="0">
              <a:noAutofit/>
            </a:bodyPr>
            <a:lstStyle>
              <a:lvl1pPr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98425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98438" indent="-1588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295275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393700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8509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13081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17653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22225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87141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434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Low: Keep in mind until closed</a:t>
              </a:r>
            </a:p>
            <a:p>
              <a:pPr marL="0" marR="0" lvl="0" indent="0" algn="l" defTabSz="87141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434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Medium: Action required</a:t>
              </a:r>
            </a:p>
            <a:p>
              <a:pPr marL="0" marR="0" lvl="0" indent="0" algn="l" defTabSz="87141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434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High: Urgent measures required</a:t>
              </a:r>
            </a:p>
          </p:txBody>
        </p:sp>
        <p:sp>
          <p:nvSpPr>
            <p:cNvPr id="95" name="Rectangle 4">
              <a:extLst>
                <a:ext uri="{FF2B5EF4-FFF2-40B4-BE49-F238E27FC236}">
                  <a16:creationId xmlns:a16="http://schemas.microsoft.com/office/drawing/2014/main" id="{B61B69F2-2401-C2AE-7BEC-1CEC4E5159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1175" y="413957"/>
              <a:ext cx="155575" cy="14605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96" name="Rectangle 5">
              <a:extLst>
                <a:ext uri="{FF2B5EF4-FFF2-40B4-BE49-F238E27FC236}">
                  <a16:creationId xmlns:a16="http://schemas.microsoft.com/office/drawing/2014/main" id="{6C6AB60C-42D2-03AF-E220-30F0955E58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1175" y="648907"/>
              <a:ext cx="155575" cy="146050"/>
            </a:xfrm>
            <a:prstGeom prst="rect">
              <a:avLst/>
            </a:prstGeom>
            <a:solidFill>
              <a:srgbClr val="FFCCCC"/>
            </a:solidFill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97" name="Rectangle 6">
              <a:extLst>
                <a:ext uri="{FF2B5EF4-FFF2-40B4-BE49-F238E27FC236}">
                  <a16:creationId xmlns:a16="http://schemas.microsoft.com/office/drawing/2014/main" id="{7895E47F-A629-C08E-76CE-779326A30D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1175" y="180625"/>
              <a:ext cx="1194029" cy="1809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0">
              <a:noAutofit/>
            </a:bodyPr>
            <a:lstStyle>
              <a:lvl1pPr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98425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98438" indent="-1588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295275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393700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8509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13081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17653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22225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87141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434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Required Attention</a:t>
              </a:r>
            </a:p>
          </p:txBody>
        </p:sp>
        <p:sp>
          <p:nvSpPr>
            <p:cNvPr id="98" name="Rectangle 7">
              <a:extLst>
                <a:ext uri="{FF2B5EF4-FFF2-40B4-BE49-F238E27FC236}">
                  <a16:creationId xmlns:a16="http://schemas.microsoft.com/office/drawing/2014/main" id="{6B635EC6-6D53-F821-26E3-463599527A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1175" y="877062"/>
              <a:ext cx="155575" cy="146050"/>
            </a:xfrm>
            <a:prstGeom prst="rect">
              <a:avLst/>
            </a:prstGeom>
            <a:solidFill>
              <a:srgbClr val="FF859F"/>
            </a:solidFill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</p:grpSp>
      <p:sp>
        <p:nvSpPr>
          <p:cNvPr id="19" name="Oval 58">
            <a:extLst>
              <a:ext uri="{FF2B5EF4-FFF2-40B4-BE49-F238E27FC236}">
                <a16:creationId xmlns:a16="http://schemas.microsoft.com/office/drawing/2014/main" id="{E9B62944-660F-5383-0D7C-FDB63BB4E420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523705" y="2839357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A</a:t>
            </a:r>
          </a:p>
        </p:txBody>
      </p:sp>
      <p:sp>
        <p:nvSpPr>
          <p:cNvPr id="20" name="Oval 58">
            <a:extLst>
              <a:ext uri="{FF2B5EF4-FFF2-40B4-BE49-F238E27FC236}">
                <a16:creationId xmlns:a16="http://schemas.microsoft.com/office/drawing/2014/main" id="{D1B0EE03-D238-DBAC-8E29-9454C189F5C9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814124" y="3806625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B</a:t>
            </a:r>
          </a:p>
        </p:txBody>
      </p:sp>
      <p:sp>
        <p:nvSpPr>
          <p:cNvPr id="21" name="Oval 58">
            <a:extLst>
              <a:ext uri="{FF2B5EF4-FFF2-40B4-BE49-F238E27FC236}">
                <a16:creationId xmlns:a16="http://schemas.microsoft.com/office/drawing/2014/main" id="{E8D86809-27F0-9338-3659-0E9996BDFE8B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104543" y="4770710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C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52376C5-8B84-F4D7-83BF-0191426EEE66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01112" y="4770710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D</a:t>
            </a:r>
          </a:p>
        </p:txBody>
      </p:sp>
      <p:sp>
        <p:nvSpPr>
          <p:cNvPr id="23" name="Oval 58">
            <a:extLst>
              <a:ext uri="{FF2B5EF4-FFF2-40B4-BE49-F238E27FC236}">
                <a16:creationId xmlns:a16="http://schemas.microsoft.com/office/drawing/2014/main" id="{050623F9-99F4-F689-76A9-F6E421E57FBC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414674" y="2839357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50164</TotalTime>
  <Words>126</Words>
  <Application>Microsoft Office PowerPoint</Application>
  <PresentationFormat>Widescreen</PresentationFormat>
  <Paragraphs>39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Aleo-Regular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1255</cp:revision>
  <cp:lastPrinted>2025-08-05T06:42:25Z</cp:lastPrinted>
  <dcterms:created xsi:type="dcterms:W3CDTF">2018-03-01T11:16:05Z</dcterms:created>
  <dcterms:modified xsi:type="dcterms:W3CDTF">2025-10-04T10:25:16Z</dcterms:modified>
</cp:coreProperties>
</file>