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948" r:id="rId3"/>
    <p:sldId id="949" r:id="rId4"/>
    <p:sldId id="950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Customer Experience Enhancement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448F8FA-DBA3-FBC8-DAEB-FDD4CD20F891}"/>
              </a:ext>
            </a:extLst>
          </p:cNvPr>
          <p:cNvGrpSpPr/>
          <p:nvPr/>
        </p:nvGrpSpPr>
        <p:grpSpPr>
          <a:xfrm>
            <a:off x="266201" y="702102"/>
            <a:ext cx="11773399" cy="5470098"/>
            <a:chOff x="1764635" y="702102"/>
            <a:chExt cx="8765418" cy="5659250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10815D42-0420-17F1-0D94-A034FE0A5BAB}"/>
                </a:ext>
              </a:extLst>
            </p:cNvPr>
            <p:cNvGrpSpPr/>
            <p:nvPr/>
          </p:nvGrpSpPr>
          <p:grpSpPr>
            <a:xfrm>
              <a:off x="1764635" y="5101352"/>
              <a:ext cx="8765416" cy="1260000"/>
              <a:chOff x="240635" y="5101352"/>
              <a:chExt cx="8765416" cy="1260000"/>
            </a:xfrm>
          </p:grpSpPr>
          <p:sp>
            <p:nvSpPr>
              <p:cNvPr id="47" name="Textframe 7">
                <a:extLst>
                  <a:ext uri="{FF2B5EF4-FFF2-40B4-BE49-F238E27FC236}">
                    <a16:creationId xmlns:a16="http://schemas.microsoft.com/office/drawing/2014/main" id="{1BC7CF10-1ACA-F1E4-0994-31E836DB821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4" y="5101352"/>
                <a:ext cx="1932782" cy="1260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  <a:defRPr/>
                </a:pPr>
                <a:r>
                  <a:rPr lang="en-GB" dirty="0">
                    <a:solidFill>
                      <a:schemeClr val="tx1"/>
                    </a:solidFill>
                  </a:rPr>
                  <a:t>Summary of key findings from initial interviews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  <a:defRPr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  <a:defRPr/>
                </a:pPr>
                <a:r>
                  <a:rPr lang="en-GB" dirty="0">
                    <a:solidFill>
                      <a:schemeClr val="tx1"/>
                    </a:solidFill>
                  </a:rPr>
                  <a:t>CX benchmarking report</a:t>
                </a:r>
              </a:p>
            </p:txBody>
          </p:sp>
          <p:sp>
            <p:nvSpPr>
              <p:cNvPr id="48" name="Textframe 7">
                <a:extLst>
                  <a:ext uri="{FF2B5EF4-FFF2-40B4-BE49-F238E27FC236}">
                    <a16:creationId xmlns:a16="http://schemas.microsoft.com/office/drawing/2014/main" id="{600F3BCF-9F2B-B6B9-6F5B-02BC0F5FD8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40" y="5101352"/>
                <a:ext cx="1932782" cy="1260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Current state (As-Is) of customer journey maps</a:t>
                </a:r>
              </a:p>
            </p:txBody>
          </p:sp>
          <p:sp>
            <p:nvSpPr>
              <p:cNvPr id="49" name="Textframe 7">
                <a:extLst>
                  <a:ext uri="{FF2B5EF4-FFF2-40B4-BE49-F238E27FC236}">
                    <a16:creationId xmlns:a16="http://schemas.microsoft.com/office/drawing/2014/main" id="{6944FDA7-0141-6D4B-9584-9225EFD417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5" y="5101352"/>
                <a:ext cx="1932782" cy="1260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Detailed report on current state analysis</a:t>
                </a:r>
              </a:p>
            </p:txBody>
          </p:sp>
          <p:sp>
            <p:nvSpPr>
              <p:cNvPr id="50" name="Textframe 7">
                <a:extLst>
                  <a:ext uri="{FF2B5EF4-FFF2-40B4-BE49-F238E27FC236}">
                    <a16:creationId xmlns:a16="http://schemas.microsoft.com/office/drawing/2014/main" id="{055AF7CE-4E15-C323-560E-96A4D39CFC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5101352"/>
                <a:ext cx="1932782" cy="1260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Future state (To-Be) of customer journey maps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List of recommended Initiatives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Implementation roadmap</a:t>
                </a:r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14F2A588-3548-C580-40AE-79D5E940BE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3422" y="5101352"/>
                <a:ext cx="0" cy="126000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effectLst/>
            </p:spPr>
          </p:cxn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42735A97-0A90-4FF0-F079-E80705579A8C}"/>
                  </a:ext>
                </a:extLst>
              </p:cNvPr>
              <p:cNvSpPr/>
              <p:nvPr/>
            </p:nvSpPr>
            <p:spPr>
              <a:xfrm>
                <a:off x="240635" y="5101352"/>
                <a:ext cx="663431" cy="152349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6A15C040-4DAF-B4DF-665B-7648342461DC}"/>
                </a:ext>
              </a:extLst>
            </p:cNvPr>
            <p:cNvGrpSpPr/>
            <p:nvPr/>
          </p:nvGrpSpPr>
          <p:grpSpPr>
            <a:xfrm>
              <a:off x="1764636" y="702102"/>
              <a:ext cx="8765417" cy="513958"/>
              <a:chOff x="240635" y="702102"/>
              <a:chExt cx="8765417" cy="513958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F30B9E3-704F-4D9B-CE1A-072862073C1D}"/>
                  </a:ext>
                </a:extLst>
              </p:cNvPr>
              <p:cNvSpPr/>
              <p:nvPr/>
            </p:nvSpPr>
            <p:spPr>
              <a:xfrm>
                <a:off x="240635" y="874443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2542E29-688C-D5C7-2197-A4E838F883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3422" y="703693"/>
                <a:ext cx="0" cy="510777"/>
              </a:xfrm>
              <a:prstGeom prst="line">
                <a:avLst/>
              </a:prstGeom>
              <a:noFill/>
              <a:ln w="38100" cap="flat" cmpd="sng" algn="ctr">
                <a:solidFill>
                  <a:srgbClr val="FAAB61"/>
                </a:solidFill>
                <a:prstDash val="solid"/>
              </a:ln>
              <a:effectLst/>
            </p:spPr>
          </p:cxn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FBBA12EA-1E8F-15FE-DB8B-55FBAC8395C2}"/>
                  </a:ext>
                </a:extLst>
              </p:cNvPr>
              <p:cNvGrpSpPr/>
              <p:nvPr/>
            </p:nvGrpSpPr>
            <p:grpSpPr>
              <a:xfrm>
                <a:off x="1038124" y="702102"/>
                <a:ext cx="1932784" cy="513958"/>
                <a:chOff x="1384165" y="1238045"/>
                <a:chExt cx="2577045" cy="378565"/>
              </a:xfrm>
            </p:grpSpPr>
            <p:sp>
              <p:nvSpPr>
                <p:cNvPr id="44" name="RbLeanShape Arrow Option 1 5">
                  <a:extLst>
                    <a:ext uri="{FF2B5EF4-FFF2-40B4-BE49-F238E27FC236}">
                      <a16:creationId xmlns:a16="http://schemas.microsoft.com/office/drawing/2014/main" id="{A969491E-FED0-FDDB-D59B-1D0AD5552CA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384166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5" name="ListLeanHorizontalTextTopic0">
                  <a:extLst>
                    <a:ext uri="{FF2B5EF4-FFF2-40B4-BE49-F238E27FC236}">
                      <a16:creationId xmlns:a16="http://schemas.microsoft.com/office/drawing/2014/main" id="{4C126135-C360-7216-1271-C1418E42BF6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06202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Awareness and Learning</a:t>
                  </a:r>
                </a:p>
              </p:txBody>
            </p:sp>
            <p:sp>
              <p:nvSpPr>
                <p:cNvPr id="46" name="RbNavigator">
                  <a:extLst>
                    <a:ext uri="{FF2B5EF4-FFF2-40B4-BE49-F238E27FC236}">
                      <a16:creationId xmlns:a16="http://schemas.microsoft.com/office/drawing/2014/main" id="{15910133-FE08-8083-D71D-80A5E18319F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384165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</a:t>
                  </a:r>
                </a:p>
              </p:txBody>
            </p: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684C71DE-F0C7-2227-984B-D0962CC976CC}"/>
                  </a:ext>
                </a:extLst>
              </p:cNvPr>
              <p:cNvGrpSpPr/>
              <p:nvPr/>
            </p:nvGrpSpPr>
            <p:grpSpPr>
              <a:xfrm>
                <a:off x="3049839" y="702102"/>
                <a:ext cx="1932783" cy="513958"/>
                <a:chOff x="4066452" y="1238045"/>
                <a:chExt cx="2577044" cy="378565"/>
              </a:xfrm>
            </p:grpSpPr>
            <p:sp>
              <p:nvSpPr>
                <p:cNvPr id="41" name="RbLeanShape Arrow Option 1 5">
                  <a:extLst>
                    <a:ext uri="{FF2B5EF4-FFF2-40B4-BE49-F238E27FC236}">
                      <a16:creationId xmlns:a16="http://schemas.microsoft.com/office/drawing/2014/main" id="{325A8871-397C-8C09-B154-89CD46B8A0C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066452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2" name="ListLeanHorizontalTextTopic0">
                  <a:extLst>
                    <a:ext uri="{FF2B5EF4-FFF2-40B4-BE49-F238E27FC236}">
                      <a16:creationId xmlns:a16="http://schemas.microsoft.com/office/drawing/2014/main" id="{0F4E5CF5-00C5-CB2E-8734-A6AFE9207A3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288489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As-Is CX Journey Mapping</a:t>
                  </a:r>
                </a:p>
              </p:txBody>
            </p:sp>
            <p:sp>
              <p:nvSpPr>
                <p:cNvPr id="43" name="RbNavigator">
                  <a:extLst>
                    <a:ext uri="{FF2B5EF4-FFF2-40B4-BE49-F238E27FC236}">
                      <a16:creationId xmlns:a16="http://schemas.microsoft.com/office/drawing/2014/main" id="{6475DC88-9984-D63C-86F2-4665DC1CBBC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066452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</a:t>
                  </a:r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879479F6-A857-D6CB-5624-3D8C8A425BEB}"/>
                  </a:ext>
                </a:extLst>
              </p:cNvPr>
              <p:cNvGrpSpPr/>
              <p:nvPr/>
            </p:nvGrpSpPr>
            <p:grpSpPr>
              <a:xfrm>
                <a:off x="5061555" y="702102"/>
                <a:ext cx="1932783" cy="513958"/>
                <a:chOff x="6748739" y="1238045"/>
                <a:chExt cx="2577044" cy="378565"/>
              </a:xfrm>
            </p:grpSpPr>
            <p:sp>
              <p:nvSpPr>
                <p:cNvPr id="38" name="RbLeanShape Arrow Option 1 5">
                  <a:extLst>
                    <a:ext uri="{FF2B5EF4-FFF2-40B4-BE49-F238E27FC236}">
                      <a16:creationId xmlns:a16="http://schemas.microsoft.com/office/drawing/2014/main" id="{59669FAB-16DF-7EA0-AE5B-DBD0A0FD294E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748739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9" name="ListLeanHorizontalTextTopic0">
                  <a:extLst>
                    <a:ext uri="{FF2B5EF4-FFF2-40B4-BE49-F238E27FC236}">
                      <a16:creationId xmlns:a16="http://schemas.microsoft.com/office/drawing/2014/main" id="{68609A1F-67CF-CC12-5060-D9DCB643F96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70776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Current State Analysis</a:t>
                  </a:r>
                </a:p>
              </p:txBody>
            </p:sp>
            <p:sp>
              <p:nvSpPr>
                <p:cNvPr id="40" name="RbNavigator">
                  <a:extLst>
                    <a:ext uri="{FF2B5EF4-FFF2-40B4-BE49-F238E27FC236}">
                      <a16:creationId xmlns:a16="http://schemas.microsoft.com/office/drawing/2014/main" id="{BD991581-85C8-DAE2-58E5-028BEA4D066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48739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III</a:t>
                  </a:r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98D4E152-DE43-D0F5-F9BF-7406ECFF006A}"/>
                  </a:ext>
                </a:extLst>
              </p:cNvPr>
              <p:cNvGrpSpPr/>
              <p:nvPr/>
            </p:nvGrpSpPr>
            <p:grpSpPr>
              <a:xfrm>
                <a:off x="7073269" y="702102"/>
                <a:ext cx="1932783" cy="513958"/>
                <a:chOff x="9431025" y="1238045"/>
                <a:chExt cx="2577044" cy="378565"/>
              </a:xfrm>
            </p:grpSpPr>
            <p:sp>
              <p:nvSpPr>
                <p:cNvPr id="35" name="RbLeanShape Arrow Option 1 5">
                  <a:extLst>
                    <a:ext uri="{FF2B5EF4-FFF2-40B4-BE49-F238E27FC236}">
                      <a16:creationId xmlns:a16="http://schemas.microsoft.com/office/drawing/2014/main" id="{C3B6F1EB-5291-9DFC-DAF0-A441EAC1920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431025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6" name="ListLeanHorizontalTextTopic0">
                  <a:extLst>
                    <a:ext uri="{FF2B5EF4-FFF2-40B4-BE49-F238E27FC236}">
                      <a16:creationId xmlns:a16="http://schemas.microsoft.com/office/drawing/2014/main" id="{278DFDD7-DC26-C7E7-E65E-9D510E12F1C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653062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To-Be CX Journey Mapping</a:t>
                  </a:r>
                </a:p>
              </p:txBody>
            </p:sp>
            <p:sp>
              <p:nvSpPr>
                <p:cNvPr id="37" name="RbNavigator">
                  <a:extLst>
                    <a:ext uri="{FF2B5EF4-FFF2-40B4-BE49-F238E27FC236}">
                      <a16:creationId xmlns:a16="http://schemas.microsoft.com/office/drawing/2014/main" id="{60A60AC1-7267-CAE2-F7EA-F6718C1EF08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431025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IV</a:t>
                  </a:r>
                </a:p>
              </p:txBody>
            </p:sp>
          </p:grp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4E695A5-91E5-E6D8-B3C0-4230D95D3201}"/>
                </a:ext>
              </a:extLst>
            </p:cNvPr>
            <p:cNvGrpSpPr/>
            <p:nvPr/>
          </p:nvGrpSpPr>
          <p:grpSpPr>
            <a:xfrm>
              <a:off x="1764635" y="1364410"/>
              <a:ext cx="8765416" cy="3588595"/>
              <a:chOff x="240635" y="1348679"/>
              <a:chExt cx="8765416" cy="3588595"/>
            </a:xfrm>
          </p:grpSpPr>
          <p:sp>
            <p:nvSpPr>
              <p:cNvPr id="23" name="Textframe 7">
                <a:extLst>
                  <a:ext uri="{FF2B5EF4-FFF2-40B4-BE49-F238E27FC236}">
                    <a16:creationId xmlns:a16="http://schemas.microsoft.com/office/drawing/2014/main" id="{D460D153-AE59-9402-FACB-00AB7692A17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3" y="1348679"/>
                <a:ext cx="1932777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Collect organizational data related to customers and customer journeys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Conduct initial interviews with the internal stakeholders and sample customers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Benchmark customer journey and experience against three leading entities in the same domain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Identify key insights into best practices and innovative approaches used by top performers</a:t>
                </a:r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71C9533-11B5-7C19-5D27-74CC90E8EF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3422" y="1348679"/>
                <a:ext cx="0" cy="3588595"/>
              </a:xfrm>
              <a:prstGeom prst="line">
                <a:avLst/>
              </a:prstGeom>
              <a:noFill/>
              <a:ln w="38100" cap="flat" cmpd="sng" algn="ctr">
                <a:solidFill>
                  <a:srgbClr val="FF859F"/>
                </a:solidFill>
                <a:prstDash val="solid"/>
              </a:ln>
              <a:effectLst/>
            </p:spPr>
          </p:cxn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BB526D6-4AE4-E8B4-F2FD-779D56882E10}"/>
                  </a:ext>
                </a:extLst>
              </p:cNvPr>
              <p:cNvSpPr/>
              <p:nvPr/>
            </p:nvSpPr>
            <p:spPr>
              <a:xfrm>
                <a:off x="240635" y="1348679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26" name="Textframe 7">
                <a:extLst>
                  <a:ext uri="{FF2B5EF4-FFF2-40B4-BE49-F238E27FC236}">
                    <a16:creationId xmlns:a16="http://schemas.microsoft.com/office/drawing/2014/main" id="{C751A0EF-750B-3B23-9EE5-98C27FB393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39" y="1348679"/>
                <a:ext cx="1932780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Identify key customer journeys for detailed analysis and define current personas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Identify and evaluate all physical and digital touch-points across all channels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Map emotional highs and lows experienced by customers throughout their journey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Develop a narrative that highlights the customer experience at each touch-point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Map the entire current customer journey and experience including actions, decisions and emotions</a:t>
                </a:r>
              </a:p>
            </p:txBody>
          </p:sp>
          <p:sp>
            <p:nvSpPr>
              <p:cNvPr id="27" name="Textframe 7">
                <a:extLst>
                  <a:ext uri="{FF2B5EF4-FFF2-40B4-BE49-F238E27FC236}">
                    <a16:creationId xmlns:a16="http://schemas.microsoft.com/office/drawing/2014/main" id="{B133CB67-B35B-4EA4-2F76-5D02A13083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4" y="1348679"/>
                <a:ext cx="1932781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Conduct surveys and extensive interviews to gain an in-depth understanding of customer experience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Analyze the current customer journey for each persona to understand satisfaction levels and identify challenges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Identify pain points, customer needs, and improvement opportunities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Identify key experience pillars such as personalization or empathy to guide the design of the customer experience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Develop the current state analysis report</a:t>
                </a:r>
              </a:p>
            </p:txBody>
          </p:sp>
          <p:sp>
            <p:nvSpPr>
              <p:cNvPr id="28" name="Textframe 7">
                <a:extLst>
                  <a:ext uri="{FF2B5EF4-FFF2-40B4-BE49-F238E27FC236}">
                    <a16:creationId xmlns:a16="http://schemas.microsoft.com/office/drawing/2014/main" id="{3EDF369B-9AD2-EDDD-D29C-68F7718A51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1348679"/>
                <a:ext cx="1932782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Redesign the future state of customer journey maps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Propose innovative initiatives to enhance the customer experience for each persona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Develop a detailed roadmap for the implementation of recommended initiatives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Recommend technological and process enhancements for each channel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Define metrics to track progress in customer experience improvement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E" dirty="0"/>
              <a:t>Business Process Management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A87E266-E3B9-EE90-EAF7-0B4EAEC13F31}"/>
              </a:ext>
            </a:extLst>
          </p:cNvPr>
          <p:cNvGrpSpPr/>
          <p:nvPr/>
        </p:nvGrpSpPr>
        <p:grpSpPr>
          <a:xfrm>
            <a:off x="137924" y="702102"/>
            <a:ext cx="11977876" cy="5393898"/>
            <a:chOff x="1764635" y="702102"/>
            <a:chExt cx="8765418" cy="565925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B3AF305-18BA-F58B-59F9-FE4767C0FF7B}"/>
                </a:ext>
              </a:extLst>
            </p:cNvPr>
            <p:cNvGrpSpPr/>
            <p:nvPr/>
          </p:nvGrpSpPr>
          <p:grpSpPr>
            <a:xfrm>
              <a:off x="1764635" y="5101352"/>
              <a:ext cx="8765416" cy="1260000"/>
              <a:chOff x="240635" y="5101352"/>
              <a:chExt cx="8765416" cy="1260000"/>
            </a:xfrm>
          </p:grpSpPr>
          <p:sp>
            <p:nvSpPr>
              <p:cNvPr id="76" name="Textframe 7">
                <a:extLst>
                  <a:ext uri="{FF2B5EF4-FFF2-40B4-BE49-F238E27FC236}">
                    <a16:creationId xmlns:a16="http://schemas.microsoft.com/office/drawing/2014/main" id="{119F3B9F-9318-52C1-2BB5-19EEB4F95A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4" y="5101352"/>
                <a:ext cx="1932782" cy="1260000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Comprehensive data report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Meeting agendas and minutes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Stakeholder feedback report </a:t>
                </a:r>
              </a:p>
            </p:txBody>
          </p:sp>
          <p:sp>
            <p:nvSpPr>
              <p:cNvPr id="77" name="Textframe 7">
                <a:extLst>
                  <a:ext uri="{FF2B5EF4-FFF2-40B4-BE49-F238E27FC236}">
                    <a16:creationId xmlns:a16="http://schemas.microsoft.com/office/drawing/2014/main" id="{0490E631-9733-29C5-5B69-2869E0D7CD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40" y="5101352"/>
                <a:ext cx="1932782" cy="1260000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Process maturity report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Opportunities for Improvement in processes, policies, and procedures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Required capabilities and resources</a:t>
                </a:r>
              </a:p>
            </p:txBody>
          </p:sp>
          <p:sp>
            <p:nvSpPr>
              <p:cNvPr id="78" name="Textframe 7">
                <a:extLst>
                  <a:ext uri="{FF2B5EF4-FFF2-40B4-BE49-F238E27FC236}">
                    <a16:creationId xmlns:a16="http://schemas.microsoft.com/office/drawing/2014/main" id="{BBF42180-F31A-AA19-8C5A-04236AD976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5" y="5101352"/>
                <a:ext cx="1932782" cy="1260000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Future business process model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Process flowcharts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Manuals for business polices and procedures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Process governance system</a:t>
                </a:r>
              </a:p>
            </p:txBody>
          </p:sp>
          <p:sp>
            <p:nvSpPr>
              <p:cNvPr id="79" name="Textframe 7">
                <a:extLst>
                  <a:ext uri="{FF2B5EF4-FFF2-40B4-BE49-F238E27FC236}">
                    <a16:creationId xmlns:a16="http://schemas.microsoft.com/office/drawing/2014/main" id="{F51669CF-C9B0-F2B6-DBE5-E7E8B14E02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5101352"/>
                <a:ext cx="1932782" cy="1260000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Training plan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Training materials and sessions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3B3C5B46-6F58-EB8C-8750-6A38EB3B3E4F}"/>
                  </a:ext>
                </a:extLst>
              </p:cNvPr>
              <p:cNvSpPr/>
              <p:nvPr/>
            </p:nvSpPr>
            <p:spPr>
              <a:xfrm>
                <a:off x="240635" y="5101352"/>
                <a:ext cx="663431" cy="152349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9F1FD04-55FF-152A-DF32-558E777D106D}"/>
                </a:ext>
              </a:extLst>
            </p:cNvPr>
            <p:cNvGrpSpPr/>
            <p:nvPr/>
          </p:nvGrpSpPr>
          <p:grpSpPr>
            <a:xfrm>
              <a:off x="1764636" y="702102"/>
              <a:ext cx="8765417" cy="513958"/>
              <a:chOff x="240635" y="702102"/>
              <a:chExt cx="8765417" cy="513958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28F67B8-093A-4A7C-E3FD-4355BE60A788}"/>
                  </a:ext>
                </a:extLst>
              </p:cNvPr>
              <p:cNvSpPr/>
              <p:nvPr/>
            </p:nvSpPr>
            <p:spPr>
              <a:xfrm>
                <a:off x="240635" y="874443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2DFA5054-B5FC-F46D-EAE9-1DE322F87EC3}"/>
                  </a:ext>
                </a:extLst>
              </p:cNvPr>
              <p:cNvGrpSpPr/>
              <p:nvPr/>
            </p:nvGrpSpPr>
            <p:grpSpPr>
              <a:xfrm>
                <a:off x="1038124" y="702102"/>
                <a:ext cx="1932784" cy="513958"/>
                <a:chOff x="1384165" y="1238045"/>
                <a:chExt cx="2577045" cy="378565"/>
              </a:xfrm>
            </p:grpSpPr>
            <p:sp>
              <p:nvSpPr>
                <p:cNvPr id="73" name="RbLeanShape Arrow Option 1 5">
                  <a:extLst>
                    <a:ext uri="{FF2B5EF4-FFF2-40B4-BE49-F238E27FC236}">
                      <a16:creationId xmlns:a16="http://schemas.microsoft.com/office/drawing/2014/main" id="{D24EB68E-F382-6585-0222-8E4656DB998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384166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74" name="ListLeanHorizontalTextTopic0">
                  <a:extLst>
                    <a:ext uri="{FF2B5EF4-FFF2-40B4-BE49-F238E27FC236}">
                      <a16:creationId xmlns:a16="http://schemas.microsoft.com/office/drawing/2014/main" id="{17EB4CB3-E6CC-CEC4-A616-E94376FC703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06202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Diagnostic Review</a:t>
                  </a:r>
                </a:p>
              </p:txBody>
            </p:sp>
            <p:sp>
              <p:nvSpPr>
                <p:cNvPr id="75" name="RbNavigator">
                  <a:extLst>
                    <a:ext uri="{FF2B5EF4-FFF2-40B4-BE49-F238E27FC236}">
                      <a16:creationId xmlns:a16="http://schemas.microsoft.com/office/drawing/2014/main" id="{2FD8D5FE-44AE-9659-C99F-974628774F2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384165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</a:t>
                  </a:r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F80091F8-A2FF-E477-35B8-976A058B7E87}"/>
                  </a:ext>
                </a:extLst>
              </p:cNvPr>
              <p:cNvGrpSpPr/>
              <p:nvPr/>
            </p:nvGrpSpPr>
            <p:grpSpPr>
              <a:xfrm>
                <a:off x="3049839" y="702102"/>
                <a:ext cx="1932783" cy="513958"/>
                <a:chOff x="4066452" y="1238045"/>
                <a:chExt cx="2577044" cy="378565"/>
              </a:xfrm>
            </p:grpSpPr>
            <p:sp>
              <p:nvSpPr>
                <p:cNvPr id="70" name="RbLeanShape Arrow Option 1 5">
                  <a:extLst>
                    <a:ext uri="{FF2B5EF4-FFF2-40B4-BE49-F238E27FC236}">
                      <a16:creationId xmlns:a16="http://schemas.microsoft.com/office/drawing/2014/main" id="{36154862-4F52-556B-25F7-4326B499EE7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066452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71" name="ListLeanHorizontalTextTopic0">
                  <a:extLst>
                    <a:ext uri="{FF2B5EF4-FFF2-40B4-BE49-F238E27FC236}">
                      <a16:creationId xmlns:a16="http://schemas.microsoft.com/office/drawing/2014/main" id="{05B1692C-03E4-2496-9808-77981B567E0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288489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Analysis and Visioning</a:t>
                  </a:r>
                </a:p>
              </p:txBody>
            </p:sp>
            <p:sp>
              <p:nvSpPr>
                <p:cNvPr id="72" name="RbNavigator">
                  <a:extLst>
                    <a:ext uri="{FF2B5EF4-FFF2-40B4-BE49-F238E27FC236}">
                      <a16:creationId xmlns:a16="http://schemas.microsoft.com/office/drawing/2014/main" id="{402A8178-6A63-AEDA-261D-181260A9B96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066452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</a:t>
                  </a: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CBAA30CD-B052-DBC9-7D3A-437075639FEF}"/>
                  </a:ext>
                </a:extLst>
              </p:cNvPr>
              <p:cNvGrpSpPr/>
              <p:nvPr/>
            </p:nvGrpSpPr>
            <p:grpSpPr>
              <a:xfrm>
                <a:off x="5061555" y="702102"/>
                <a:ext cx="1932783" cy="513958"/>
                <a:chOff x="6748739" y="1238045"/>
                <a:chExt cx="2577044" cy="378565"/>
              </a:xfrm>
            </p:grpSpPr>
            <p:sp>
              <p:nvSpPr>
                <p:cNvPr id="67" name="RbLeanShape Arrow Option 1 5">
                  <a:extLst>
                    <a:ext uri="{FF2B5EF4-FFF2-40B4-BE49-F238E27FC236}">
                      <a16:creationId xmlns:a16="http://schemas.microsoft.com/office/drawing/2014/main" id="{0C771E48-430A-488C-4478-E4E64017BBE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748739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8" name="ListLeanHorizontalTextTopic0">
                  <a:extLst>
                    <a:ext uri="{FF2B5EF4-FFF2-40B4-BE49-F238E27FC236}">
                      <a16:creationId xmlns:a16="http://schemas.microsoft.com/office/drawing/2014/main" id="{EEA84B65-FC51-52E1-13DB-1B8E107B8F0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70776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Solution Design</a:t>
                  </a:r>
                </a:p>
              </p:txBody>
            </p:sp>
            <p:sp>
              <p:nvSpPr>
                <p:cNvPr id="69" name="RbNavigator">
                  <a:extLst>
                    <a:ext uri="{FF2B5EF4-FFF2-40B4-BE49-F238E27FC236}">
                      <a16:creationId xmlns:a16="http://schemas.microsoft.com/office/drawing/2014/main" id="{E3CD6614-326F-1ADD-7FB4-A2E44FCE1F6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48739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III</a:t>
                  </a:r>
                </a:p>
              </p:txBody>
            </p: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F9D5B756-0804-8E5D-09FC-C1DB82699274}"/>
                  </a:ext>
                </a:extLst>
              </p:cNvPr>
              <p:cNvGrpSpPr/>
              <p:nvPr/>
            </p:nvGrpSpPr>
            <p:grpSpPr>
              <a:xfrm>
                <a:off x="7073269" y="702102"/>
                <a:ext cx="1932783" cy="513958"/>
                <a:chOff x="9431025" y="1238045"/>
                <a:chExt cx="2577044" cy="378565"/>
              </a:xfrm>
            </p:grpSpPr>
            <p:sp>
              <p:nvSpPr>
                <p:cNvPr id="64" name="RbLeanShape Arrow Option 1 5">
                  <a:extLst>
                    <a:ext uri="{FF2B5EF4-FFF2-40B4-BE49-F238E27FC236}">
                      <a16:creationId xmlns:a16="http://schemas.microsoft.com/office/drawing/2014/main" id="{D82FD851-528C-4AFF-589C-6680F527847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431025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5" name="ListLeanHorizontalTextTopic0">
                  <a:extLst>
                    <a:ext uri="{FF2B5EF4-FFF2-40B4-BE49-F238E27FC236}">
                      <a16:creationId xmlns:a16="http://schemas.microsoft.com/office/drawing/2014/main" id="{D1D968A3-9B45-E7AA-65F4-083650E049D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653062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Hand-over</a:t>
                  </a:r>
                </a:p>
              </p:txBody>
            </p:sp>
            <p:sp>
              <p:nvSpPr>
                <p:cNvPr id="66" name="RbNavigator">
                  <a:extLst>
                    <a:ext uri="{FF2B5EF4-FFF2-40B4-BE49-F238E27FC236}">
                      <a16:creationId xmlns:a16="http://schemas.microsoft.com/office/drawing/2014/main" id="{833E5271-3641-4335-447E-03196F6DFEE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431025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IV</a:t>
                  </a:r>
                </a:p>
              </p:txBody>
            </p:sp>
          </p:grp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4BD48BB8-A06E-5017-1E6F-B4C6C95C23D2}"/>
                </a:ext>
              </a:extLst>
            </p:cNvPr>
            <p:cNvGrpSpPr/>
            <p:nvPr/>
          </p:nvGrpSpPr>
          <p:grpSpPr>
            <a:xfrm>
              <a:off x="1764635" y="1364410"/>
              <a:ext cx="8765416" cy="3588595"/>
              <a:chOff x="240635" y="1348679"/>
              <a:chExt cx="8765416" cy="3588595"/>
            </a:xfrm>
          </p:grpSpPr>
          <p:sp>
            <p:nvSpPr>
              <p:cNvPr id="54" name="Textframe 7">
                <a:extLst>
                  <a:ext uri="{FF2B5EF4-FFF2-40B4-BE49-F238E27FC236}">
                    <a16:creationId xmlns:a16="http://schemas.microsoft.com/office/drawing/2014/main" id="{8F0D0EB4-B058-99B2-2C16-B5F2F2D7E8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3" y="1348679"/>
                <a:ext cx="1932777" cy="3588595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Collect and review organizational data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Conduct meetings with internal department heads and managers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Review strategy, business architecture and available systems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Review current services offering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9931A817-7BC4-B738-5801-6D687A28D92C}"/>
                  </a:ext>
                </a:extLst>
              </p:cNvPr>
              <p:cNvSpPr/>
              <p:nvPr/>
            </p:nvSpPr>
            <p:spPr>
              <a:xfrm>
                <a:off x="240635" y="1348679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56" name="Textframe 7">
                <a:extLst>
                  <a:ext uri="{FF2B5EF4-FFF2-40B4-BE49-F238E27FC236}">
                    <a16:creationId xmlns:a16="http://schemas.microsoft.com/office/drawing/2014/main" id="{422B8131-58F6-0F72-0EC3-B46878323CE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39" y="1348679"/>
                <a:ext cx="1932780" cy="3588595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Analyze and determine the current process maturity level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Analyze current policies and procedures in comparison to best practices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Identify key gaps in current processes, polices and procedures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Propose improvement opportunities to improve the maturity level of the current processes, policies, and procedures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Identify the capabilities and resources required to implement the new core and support processes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Textframe 7">
                <a:extLst>
                  <a:ext uri="{FF2B5EF4-FFF2-40B4-BE49-F238E27FC236}">
                    <a16:creationId xmlns:a16="http://schemas.microsoft.com/office/drawing/2014/main" id="{BB0B8CF4-E6AD-0B3A-83FA-500AB4FB6A3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4" y="1348679"/>
                <a:ext cx="1932781" cy="3588595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Develop / update the business process model based on best practices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Document the future business processes (To-Be) in Microsoft Visio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Develop the templates for documenting policies and procedures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Document the new business policies and procedures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Design a process governance system with a RACI matrix showing the difference responsibilities for creating, amending, cancelling and approving processes</a:t>
                </a:r>
              </a:p>
            </p:txBody>
          </p:sp>
          <p:sp>
            <p:nvSpPr>
              <p:cNvPr id="58" name="Textframe 7">
                <a:extLst>
                  <a:ext uri="{FF2B5EF4-FFF2-40B4-BE49-F238E27FC236}">
                    <a16:creationId xmlns:a16="http://schemas.microsoft.com/office/drawing/2014/main" id="{5A1CAC79-96B8-7292-ECC7-0890A446B8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1348679"/>
                <a:ext cx="1932782" cy="3588595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Develop and share a training plan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Design and develop training materials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Provide training sessions to relevant stakeholders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56F03-EA4E-56C5-E887-DA230A6A7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68DE7E-DC23-B86B-BF09-E280BD41C6B7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C3DCF95-A49D-6DE7-02A9-9B173EF82711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4C09FFE-652A-46B8-807A-59F29F01B64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B96C20D-EBF7-C130-4940-66B41AC843CA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810F683-27F4-5DBE-E19C-4F3B4AB1F89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89900BD-D1DF-9A7D-78D4-71FC2D4E50AA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059A4ED1-AEAA-9143-0939-AC00D0EC1FC5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599533CE-5E11-437B-F146-4838927E0629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7FBF255-2AB6-DE5B-0F53-145F2064CCC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CC6D90D-3E16-AC7B-60F4-242F3C76375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Business Growth Exploration 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B8066E2-C8A5-26FE-80CA-3DFA1913BB1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BC882571-6956-C86C-020D-0A0A6B1EFD2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B6243D9-42A3-74EA-1150-95D5DA655AE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04D8FBD-6811-B3E9-78B3-2B516DB16431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BAB61FD-A5CD-7366-4EEA-731E5A5AEA1E}"/>
              </a:ext>
            </a:extLst>
          </p:cNvPr>
          <p:cNvGrpSpPr/>
          <p:nvPr/>
        </p:nvGrpSpPr>
        <p:grpSpPr>
          <a:xfrm>
            <a:off x="136582" y="702102"/>
            <a:ext cx="11774741" cy="5393898"/>
            <a:chOff x="1764635" y="702102"/>
            <a:chExt cx="8852566" cy="5659250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92447EBE-9F1C-6268-D249-662B5D16C802}"/>
                </a:ext>
              </a:extLst>
            </p:cNvPr>
            <p:cNvGrpSpPr/>
            <p:nvPr/>
          </p:nvGrpSpPr>
          <p:grpSpPr>
            <a:xfrm>
              <a:off x="1764635" y="5101352"/>
              <a:ext cx="8765416" cy="1260000"/>
              <a:chOff x="240635" y="5101352"/>
              <a:chExt cx="8765416" cy="1260000"/>
            </a:xfrm>
          </p:grpSpPr>
          <p:sp>
            <p:nvSpPr>
              <p:cNvPr id="41" name="Textframe 7">
                <a:extLst>
                  <a:ext uri="{FF2B5EF4-FFF2-40B4-BE49-F238E27FC236}">
                    <a16:creationId xmlns:a16="http://schemas.microsoft.com/office/drawing/2014/main" id="{B38D2EE4-DEAB-519B-E9FD-CCD0CF776FD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4" y="5101352"/>
                <a:ext cx="1932782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List of </a:t>
                </a:r>
                <a:r>
                  <a:rPr lang="en-US" dirty="0">
                    <a:solidFill>
                      <a:schemeClr val="tx1"/>
                    </a:solidFill>
                  </a:rPr>
                  <a:t>emerging areas with high growth potential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Textframe 7">
                <a:extLst>
                  <a:ext uri="{FF2B5EF4-FFF2-40B4-BE49-F238E27FC236}">
                    <a16:creationId xmlns:a16="http://schemas.microsoft.com/office/drawing/2014/main" id="{359FF123-EF03-50D0-1516-3BEC4296D8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40" y="5101352"/>
                <a:ext cx="1932782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Validated list of growth opportunities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Textframe 7">
                <a:extLst>
                  <a:ext uri="{FF2B5EF4-FFF2-40B4-BE49-F238E27FC236}">
                    <a16:creationId xmlns:a16="http://schemas.microsoft.com/office/drawing/2014/main" id="{0F70FB62-70B5-4D6B-1BB7-7171FFA4C6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5" y="5101352"/>
                <a:ext cx="1932782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Multi-criteria evaluation framework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A list of prioritized opportunities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Risk assessment report</a:t>
                </a:r>
              </a:p>
            </p:txBody>
          </p:sp>
          <p:sp>
            <p:nvSpPr>
              <p:cNvPr id="44" name="Textframe 7">
                <a:extLst>
                  <a:ext uri="{FF2B5EF4-FFF2-40B4-BE49-F238E27FC236}">
                    <a16:creationId xmlns:a16="http://schemas.microsoft.com/office/drawing/2014/main" id="{6D991C10-7A5A-087D-59E8-4ACD3F69569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5101352"/>
                <a:ext cx="1932782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Updated value chains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Detailed implementation roadmap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Change management workshops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492E8F8A-EFE6-41D5-3131-4D4E8F1C1ADA}"/>
                  </a:ext>
                </a:extLst>
              </p:cNvPr>
              <p:cNvSpPr/>
              <p:nvPr/>
            </p:nvSpPr>
            <p:spPr>
              <a:xfrm>
                <a:off x="240635" y="5101352"/>
                <a:ext cx="663431" cy="152349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5BFC98AC-EBAC-2F62-C63D-2C0E92DA5ED7}"/>
                </a:ext>
              </a:extLst>
            </p:cNvPr>
            <p:cNvGrpSpPr/>
            <p:nvPr/>
          </p:nvGrpSpPr>
          <p:grpSpPr>
            <a:xfrm>
              <a:off x="1764636" y="702102"/>
              <a:ext cx="8852565" cy="513958"/>
              <a:chOff x="240635" y="702102"/>
              <a:chExt cx="8852565" cy="513958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8F14382E-0023-2AEF-3AB0-056FC254CD89}"/>
                  </a:ext>
                </a:extLst>
              </p:cNvPr>
              <p:cNvSpPr/>
              <p:nvPr/>
            </p:nvSpPr>
            <p:spPr>
              <a:xfrm>
                <a:off x="240635" y="874443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8C3A30C6-184A-8776-142B-CBC8C2A4313C}"/>
                  </a:ext>
                </a:extLst>
              </p:cNvPr>
              <p:cNvGrpSpPr/>
              <p:nvPr/>
            </p:nvGrpSpPr>
            <p:grpSpPr>
              <a:xfrm>
                <a:off x="971889" y="702102"/>
                <a:ext cx="2086167" cy="513958"/>
                <a:chOff x="1295851" y="1238045"/>
                <a:chExt cx="2781556" cy="378565"/>
              </a:xfrm>
            </p:grpSpPr>
            <p:sp>
              <p:nvSpPr>
                <p:cNvPr id="39" name="RbLeanShape Arrow Option 1 5">
                  <a:extLst>
                    <a:ext uri="{FF2B5EF4-FFF2-40B4-BE49-F238E27FC236}">
                      <a16:creationId xmlns:a16="http://schemas.microsoft.com/office/drawing/2014/main" id="{7E6D15CF-B4B8-54D0-A92C-95571D887ED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95851" y="1238045"/>
                  <a:ext cx="2781556" cy="378565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0" name="ListLeanHorizontalTextTopic0">
                  <a:extLst>
                    <a:ext uri="{FF2B5EF4-FFF2-40B4-BE49-F238E27FC236}">
                      <a16:creationId xmlns:a16="http://schemas.microsoft.com/office/drawing/2014/main" id="{6A4A120D-DB6F-19D5-33F4-FDA9B6EF147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23135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Market Analysis </a:t>
                  </a: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CD853A1D-AFC0-195B-18E9-BCF76299F097}"/>
                  </a:ext>
                </a:extLst>
              </p:cNvPr>
              <p:cNvGrpSpPr/>
              <p:nvPr/>
            </p:nvGrpSpPr>
            <p:grpSpPr>
              <a:xfrm>
                <a:off x="2983603" y="702102"/>
                <a:ext cx="2086167" cy="513958"/>
                <a:chOff x="3978137" y="1238045"/>
                <a:chExt cx="2781556" cy="378565"/>
              </a:xfrm>
            </p:grpSpPr>
            <p:sp>
              <p:nvSpPr>
                <p:cNvPr id="37" name="RbLeanShape Arrow Option 1 5">
                  <a:extLst>
                    <a:ext uri="{FF2B5EF4-FFF2-40B4-BE49-F238E27FC236}">
                      <a16:creationId xmlns:a16="http://schemas.microsoft.com/office/drawing/2014/main" id="{89CCD622-3304-7E96-3C26-BDD47C251BD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978137" y="1238045"/>
                  <a:ext cx="2781556" cy="378565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8" name="ListLeanHorizontalTextTopic0">
                  <a:extLst>
                    <a:ext uri="{FF2B5EF4-FFF2-40B4-BE49-F238E27FC236}">
                      <a16:creationId xmlns:a16="http://schemas.microsoft.com/office/drawing/2014/main" id="{E126FCAB-993C-6CAB-F1D7-F04AF978041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305424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Opportunity Identification and Validation</a:t>
                  </a:r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13AC7C96-E2E9-EF63-4856-6F74A80EDCF3}"/>
                  </a:ext>
                </a:extLst>
              </p:cNvPr>
              <p:cNvGrpSpPr/>
              <p:nvPr/>
            </p:nvGrpSpPr>
            <p:grpSpPr>
              <a:xfrm>
                <a:off x="4995319" y="702102"/>
                <a:ext cx="2086167" cy="513958"/>
                <a:chOff x="6660424" y="1238045"/>
                <a:chExt cx="2781556" cy="378565"/>
              </a:xfrm>
            </p:grpSpPr>
            <p:sp>
              <p:nvSpPr>
                <p:cNvPr id="35" name="RbLeanShape Arrow Option 1 5">
                  <a:extLst>
                    <a:ext uri="{FF2B5EF4-FFF2-40B4-BE49-F238E27FC236}">
                      <a16:creationId xmlns:a16="http://schemas.microsoft.com/office/drawing/2014/main" id="{DAE9B0A2-FC22-D298-7603-20D4C10B154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660424" y="1238045"/>
                  <a:ext cx="2781556" cy="378565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6" name="ListLeanHorizontalTextTopic0">
                  <a:extLst>
                    <a:ext uri="{FF2B5EF4-FFF2-40B4-BE49-F238E27FC236}">
                      <a16:creationId xmlns:a16="http://schemas.microsoft.com/office/drawing/2014/main" id="{9E38212D-51FD-CD6D-D72B-D84FFCB639A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87711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Opportunity Evaluation and Prioritization</a:t>
                  </a:r>
                </a:p>
              </p:txBody>
            </p: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0D14C92C-D306-F932-D628-1BFD6B2F1D90}"/>
                  </a:ext>
                </a:extLst>
              </p:cNvPr>
              <p:cNvGrpSpPr/>
              <p:nvPr/>
            </p:nvGrpSpPr>
            <p:grpSpPr>
              <a:xfrm>
                <a:off x="7007033" y="702102"/>
                <a:ext cx="2086167" cy="513958"/>
                <a:chOff x="9342710" y="1238045"/>
                <a:chExt cx="2781556" cy="378565"/>
              </a:xfrm>
            </p:grpSpPr>
            <p:sp>
              <p:nvSpPr>
                <p:cNvPr id="33" name="RbLeanShape Arrow Option 1 5">
                  <a:extLst>
                    <a:ext uri="{FF2B5EF4-FFF2-40B4-BE49-F238E27FC236}">
                      <a16:creationId xmlns:a16="http://schemas.microsoft.com/office/drawing/2014/main" id="{BAFB88B8-D6B7-57B1-B433-B7D3E86D8EB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342710" y="1238045"/>
                  <a:ext cx="2781556" cy="378565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4" name="ListLeanHorizontalTextTopic0">
                  <a:extLst>
                    <a:ext uri="{FF2B5EF4-FFF2-40B4-BE49-F238E27FC236}">
                      <a16:creationId xmlns:a16="http://schemas.microsoft.com/office/drawing/2014/main" id="{73C0E109-60B0-8725-3E8E-E91846EDED4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669996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Growth Implementation</a:t>
                  </a:r>
                </a:p>
              </p:txBody>
            </p:sp>
          </p:grp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554D33F-F1A6-7113-1F48-CC864CB0ED5C}"/>
                </a:ext>
              </a:extLst>
            </p:cNvPr>
            <p:cNvGrpSpPr/>
            <p:nvPr/>
          </p:nvGrpSpPr>
          <p:grpSpPr>
            <a:xfrm>
              <a:off x="1764635" y="1364410"/>
              <a:ext cx="8765416" cy="3588595"/>
              <a:chOff x="240635" y="1348679"/>
              <a:chExt cx="8765416" cy="3588595"/>
            </a:xfrm>
          </p:grpSpPr>
          <p:sp>
            <p:nvSpPr>
              <p:cNvPr id="23" name="Textframe 7">
                <a:extLst>
                  <a:ext uri="{FF2B5EF4-FFF2-40B4-BE49-F238E27FC236}">
                    <a16:creationId xmlns:a16="http://schemas.microsoft.com/office/drawing/2014/main" id="{91450AE1-D797-77D0-CB2A-495AAF0250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3" y="1348679"/>
                <a:ext cx="1932777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/>
                  <a:t>Conduct a comprehensive market trend analysis using data from market reports, industry publications, and government statistics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/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/>
                  <a:t>Collect and analyze competitive data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/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/>
                  <a:t>Conduct surveys and interviews with key stakeholders to enhance understanding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/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/>
                  <a:t>Identify emerging areas with high growth potential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9625526-B7C8-84AC-69E5-2E779E433DF7}"/>
                  </a:ext>
                </a:extLst>
              </p:cNvPr>
              <p:cNvSpPr/>
              <p:nvPr/>
            </p:nvSpPr>
            <p:spPr>
              <a:xfrm>
                <a:off x="240635" y="1348679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25" name="Textframe 7">
                <a:extLst>
                  <a:ext uri="{FF2B5EF4-FFF2-40B4-BE49-F238E27FC236}">
                    <a16:creationId xmlns:a16="http://schemas.microsoft.com/office/drawing/2014/main" id="{8C28DB69-EF2B-7943-1859-8010406FA9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39" y="1348679"/>
                <a:ext cx="1932780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/>
                  <a:t>Analyze political, economic, social, technological, legal, and environmental factors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Facilitate brainstorming sessions with cross-functional teams to identify growth opportunities based on market and PESTLE analyses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Validate and shortlist opportunities through pilot projects, market testing, or expert opinion gathering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Textframe 7">
                <a:extLst>
                  <a:ext uri="{FF2B5EF4-FFF2-40B4-BE49-F238E27FC236}">
                    <a16:creationId xmlns:a16="http://schemas.microsoft.com/office/drawing/2014/main" id="{D1EC69B2-CD37-12E1-9856-EE3C906B32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4" y="1348679"/>
                <a:ext cx="1932781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Define criteria for evaluating growth opportunities (e.g., market size, profitability, alignment with company strategy)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Use a scoring model to screen and prioritize opportunities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Conduct risk assessments for each growth opportunity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Engage with stakeholders to align opportunities with strategic goals</a:t>
                </a:r>
              </a:p>
            </p:txBody>
          </p:sp>
          <p:sp>
            <p:nvSpPr>
              <p:cNvPr id="27" name="Textframe 7">
                <a:extLst>
                  <a:ext uri="{FF2B5EF4-FFF2-40B4-BE49-F238E27FC236}">
                    <a16:creationId xmlns:a16="http://schemas.microsoft.com/office/drawing/2014/main" id="{AE201121-3175-FCE1-5D4E-2077A06E7C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1348679"/>
                <a:ext cx="1932782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Incorporate new products and services into existing value chains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Develop an implementation roadmap with timelines and milestones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Execute the growth implementation plan and implement strategies for sustained growth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Conduct change management workshops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Monitor and evaluate the implementation process continuously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8514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6DA8D-8F3E-0D5E-4B0B-A3720E121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ECE22-E7A3-959D-A81E-2BF0D08614C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DC76F6BF-BB2E-2676-3EF1-1AD29309BA9C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7F1510A2-A2E7-9CDB-E9AB-D9264420D81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BA5BF26E-161B-47EF-30CF-A5C8AB803A5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EB9F510D-D044-A197-50C1-6DA46D089705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500D3185-53CC-DB20-F41F-4E5BE4615F98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DDD90C8F-5E70-8BE4-53AC-60E34F7B5BEE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1A2A205-83EB-EAA9-85F0-A37AFE5F3CC2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88F7630B-6B9A-7B42-E8DD-896719FD80B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4981953D-C30C-7B95-82D1-A6E1D776F71A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Integrated Solution Development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54D010BF-AC25-49F0-3BD2-CE4D5303020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98500F0A-C69F-F786-C424-AE3AA504C832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C007725-43DA-9601-7E21-465A3026259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FC73B106-572B-A6F9-E8D9-A988D3049CDD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7ECF372-EB20-A242-EE5E-4D1E00F36362}"/>
              </a:ext>
            </a:extLst>
          </p:cNvPr>
          <p:cNvGrpSpPr/>
          <p:nvPr/>
        </p:nvGrpSpPr>
        <p:grpSpPr>
          <a:xfrm>
            <a:off x="0" y="702102"/>
            <a:ext cx="12039600" cy="5393898"/>
            <a:chOff x="1764635" y="702102"/>
            <a:chExt cx="8852566" cy="565925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B747FE6-A3E9-A4D5-0A44-EE5EF95F7FC2}"/>
                </a:ext>
              </a:extLst>
            </p:cNvPr>
            <p:cNvGrpSpPr/>
            <p:nvPr/>
          </p:nvGrpSpPr>
          <p:grpSpPr>
            <a:xfrm>
              <a:off x="1764635" y="5101352"/>
              <a:ext cx="8765416" cy="1260000"/>
              <a:chOff x="240635" y="5101352"/>
              <a:chExt cx="8765416" cy="1260000"/>
            </a:xfrm>
          </p:grpSpPr>
          <p:sp>
            <p:nvSpPr>
              <p:cNvPr id="85" name="Textframe 7">
                <a:extLst>
                  <a:ext uri="{FF2B5EF4-FFF2-40B4-BE49-F238E27FC236}">
                    <a16:creationId xmlns:a16="http://schemas.microsoft.com/office/drawing/2014/main" id="{FBE33538-DD83-D82E-130D-4302A05CB9E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4" y="5101352"/>
                <a:ext cx="1932782" cy="1260000"/>
              </a:xfrm>
              <a:prstGeom prst="rect">
                <a:avLst/>
              </a:prstGeom>
              <a:solidFill>
                <a:srgbClr val="A9D18E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Summary of preliminary data and findings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Defined scope and objectives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Timeline and milestones</a:t>
                </a:r>
              </a:p>
            </p:txBody>
          </p:sp>
          <p:sp>
            <p:nvSpPr>
              <p:cNvPr id="86" name="Textframe 7">
                <a:extLst>
                  <a:ext uri="{FF2B5EF4-FFF2-40B4-BE49-F238E27FC236}">
                    <a16:creationId xmlns:a16="http://schemas.microsoft.com/office/drawing/2014/main" id="{00CB522C-7F61-3F88-5FDB-07AAF5326D0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40" y="5101352"/>
                <a:ext cx="1932782" cy="1260000"/>
              </a:xfrm>
              <a:prstGeom prst="rect">
                <a:avLst/>
              </a:prstGeom>
              <a:solidFill>
                <a:srgbClr val="A9D18E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Initial version of the solution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Feedback and insights gathered</a:t>
                </a:r>
              </a:p>
            </p:txBody>
          </p:sp>
          <p:sp>
            <p:nvSpPr>
              <p:cNvPr id="87" name="Textframe 7">
                <a:extLst>
                  <a:ext uri="{FF2B5EF4-FFF2-40B4-BE49-F238E27FC236}">
                    <a16:creationId xmlns:a16="http://schemas.microsoft.com/office/drawing/2014/main" id="{F378A441-7568-6D17-7B96-8137AD98266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5" y="5101352"/>
                <a:ext cx="1932782" cy="1260000"/>
              </a:xfrm>
              <a:prstGeom prst="rect">
                <a:avLst/>
              </a:prstGeom>
              <a:solidFill>
                <a:srgbClr val="A9D18E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Analysis of prototype performance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Updated constraints and risk analysis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Documentation of changes and improvements</a:t>
                </a:r>
              </a:p>
            </p:txBody>
          </p:sp>
          <p:sp>
            <p:nvSpPr>
              <p:cNvPr id="88" name="Textframe 7">
                <a:extLst>
                  <a:ext uri="{FF2B5EF4-FFF2-40B4-BE49-F238E27FC236}">
                    <a16:creationId xmlns:a16="http://schemas.microsoft.com/office/drawing/2014/main" id="{9B66799A-DE94-6ABB-6FE3-DEB3EE616C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5101352"/>
                <a:ext cx="1932782" cy="1260000"/>
              </a:xfrm>
              <a:prstGeom prst="rect">
                <a:avLst/>
              </a:prstGeom>
              <a:solidFill>
                <a:srgbClr val="A9D18E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Full implementation plan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Evaluation of implementation process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Documentation of lessons learned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A3C3CD36-7F77-CA59-F78D-6F9CD2797F32}"/>
                  </a:ext>
                </a:extLst>
              </p:cNvPr>
              <p:cNvSpPr/>
              <p:nvPr/>
            </p:nvSpPr>
            <p:spPr>
              <a:xfrm>
                <a:off x="240635" y="5101352"/>
                <a:ext cx="663431" cy="152349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B76536A-384A-CEF4-9B93-F4DAD049DEA0}"/>
                </a:ext>
              </a:extLst>
            </p:cNvPr>
            <p:cNvGrpSpPr/>
            <p:nvPr/>
          </p:nvGrpSpPr>
          <p:grpSpPr>
            <a:xfrm>
              <a:off x="1764636" y="702102"/>
              <a:ext cx="8852565" cy="513958"/>
              <a:chOff x="240635" y="702102"/>
              <a:chExt cx="8852565" cy="513958"/>
            </a:xfrm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AD942694-F640-66F9-95C6-A4F2927AF1AC}"/>
                  </a:ext>
                </a:extLst>
              </p:cNvPr>
              <p:cNvSpPr/>
              <p:nvPr/>
            </p:nvSpPr>
            <p:spPr>
              <a:xfrm>
                <a:off x="240635" y="874443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C80B1A17-C3C1-4505-DBEC-7D6F9136EC2A}"/>
                  </a:ext>
                </a:extLst>
              </p:cNvPr>
              <p:cNvGrpSpPr/>
              <p:nvPr/>
            </p:nvGrpSpPr>
            <p:grpSpPr>
              <a:xfrm>
                <a:off x="971889" y="702102"/>
                <a:ext cx="2086167" cy="513958"/>
                <a:chOff x="1295851" y="1238045"/>
                <a:chExt cx="2781556" cy="378565"/>
              </a:xfrm>
            </p:grpSpPr>
            <p:sp>
              <p:nvSpPr>
                <p:cNvPr id="83" name="RbLeanShape Arrow Option 1 5">
                  <a:extLst>
                    <a:ext uri="{FF2B5EF4-FFF2-40B4-BE49-F238E27FC236}">
                      <a16:creationId xmlns:a16="http://schemas.microsoft.com/office/drawing/2014/main" id="{175DB790-6E08-F82A-3D8B-A034B805E6D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95851" y="1238045"/>
                  <a:ext cx="2781556" cy="378565"/>
                </a:xfrm>
                <a:prstGeom prst="chevron">
                  <a:avLst/>
                </a:prstGeom>
                <a:solidFill>
                  <a:schemeClr val="tx2">
                    <a:lumMod val="7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4" name="ListLeanHorizontalTextTopic0">
                  <a:extLst>
                    <a:ext uri="{FF2B5EF4-FFF2-40B4-BE49-F238E27FC236}">
                      <a16:creationId xmlns:a16="http://schemas.microsoft.com/office/drawing/2014/main" id="{671D5A0B-C423-A54F-BD33-D53DA646BC6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23135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Plan</a:t>
                  </a:r>
                </a:p>
              </p:txBody>
            </p: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A6B3F2C2-5F41-FF5E-4D62-AF758B44351E}"/>
                  </a:ext>
                </a:extLst>
              </p:cNvPr>
              <p:cNvGrpSpPr/>
              <p:nvPr/>
            </p:nvGrpSpPr>
            <p:grpSpPr>
              <a:xfrm>
                <a:off x="2983603" y="702102"/>
                <a:ext cx="2086167" cy="513958"/>
                <a:chOff x="3978137" y="1238045"/>
                <a:chExt cx="2781556" cy="378565"/>
              </a:xfrm>
            </p:grpSpPr>
            <p:sp>
              <p:nvSpPr>
                <p:cNvPr id="81" name="RbLeanShape Arrow Option 1 5">
                  <a:extLst>
                    <a:ext uri="{FF2B5EF4-FFF2-40B4-BE49-F238E27FC236}">
                      <a16:creationId xmlns:a16="http://schemas.microsoft.com/office/drawing/2014/main" id="{9A7517FA-9E0C-01D7-6E6D-725C8F2F7D5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978137" y="1238045"/>
                  <a:ext cx="2781556" cy="378565"/>
                </a:xfrm>
                <a:prstGeom prst="chevron">
                  <a:avLst/>
                </a:prstGeom>
                <a:solidFill>
                  <a:schemeClr val="tx2">
                    <a:lumMod val="7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2" name="ListLeanHorizontalTextTopic0">
                  <a:extLst>
                    <a:ext uri="{FF2B5EF4-FFF2-40B4-BE49-F238E27FC236}">
                      <a16:creationId xmlns:a16="http://schemas.microsoft.com/office/drawing/2014/main" id="{24686145-E423-2DAB-D538-29F1738C51F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305424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Do</a:t>
                  </a:r>
                </a:p>
              </p:txBody>
            </p:sp>
          </p:grp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403B2BC6-0544-80CB-B03C-3385573A1BE7}"/>
                  </a:ext>
                </a:extLst>
              </p:cNvPr>
              <p:cNvGrpSpPr/>
              <p:nvPr/>
            </p:nvGrpSpPr>
            <p:grpSpPr>
              <a:xfrm>
                <a:off x="4995319" y="702102"/>
                <a:ext cx="2086167" cy="513958"/>
                <a:chOff x="6660424" y="1238045"/>
                <a:chExt cx="2781556" cy="378565"/>
              </a:xfrm>
            </p:grpSpPr>
            <p:sp>
              <p:nvSpPr>
                <p:cNvPr id="79" name="RbLeanShape Arrow Option 1 5">
                  <a:extLst>
                    <a:ext uri="{FF2B5EF4-FFF2-40B4-BE49-F238E27FC236}">
                      <a16:creationId xmlns:a16="http://schemas.microsoft.com/office/drawing/2014/main" id="{81C0F526-160D-BC1D-1589-2E81F6724C9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660424" y="1238045"/>
                  <a:ext cx="2781556" cy="378565"/>
                </a:xfrm>
                <a:prstGeom prst="chevron">
                  <a:avLst/>
                </a:prstGeom>
                <a:solidFill>
                  <a:schemeClr val="tx2">
                    <a:lumMod val="7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0" name="ListLeanHorizontalTextTopic0">
                  <a:extLst>
                    <a:ext uri="{FF2B5EF4-FFF2-40B4-BE49-F238E27FC236}">
                      <a16:creationId xmlns:a16="http://schemas.microsoft.com/office/drawing/2014/main" id="{8AB6B0A8-0424-9F03-DF8F-07962CC4CBB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87711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Check</a:t>
                  </a:r>
                </a:p>
              </p:txBody>
            </p: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9D22F109-DE5D-4F0F-C20C-A78D87753343}"/>
                  </a:ext>
                </a:extLst>
              </p:cNvPr>
              <p:cNvGrpSpPr/>
              <p:nvPr/>
            </p:nvGrpSpPr>
            <p:grpSpPr>
              <a:xfrm>
                <a:off x="7007033" y="702102"/>
                <a:ext cx="2086167" cy="513958"/>
                <a:chOff x="9342710" y="1238045"/>
                <a:chExt cx="2781556" cy="378565"/>
              </a:xfrm>
            </p:grpSpPr>
            <p:sp>
              <p:nvSpPr>
                <p:cNvPr id="77" name="RbLeanShape Arrow Option 1 5">
                  <a:extLst>
                    <a:ext uri="{FF2B5EF4-FFF2-40B4-BE49-F238E27FC236}">
                      <a16:creationId xmlns:a16="http://schemas.microsoft.com/office/drawing/2014/main" id="{B3D99112-929C-A1A6-1785-57159E33640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342710" y="1238045"/>
                  <a:ext cx="2781556" cy="378565"/>
                </a:xfrm>
                <a:prstGeom prst="chevron">
                  <a:avLst/>
                </a:prstGeom>
                <a:solidFill>
                  <a:schemeClr val="tx2">
                    <a:lumMod val="7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78" name="ListLeanHorizontalTextTopic0">
                  <a:extLst>
                    <a:ext uri="{FF2B5EF4-FFF2-40B4-BE49-F238E27FC236}">
                      <a16:creationId xmlns:a16="http://schemas.microsoft.com/office/drawing/2014/main" id="{52645D2F-F308-376B-9CF0-DBDA5AC098B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669996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Act</a:t>
                  </a:r>
                </a:p>
              </p:txBody>
            </p:sp>
          </p:grp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EBEDB83B-2963-CDC5-A529-54AD458BF4E5}"/>
                </a:ext>
              </a:extLst>
            </p:cNvPr>
            <p:cNvGrpSpPr/>
            <p:nvPr/>
          </p:nvGrpSpPr>
          <p:grpSpPr>
            <a:xfrm>
              <a:off x="1764635" y="1362239"/>
              <a:ext cx="8765416" cy="3588595"/>
              <a:chOff x="240635" y="1362238"/>
              <a:chExt cx="8765416" cy="3588595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1A8ADC3-6A63-CDAF-3AD9-695422AB0780}"/>
                  </a:ext>
                </a:extLst>
              </p:cNvPr>
              <p:cNvSpPr/>
              <p:nvPr/>
            </p:nvSpPr>
            <p:spPr>
              <a:xfrm>
                <a:off x="240635" y="1364409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14A52C1F-5AEE-6CAC-9DAF-D0E56DAEB331}"/>
                  </a:ext>
                </a:extLst>
              </p:cNvPr>
              <p:cNvGrpSpPr/>
              <p:nvPr/>
            </p:nvGrpSpPr>
            <p:grpSpPr>
              <a:xfrm>
                <a:off x="7073269" y="1362238"/>
                <a:ext cx="1932782" cy="3588595"/>
                <a:chOff x="7073269" y="1364409"/>
                <a:chExt cx="1932782" cy="3588595"/>
              </a:xfrm>
            </p:grpSpPr>
            <p:sp>
              <p:nvSpPr>
                <p:cNvPr id="67" name="Textframe 7">
                  <a:extLst>
                    <a:ext uri="{FF2B5EF4-FFF2-40B4-BE49-F238E27FC236}">
                      <a16:creationId xmlns:a16="http://schemas.microsoft.com/office/drawing/2014/main" id="{4E361124-C4BB-B092-577E-7BB623E640E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1364409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1. Refine and finalize the solution design and documentation</a:t>
                  </a:r>
                </a:p>
              </p:txBody>
            </p:sp>
            <p:sp>
              <p:nvSpPr>
                <p:cNvPr id="68" name="Textframe 7">
                  <a:extLst>
                    <a:ext uri="{FF2B5EF4-FFF2-40B4-BE49-F238E27FC236}">
                      <a16:creationId xmlns:a16="http://schemas.microsoft.com/office/drawing/2014/main" id="{7912A255-C797-831D-84F2-8E524204158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097573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2. Roll out the final solution across the organization</a:t>
                  </a:r>
                </a:p>
              </p:txBody>
            </p:sp>
            <p:sp>
              <p:nvSpPr>
                <p:cNvPr id="69" name="Textframe 7">
                  <a:extLst>
                    <a:ext uri="{FF2B5EF4-FFF2-40B4-BE49-F238E27FC236}">
                      <a16:creationId xmlns:a16="http://schemas.microsoft.com/office/drawing/2014/main" id="{BF0863CB-E03A-1481-4C35-91804371539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830737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3. Monitor and evaluate the implementation process</a:t>
                  </a:r>
                </a:p>
              </p:txBody>
            </p:sp>
            <p:sp>
              <p:nvSpPr>
                <p:cNvPr id="70" name="Textframe 7">
                  <a:extLst>
                    <a:ext uri="{FF2B5EF4-FFF2-40B4-BE49-F238E27FC236}">
                      <a16:creationId xmlns:a16="http://schemas.microsoft.com/office/drawing/2014/main" id="{C06240F4-64CB-F919-285A-4DA703BAE97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3563901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4. Address any issues or concerns that arise</a:t>
                  </a:r>
                </a:p>
              </p:txBody>
            </p:sp>
            <p:sp>
              <p:nvSpPr>
                <p:cNvPr id="71" name="Textframe 7">
                  <a:extLst>
                    <a:ext uri="{FF2B5EF4-FFF2-40B4-BE49-F238E27FC236}">
                      <a16:creationId xmlns:a16="http://schemas.microsoft.com/office/drawing/2014/main" id="{1C8AAA65-491A-07F7-3306-5528793B258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4297065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5. Conduct a post-implementation review to assess success and document lessons learned</a:t>
                  </a:r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074D71B3-725B-E2CA-FC67-51AAAA3701EE}"/>
                  </a:ext>
                </a:extLst>
              </p:cNvPr>
              <p:cNvGrpSpPr/>
              <p:nvPr/>
            </p:nvGrpSpPr>
            <p:grpSpPr>
              <a:xfrm>
                <a:off x="5061553" y="1362238"/>
                <a:ext cx="1932782" cy="3588595"/>
                <a:chOff x="7073269" y="1364409"/>
                <a:chExt cx="1932782" cy="3588595"/>
              </a:xfrm>
            </p:grpSpPr>
            <p:sp>
              <p:nvSpPr>
                <p:cNvPr id="62" name="Textframe 7">
                  <a:extLst>
                    <a:ext uri="{FF2B5EF4-FFF2-40B4-BE49-F238E27FC236}">
                      <a16:creationId xmlns:a16="http://schemas.microsoft.com/office/drawing/2014/main" id="{6A042F34-3432-DF3F-C174-25FE96DAAA8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1364409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1. Test the prototype in a real-world environment</a:t>
                  </a:r>
                </a:p>
              </p:txBody>
            </p:sp>
            <p:sp>
              <p:nvSpPr>
                <p:cNvPr id="63" name="Textframe 7">
                  <a:extLst>
                    <a:ext uri="{FF2B5EF4-FFF2-40B4-BE49-F238E27FC236}">
                      <a16:creationId xmlns:a16="http://schemas.microsoft.com/office/drawing/2014/main" id="{B1021ACE-CF77-8833-DEB3-3E3D23BED8E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097573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2. Analyze results and compare with expected outcomes</a:t>
                  </a:r>
                </a:p>
              </p:txBody>
            </p:sp>
            <p:sp>
              <p:nvSpPr>
                <p:cNvPr id="64" name="Textframe 7">
                  <a:extLst>
                    <a:ext uri="{FF2B5EF4-FFF2-40B4-BE49-F238E27FC236}">
                      <a16:creationId xmlns:a16="http://schemas.microsoft.com/office/drawing/2014/main" id="{081D039D-D4F1-1EDD-79C0-CB95413F45C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830737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3. Identify constraints, risks, and areas for improvement</a:t>
                  </a:r>
                </a:p>
              </p:txBody>
            </p:sp>
            <p:sp>
              <p:nvSpPr>
                <p:cNvPr id="65" name="Textframe 7">
                  <a:extLst>
                    <a:ext uri="{FF2B5EF4-FFF2-40B4-BE49-F238E27FC236}">
                      <a16:creationId xmlns:a16="http://schemas.microsoft.com/office/drawing/2014/main" id="{3E3C2BAF-7FAD-3587-13E0-5A369F2243D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3563901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4. Make iterative improvements based on user feedback</a:t>
                  </a:r>
                </a:p>
              </p:txBody>
            </p:sp>
            <p:sp>
              <p:nvSpPr>
                <p:cNvPr id="66" name="Textframe 7">
                  <a:extLst>
                    <a:ext uri="{FF2B5EF4-FFF2-40B4-BE49-F238E27FC236}">
                      <a16:creationId xmlns:a16="http://schemas.microsoft.com/office/drawing/2014/main" id="{0D7FE503-251B-E9D4-6115-050589E50B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4297065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5. Develop the current state analysis report</a:t>
                  </a:r>
                  <a:endParaRPr lang="en-GB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E791DEA0-BBD7-9E25-AC9B-04393417D176}"/>
                  </a:ext>
                </a:extLst>
              </p:cNvPr>
              <p:cNvGrpSpPr/>
              <p:nvPr/>
            </p:nvGrpSpPr>
            <p:grpSpPr>
              <a:xfrm>
                <a:off x="3049838" y="1362238"/>
                <a:ext cx="1932782" cy="3588595"/>
                <a:chOff x="7073269" y="1364409"/>
                <a:chExt cx="1932782" cy="3588595"/>
              </a:xfrm>
            </p:grpSpPr>
            <p:sp>
              <p:nvSpPr>
                <p:cNvPr id="57" name="Textframe 7">
                  <a:extLst>
                    <a:ext uri="{FF2B5EF4-FFF2-40B4-BE49-F238E27FC236}">
                      <a16:creationId xmlns:a16="http://schemas.microsoft.com/office/drawing/2014/main" id="{749A6F05-3D89-E3E7-1000-EFC820253EE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1364409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1. Design and develop a prototype of the proposed solution</a:t>
                  </a:r>
                </a:p>
              </p:txBody>
            </p:sp>
            <p:sp>
              <p:nvSpPr>
                <p:cNvPr id="58" name="Textframe 7">
                  <a:extLst>
                    <a:ext uri="{FF2B5EF4-FFF2-40B4-BE49-F238E27FC236}">
                      <a16:creationId xmlns:a16="http://schemas.microsoft.com/office/drawing/2014/main" id="{628AEA87-5678-4A1D-6775-381FAA23684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097573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2. Ensure compliance with project requirements and standards</a:t>
                  </a:r>
                </a:p>
              </p:txBody>
            </p:sp>
            <p:sp>
              <p:nvSpPr>
                <p:cNvPr id="59" name="Textframe 7">
                  <a:extLst>
                    <a:ext uri="{FF2B5EF4-FFF2-40B4-BE49-F238E27FC236}">
                      <a16:creationId xmlns:a16="http://schemas.microsoft.com/office/drawing/2014/main" id="{EAE5AB3C-064B-370A-6315-96FC544C75A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830737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3. Implement the prototype in a controlled environment</a:t>
                  </a:r>
                </a:p>
              </p:txBody>
            </p:sp>
            <p:sp>
              <p:nvSpPr>
                <p:cNvPr id="60" name="Textframe 7">
                  <a:extLst>
                    <a:ext uri="{FF2B5EF4-FFF2-40B4-BE49-F238E27FC236}">
                      <a16:creationId xmlns:a16="http://schemas.microsoft.com/office/drawing/2014/main" id="{57A6AEE9-19CB-E15F-8FFF-E9CD859DF8D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3563901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4. Facilitate workshops to gather feedback and insights</a:t>
                  </a:r>
                </a:p>
              </p:txBody>
            </p:sp>
            <p:sp>
              <p:nvSpPr>
                <p:cNvPr id="61" name="Textframe 7">
                  <a:extLst>
                    <a:ext uri="{FF2B5EF4-FFF2-40B4-BE49-F238E27FC236}">
                      <a16:creationId xmlns:a16="http://schemas.microsoft.com/office/drawing/2014/main" id="{AB7A0922-1515-9E8D-AA7C-3861FF76D62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4297065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5. Collect data on performance and usability</a:t>
                  </a:r>
                </a:p>
              </p:txBody>
            </p: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0CB5454F-3133-F596-9B5B-8149FFB86890}"/>
                  </a:ext>
                </a:extLst>
              </p:cNvPr>
              <p:cNvGrpSpPr/>
              <p:nvPr/>
            </p:nvGrpSpPr>
            <p:grpSpPr>
              <a:xfrm>
                <a:off x="1038123" y="1362238"/>
                <a:ext cx="1932782" cy="3588595"/>
                <a:chOff x="1038123" y="1362238"/>
                <a:chExt cx="1932782" cy="3588595"/>
              </a:xfrm>
            </p:grpSpPr>
            <p:sp>
              <p:nvSpPr>
                <p:cNvPr id="52" name="Textframe 7">
                  <a:extLst>
                    <a:ext uri="{FF2B5EF4-FFF2-40B4-BE49-F238E27FC236}">
                      <a16:creationId xmlns:a16="http://schemas.microsoft.com/office/drawing/2014/main" id="{CFBCBBF1-53D9-2D3D-1166-D37256F6D6F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8123" y="1362238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1. Perform initial research and data gathering</a:t>
                  </a:r>
                </a:p>
              </p:txBody>
            </p:sp>
            <p:sp>
              <p:nvSpPr>
                <p:cNvPr id="53" name="Textframe 7">
                  <a:extLst>
                    <a:ext uri="{FF2B5EF4-FFF2-40B4-BE49-F238E27FC236}">
                      <a16:creationId xmlns:a16="http://schemas.microsoft.com/office/drawing/2014/main" id="{355E4580-68F7-4D8B-F424-4ECD807217B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8123" y="2095402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2. Define project scope and objectives</a:t>
                  </a:r>
                </a:p>
              </p:txBody>
            </p:sp>
            <p:sp>
              <p:nvSpPr>
                <p:cNvPr id="54" name="Textframe 7">
                  <a:extLst>
                    <a:ext uri="{FF2B5EF4-FFF2-40B4-BE49-F238E27FC236}">
                      <a16:creationId xmlns:a16="http://schemas.microsoft.com/office/drawing/2014/main" id="{CD1DFA53-B2BE-172A-B48D-122F5985848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8123" y="2828566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3. Determine and involve key stakeholders</a:t>
                  </a:r>
                </a:p>
              </p:txBody>
            </p:sp>
            <p:sp>
              <p:nvSpPr>
                <p:cNvPr id="55" name="Textframe 7">
                  <a:extLst>
                    <a:ext uri="{FF2B5EF4-FFF2-40B4-BE49-F238E27FC236}">
                      <a16:creationId xmlns:a16="http://schemas.microsoft.com/office/drawing/2014/main" id="{ADCF3C3E-680C-F65D-D6D0-C35B70D974F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8123" y="3561730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4. Create and approve a project plan with a timeline</a:t>
                  </a:r>
                </a:p>
              </p:txBody>
            </p:sp>
            <p:sp>
              <p:nvSpPr>
                <p:cNvPr id="56" name="Textframe 7">
                  <a:extLst>
                    <a:ext uri="{FF2B5EF4-FFF2-40B4-BE49-F238E27FC236}">
                      <a16:creationId xmlns:a16="http://schemas.microsoft.com/office/drawing/2014/main" id="{1266DDA1-796B-144C-BE68-3537DB6EDAA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8123" y="4294894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US" dirty="0">
                      <a:solidFill>
                        <a:schemeClr val="tx1"/>
                      </a:solidFill>
                    </a:rPr>
                    <a:t>5. Establish communication strategies and reporting systems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1594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50165</TotalTime>
  <Words>1014</Words>
  <Application>Microsoft Office PowerPoint</Application>
  <PresentationFormat>Widescreen</PresentationFormat>
  <Paragraphs>258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1254</cp:revision>
  <cp:lastPrinted>2025-08-05T06:42:25Z</cp:lastPrinted>
  <dcterms:created xsi:type="dcterms:W3CDTF">2018-03-01T11:16:05Z</dcterms:created>
  <dcterms:modified xsi:type="dcterms:W3CDTF">2025-10-04T10:15:29Z</dcterms:modified>
</cp:coreProperties>
</file>