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384" r:id="rId2"/>
    <p:sldId id="952" r:id="rId3"/>
    <p:sldId id="953" r:id="rId4"/>
    <p:sldId id="947" r:id="rId5"/>
  </p:sldIdLst>
  <p:sldSz cx="12192000" cy="6858000"/>
  <p:notesSz cx="6888163" cy="100187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kshay Kulkarni" initials="AK" lastIdx="1" clrIdx="0">
    <p:extLst>
      <p:ext uri="{19B8F6BF-5375-455C-9EA6-DF929625EA0E}">
        <p15:presenceInfo xmlns:p15="http://schemas.microsoft.com/office/powerpoint/2012/main" userId="0fe93767053ef64c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B3"/>
    <a:srgbClr val="7B3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4473" autoAdjust="0"/>
  </p:normalViewPr>
  <p:slideViewPr>
    <p:cSldViewPr>
      <p:cViewPr varScale="1">
        <p:scale>
          <a:sx n="53" d="100"/>
          <a:sy n="53" d="100"/>
        </p:scale>
        <p:origin x="1176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54" d="100"/>
        <a:sy n="54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676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1699" y="0"/>
            <a:ext cx="2984871" cy="502676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8B99446C-5007-445D-8829-442C0AF6C975}" type="datetimeFigureOut">
              <a:rPr lang="en-IN" smtClean="0"/>
              <a:pPr/>
              <a:t>02-10-2025</a:t>
            </a:fld>
            <a:endParaRPr lang="en-IN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30" tIns="46465" rIns="92930" bIns="46465" rtlCol="0" anchor="ctr"/>
          <a:lstStyle/>
          <a:p>
            <a:endParaRPr lang="en-IN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817" y="4821505"/>
            <a:ext cx="5510530" cy="3944868"/>
          </a:xfrm>
          <a:prstGeom prst="rect">
            <a:avLst/>
          </a:prstGeom>
        </p:spPr>
        <p:txBody>
          <a:bodyPr vert="horz" lIns="92930" tIns="46465" rIns="92930" bIns="4646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6040"/>
            <a:ext cx="2984871" cy="50267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1699" y="9516040"/>
            <a:ext cx="2984871" cy="50267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3F53C00E-8296-45F9-91D9-A5238466FCA4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7502327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53C00E-8296-45F9-91D9-A5238466FCA4}" type="slidenum">
              <a:rPr lang="en-IN" smtClean="0"/>
              <a:pPr/>
              <a:t>1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1514845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BD3C55-446C-4690-2E8F-3E3B1EA83F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C1F5AED-8F83-90B9-C93C-DFB13CB78BE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26CA821-4966-3AEE-45AB-1533D3D6DA8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842F96-5030-D07E-6A34-51289C31E81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53C00E-8296-45F9-91D9-A5238466FCA4}" type="slidenum">
              <a:rPr lang="en-IN" smtClean="0"/>
              <a:pPr/>
              <a:t>2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0813255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239D7A-11EC-CA22-5783-D3D645C290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DE5D1E5-4604-4E0D-9D8E-73114C8C9BD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5B8CF42-C15C-9561-BA08-5687ABDCE70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E7DA01-83CE-78F6-A3B2-A38CE85F2F6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53C00E-8296-45F9-91D9-A5238466FCA4}" type="slidenum">
              <a:rPr lang="en-IN" smtClean="0"/>
              <a:pPr/>
              <a:t>3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6880604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0" lang="en-AE" b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leo-Regular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786A8B-F3E6-427E-9BC5-DE8115D19A4F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22258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 anchor="ctr"/>
          <a:lstStyle>
            <a:lvl1pPr>
              <a:defRPr sz="32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cxnSp>
        <p:nvCxnSpPr>
          <p:cNvPr id="8" name="Straight Connector 7"/>
          <p:cNvCxnSpPr>
            <a:cxnSpLocks/>
          </p:cNvCxnSpPr>
          <p:nvPr userDrawn="1"/>
        </p:nvCxnSpPr>
        <p:spPr>
          <a:xfrm>
            <a:off x="0" y="6172200"/>
            <a:ext cx="12192000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Box 64"/>
          <p:cNvSpPr txBox="1">
            <a:spLocks noChangeArrowheads="1"/>
          </p:cNvSpPr>
          <p:nvPr userDrawn="1"/>
        </p:nvSpPr>
        <p:spPr bwMode="auto">
          <a:xfrm>
            <a:off x="335360" y="6453336"/>
            <a:ext cx="3936651" cy="355276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54000" tIns="54000" rIns="54000" bIns="54000">
            <a:spAutoFit/>
          </a:bodyPr>
          <a:lstStyle/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© Gemba Concepts.  </a:t>
            </a:r>
          </a:p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All rights reserved.  Confidential &amp; Proprietary.</a:t>
            </a:r>
          </a:p>
        </p:txBody>
      </p:sp>
      <p:pic>
        <p:nvPicPr>
          <p:cNvPr id="10" name="Picture 9" descr="A logo with text on it&#10;&#10;Description automatically generated">
            <a:extLst>
              <a:ext uri="{FF2B5EF4-FFF2-40B4-BE49-F238E27FC236}">
                <a16:creationId xmlns:a16="http://schemas.microsoft.com/office/drawing/2014/main" id="{B9368C9B-1F40-8D52-F4A8-2AC0E8B8722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6667" r="22222" b="31111"/>
          <a:stretch/>
        </p:blipFill>
        <p:spPr>
          <a:xfrm>
            <a:off x="5048250" y="269817"/>
            <a:ext cx="2095500" cy="1561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44852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42356"/>
            <a:ext cx="12192000" cy="63408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28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03562"/>
            <a:ext cx="12192000" cy="5133487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buFont typeface="Calibri Light" panose="020F0302020204030204" pitchFamily="34" charset="0"/>
              <a:buChar char="−"/>
              <a:defRPr sz="20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742950" indent="-285750">
              <a:buFont typeface="Calibri Light" panose="020F0302020204030204" pitchFamily="34" charset="0"/>
              <a:buChar char="−"/>
              <a:defRPr sz="1800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 marL="1143000" indent="-228600">
              <a:buFont typeface="Calibri Light" panose="020F0302020204030204" pitchFamily="34" charset="0"/>
              <a:buChar char="−"/>
              <a:defRPr sz="160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 marL="1600200" indent="-228600">
              <a:buFont typeface="Calibri Light" panose="020F0302020204030204" pitchFamily="34" charset="0"/>
              <a:buChar char="−"/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 marL="2057400" indent="-228600">
              <a:buFont typeface="Calibri Light" panose="020F0302020204030204" pitchFamily="34" charset="0"/>
              <a:buChar char="−"/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cxnSp>
        <p:nvCxnSpPr>
          <p:cNvPr id="7" name="Straight Connector 6"/>
          <p:cNvCxnSpPr>
            <a:cxnSpLocks/>
          </p:cNvCxnSpPr>
          <p:nvPr userDrawn="1"/>
        </p:nvCxnSpPr>
        <p:spPr>
          <a:xfrm>
            <a:off x="0" y="6237312"/>
            <a:ext cx="12192000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Box 64"/>
          <p:cNvSpPr txBox="1">
            <a:spLocks noChangeArrowheads="1"/>
          </p:cNvSpPr>
          <p:nvPr userDrawn="1"/>
        </p:nvSpPr>
        <p:spPr bwMode="auto">
          <a:xfrm>
            <a:off x="335360" y="6453336"/>
            <a:ext cx="3936651" cy="355276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54000" tIns="54000" rIns="54000" bIns="54000">
            <a:spAutoFit/>
          </a:bodyPr>
          <a:lstStyle/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© Gemba Concepts.  </a:t>
            </a:r>
          </a:p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All rights reserved.  Confidential &amp; Proprietary.</a:t>
            </a:r>
          </a:p>
        </p:txBody>
      </p:sp>
      <p:sp>
        <p:nvSpPr>
          <p:cNvPr id="11" name="Text Box 64"/>
          <p:cNvSpPr txBox="1">
            <a:spLocks noChangeArrowheads="1"/>
          </p:cNvSpPr>
          <p:nvPr userDrawn="1"/>
        </p:nvSpPr>
        <p:spPr bwMode="auto">
          <a:xfrm>
            <a:off x="335361" y="6237312"/>
            <a:ext cx="858913" cy="27833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54000" tIns="54000" rIns="54000" bIns="54000">
            <a:spAutoFit/>
          </a:bodyPr>
          <a:lstStyle/>
          <a:p>
            <a:pPr algn="l">
              <a:spcBef>
                <a:spcPct val="50000"/>
              </a:spcBef>
              <a:defRPr/>
            </a:pPr>
            <a:r>
              <a:rPr lang="en-US" sz="11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Page</a:t>
            </a:r>
            <a:r>
              <a:rPr lang="en-US" sz="1100" i="0" baseline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fld id="{8C310C52-DAF4-496E-BD36-D683D1DFFC46}" type="slidenum">
              <a:rPr lang="en-US" sz="1100" i="0" baseline="0" smtClean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pPr algn="l">
                <a:spcBef>
                  <a:spcPct val="50000"/>
                </a:spcBef>
                <a:defRPr/>
              </a:pPr>
              <a:t>‹#›</a:t>
            </a:fld>
            <a:endParaRPr lang="en-US" sz="1100" i="0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4" name="Picture 3" descr="A logo with text on it&#10;&#10;Description automatically generated">
            <a:extLst>
              <a:ext uri="{FF2B5EF4-FFF2-40B4-BE49-F238E27FC236}">
                <a16:creationId xmlns:a16="http://schemas.microsoft.com/office/drawing/2014/main" id="{1DAE6997-475F-B74B-63EB-E1CF898A409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6667" r="22222" b="31111"/>
          <a:stretch/>
        </p:blipFill>
        <p:spPr>
          <a:xfrm>
            <a:off x="11166061" y="6237573"/>
            <a:ext cx="832678" cy="620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65652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Large Text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AB1B261-5F28-E04F-CFB9-41B03FC94A1A}"/>
              </a:ext>
            </a:extLst>
          </p:cNvPr>
          <p:cNvSpPr/>
          <p:nvPr userDrawn="1"/>
        </p:nvSpPr>
        <p:spPr>
          <a:xfrm>
            <a:off x="0" y="2923390"/>
            <a:ext cx="12191999" cy="7068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>
                <a:solidFill>
                  <a:schemeClr val="tx1"/>
                </a:solidFill>
              </a:rPr>
              <a:t>All things reserved to GCPL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pic>
        <p:nvPicPr>
          <p:cNvPr id="2" name="Picture 1" descr="A logo with text on it&#10;&#10;Description automatically generated">
            <a:extLst>
              <a:ext uri="{FF2B5EF4-FFF2-40B4-BE49-F238E27FC236}">
                <a16:creationId xmlns:a16="http://schemas.microsoft.com/office/drawing/2014/main" id="{CBF0E79E-676D-D24E-9F16-03CEAE63F53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6667" r="22222" b="31111"/>
          <a:stretch/>
        </p:blipFill>
        <p:spPr>
          <a:xfrm>
            <a:off x="11572460" y="6403788"/>
            <a:ext cx="609600" cy="454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30656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857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4E4F48B-2F96-1D9C-C555-099FD7BA1B3A}"/>
              </a:ext>
            </a:extLst>
          </p:cNvPr>
          <p:cNvSpPr/>
          <p:nvPr/>
        </p:nvSpPr>
        <p:spPr>
          <a:xfrm>
            <a:off x="-1561" y="-1"/>
            <a:ext cx="12193561" cy="561976"/>
          </a:xfrm>
          <a:prstGeom prst="rect">
            <a:avLst/>
          </a:prstGeom>
          <a:solidFill>
            <a:srgbClr val="E2E2E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endParaRPr lang="en-US" sz="1800" dirty="0"/>
          </a:p>
        </p:txBody>
      </p:sp>
      <p:sp>
        <p:nvSpPr>
          <p:cNvPr id="6" name="Freeform 12">
            <a:extLst>
              <a:ext uri="{FF2B5EF4-FFF2-40B4-BE49-F238E27FC236}">
                <a16:creationId xmlns:a16="http://schemas.microsoft.com/office/drawing/2014/main" id="{F88A7285-7922-1047-AD2C-E2067FB73F0F}"/>
              </a:ext>
            </a:extLst>
          </p:cNvPr>
          <p:cNvSpPr/>
          <p:nvPr/>
        </p:nvSpPr>
        <p:spPr>
          <a:xfrm>
            <a:off x="9363856" y="300498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DATE</a:t>
            </a:r>
          </a:p>
        </p:txBody>
      </p:sp>
      <p:sp>
        <p:nvSpPr>
          <p:cNvPr id="7" name="Freeform 14">
            <a:extLst>
              <a:ext uri="{FF2B5EF4-FFF2-40B4-BE49-F238E27FC236}">
                <a16:creationId xmlns:a16="http://schemas.microsoft.com/office/drawing/2014/main" id="{FA577A21-7BE5-3F1F-4AE7-64A4661CE71A}"/>
              </a:ext>
            </a:extLst>
          </p:cNvPr>
          <p:cNvSpPr/>
          <p:nvPr/>
        </p:nvSpPr>
        <p:spPr>
          <a:xfrm>
            <a:off x="5718176" y="300498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TEAM</a:t>
            </a:r>
          </a:p>
        </p:txBody>
      </p:sp>
      <p:sp>
        <p:nvSpPr>
          <p:cNvPr id="8" name="Freeform 11">
            <a:extLst>
              <a:ext uri="{FF2B5EF4-FFF2-40B4-BE49-F238E27FC236}">
                <a16:creationId xmlns:a16="http://schemas.microsoft.com/office/drawing/2014/main" id="{A2930C36-F200-108E-346F-D4B719C271D3}"/>
              </a:ext>
            </a:extLst>
          </p:cNvPr>
          <p:cNvSpPr/>
          <p:nvPr/>
        </p:nvSpPr>
        <p:spPr>
          <a:xfrm>
            <a:off x="9363075" y="49750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dirty="0">
                <a:solidFill>
                  <a:srgbClr val="000000"/>
                </a:solidFill>
              </a:rPr>
              <a:t>AREA</a:t>
            </a:r>
            <a:endParaRPr lang="en-US" sz="1100" b="0" dirty="0">
              <a:solidFill>
                <a:srgbClr val="000000"/>
              </a:solidFill>
            </a:endParaRPr>
          </a:p>
        </p:txBody>
      </p:sp>
      <p:sp>
        <p:nvSpPr>
          <p:cNvPr id="9" name="Freeform 11">
            <a:extLst>
              <a:ext uri="{FF2B5EF4-FFF2-40B4-BE49-F238E27FC236}">
                <a16:creationId xmlns:a16="http://schemas.microsoft.com/office/drawing/2014/main" id="{8A49916C-9FC4-4FCC-9E7F-820926B89436}"/>
              </a:ext>
            </a:extLst>
          </p:cNvPr>
          <p:cNvSpPr/>
          <p:nvPr/>
        </p:nvSpPr>
        <p:spPr>
          <a:xfrm>
            <a:off x="5717396" y="49750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PROJECT</a:t>
            </a: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71D440BC-5738-17CD-4470-9897E7CD4237}"/>
              </a:ext>
            </a:extLst>
          </p:cNvPr>
          <p:cNvSpPr/>
          <p:nvPr/>
        </p:nvSpPr>
        <p:spPr>
          <a:xfrm>
            <a:off x="280677" y="0"/>
            <a:ext cx="5297163" cy="313350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>
            <a:noAutofit/>
          </a:bodyPr>
          <a:lstStyle/>
          <a:p>
            <a:pPr algn="l"/>
            <a:r>
              <a:rPr lang="en-US" b="1" dirty="0">
                <a:solidFill>
                  <a:srgbClr val="000000"/>
                </a:solidFill>
              </a:rPr>
              <a:t>PROCESS MAP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11" name="Freeform 14">
            <a:extLst>
              <a:ext uri="{FF2B5EF4-FFF2-40B4-BE49-F238E27FC236}">
                <a16:creationId xmlns:a16="http://schemas.microsoft.com/office/drawing/2014/main" id="{9CDA6B7D-3DE6-4304-6B71-26F106711111}"/>
              </a:ext>
            </a:extLst>
          </p:cNvPr>
          <p:cNvSpPr/>
          <p:nvPr/>
        </p:nvSpPr>
        <p:spPr>
          <a:xfrm>
            <a:off x="140589" y="300498"/>
            <a:ext cx="111944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TITLE</a:t>
            </a:r>
          </a:p>
        </p:txBody>
      </p:sp>
      <p:sp>
        <p:nvSpPr>
          <p:cNvPr id="12" name="Content Placeholder 23">
            <a:extLst>
              <a:ext uri="{FF2B5EF4-FFF2-40B4-BE49-F238E27FC236}">
                <a16:creationId xmlns:a16="http://schemas.microsoft.com/office/drawing/2014/main" id="{A28C5B0B-75C8-F2E8-2088-73943E801FA3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  <a:endParaRPr lang="en-AE" dirty="0"/>
          </a:p>
        </p:txBody>
      </p:sp>
      <p:sp>
        <p:nvSpPr>
          <p:cNvPr id="13" name="Content Placeholder 25">
            <a:extLst>
              <a:ext uri="{FF2B5EF4-FFF2-40B4-BE49-F238E27FC236}">
                <a16:creationId xmlns:a16="http://schemas.microsoft.com/office/drawing/2014/main" id="{B7F052D6-2B9F-5AB5-A6B7-7A675B6FBC79}"/>
              </a:ext>
            </a:extLst>
          </p:cNvPr>
          <p:cNvSpPr txBox="1">
            <a:spLocks/>
          </p:cNvSpPr>
          <p:nvPr/>
        </p:nvSpPr>
        <p:spPr>
          <a:xfrm>
            <a:off x="10103144" y="55869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4" name="Content Placeholder 21">
            <a:extLst>
              <a:ext uri="{FF2B5EF4-FFF2-40B4-BE49-F238E27FC236}">
                <a16:creationId xmlns:a16="http://schemas.microsoft.com/office/drawing/2014/main" id="{DC677365-FF9E-3F17-ED03-49816AA21628}"/>
              </a:ext>
            </a:extLst>
          </p:cNvPr>
          <p:cNvSpPr txBox="1">
            <a:spLocks/>
          </p:cNvSpPr>
          <p:nvPr/>
        </p:nvSpPr>
        <p:spPr>
          <a:xfrm>
            <a:off x="1342682" y="306617"/>
            <a:ext cx="426818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4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Handling Customer Complaints</a:t>
            </a:r>
            <a:endParaRPr lang="en-US" dirty="0"/>
          </a:p>
        </p:txBody>
      </p:sp>
      <p:sp>
        <p:nvSpPr>
          <p:cNvPr id="15" name="Content Placeholder 22">
            <a:extLst>
              <a:ext uri="{FF2B5EF4-FFF2-40B4-BE49-F238E27FC236}">
                <a16:creationId xmlns:a16="http://schemas.microsoft.com/office/drawing/2014/main" id="{FF0FD397-4799-21C9-DBEC-0EC2CFD343C0}"/>
              </a:ext>
            </a:extLst>
          </p:cNvPr>
          <p:cNvSpPr txBox="1">
            <a:spLocks/>
          </p:cNvSpPr>
          <p:nvPr/>
        </p:nvSpPr>
        <p:spPr>
          <a:xfrm>
            <a:off x="6790789" y="306617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6" name="Content Placeholder 24">
            <a:extLst>
              <a:ext uri="{FF2B5EF4-FFF2-40B4-BE49-F238E27FC236}">
                <a16:creationId xmlns:a16="http://schemas.microsoft.com/office/drawing/2014/main" id="{FE260D71-894C-3C72-CCD7-C663B1269E84}"/>
              </a:ext>
            </a:extLst>
          </p:cNvPr>
          <p:cNvSpPr txBox="1">
            <a:spLocks/>
          </p:cNvSpPr>
          <p:nvPr/>
        </p:nvSpPr>
        <p:spPr>
          <a:xfrm>
            <a:off x="6790789" y="55869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7" name="Content Placeholder 23">
            <a:extLst>
              <a:ext uri="{FF2B5EF4-FFF2-40B4-BE49-F238E27FC236}">
                <a16:creationId xmlns:a16="http://schemas.microsoft.com/office/drawing/2014/main" id="{EDBF0398-BC58-DA2D-5144-3622E873239C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8" name="Content Placeholder 25">
            <a:extLst>
              <a:ext uri="{FF2B5EF4-FFF2-40B4-BE49-F238E27FC236}">
                <a16:creationId xmlns:a16="http://schemas.microsoft.com/office/drawing/2014/main" id="{49F29101-8A7B-8310-C1C2-58BDE3ECDA6B}"/>
              </a:ext>
            </a:extLst>
          </p:cNvPr>
          <p:cNvSpPr txBox="1">
            <a:spLocks/>
          </p:cNvSpPr>
          <p:nvPr/>
        </p:nvSpPr>
        <p:spPr>
          <a:xfrm>
            <a:off x="10130172" y="55869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28C5B651-DCBD-F457-6D2F-7A517F6E8E3C}"/>
              </a:ext>
            </a:extLst>
          </p:cNvPr>
          <p:cNvGrpSpPr/>
          <p:nvPr/>
        </p:nvGrpSpPr>
        <p:grpSpPr>
          <a:xfrm>
            <a:off x="974238" y="1285152"/>
            <a:ext cx="10243523" cy="4494167"/>
            <a:chOff x="564924" y="1684660"/>
            <a:chExt cx="8068905" cy="4494167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F9DA7232-8DB0-C95A-F212-7AB0D5F5B4F5}"/>
                </a:ext>
              </a:extLst>
            </p:cNvPr>
            <p:cNvSpPr/>
            <p:nvPr/>
          </p:nvSpPr>
          <p:spPr>
            <a:xfrm>
              <a:off x="564924" y="1684660"/>
              <a:ext cx="1757363" cy="1159766"/>
            </a:xfrm>
            <a:prstGeom prst="rect">
              <a:avLst/>
            </a:prstGeom>
            <a:solidFill>
              <a:srgbClr val="89BC44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762000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cs typeface="Readex Pro" pitchFamily="2" charset="-78"/>
                </a:rPr>
                <a:t>Receive customer complaint </a:t>
              </a: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87530A3F-B309-0DF8-B91A-BC4B2BB1CB1F}"/>
                </a:ext>
              </a:extLst>
            </p:cNvPr>
            <p:cNvSpPr/>
            <p:nvPr/>
          </p:nvSpPr>
          <p:spPr>
            <a:xfrm>
              <a:off x="2668771" y="1684660"/>
              <a:ext cx="1757363" cy="1159766"/>
            </a:xfrm>
            <a:prstGeom prst="rect">
              <a:avLst/>
            </a:prstGeom>
            <a:solidFill>
              <a:sysClr val="window" lastClr="FFFFFF">
                <a:lumMod val="50000"/>
              </a:sys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762000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cs typeface="Readex Pro" pitchFamily="2" charset="-78"/>
                </a:rPr>
                <a:t>Record the complaint</a:t>
              </a: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039D8A6D-6000-C7D7-12CB-9CFF24C06E36}"/>
                </a:ext>
              </a:extLst>
            </p:cNvPr>
            <p:cNvSpPr/>
            <p:nvPr/>
          </p:nvSpPr>
          <p:spPr>
            <a:xfrm>
              <a:off x="4772618" y="1684660"/>
              <a:ext cx="1757363" cy="1159766"/>
            </a:xfrm>
            <a:prstGeom prst="rect">
              <a:avLst/>
            </a:prstGeom>
            <a:solidFill>
              <a:sysClr val="windowText" lastClr="000000">
                <a:lumMod val="75000"/>
                <a:lumOff val="25000"/>
              </a:sys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762000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cs typeface="Readex Pro" pitchFamily="2" charset="-78"/>
                </a:rPr>
                <a:t>Communicate internally</a:t>
              </a: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970A7126-9811-9A80-DF36-7D8D777BA2E7}"/>
                </a:ext>
              </a:extLst>
            </p:cNvPr>
            <p:cNvSpPr/>
            <p:nvPr/>
          </p:nvSpPr>
          <p:spPr>
            <a:xfrm>
              <a:off x="6876466" y="1684660"/>
              <a:ext cx="1757363" cy="1159766"/>
            </a:xfrm>
            <a:prstGeom prst="rect">
              <a:avLst/>
            </a:prstGeom>
            <a:solidFill>
              <a:srgbClr val="177F78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762000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cs typeface="Readex Pro" pitchFamily="2" charset="-78"/>
                </a:rPr>
                <a:t>Get the facts</a:t>
              </a:r>
            </a:p>
          </p:txBody>
        </p:sp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E8E3F82B-1DD4-292B-A899-E7351C9292C8}"/>
                </a:ext>
              </a:extLst>
            </p:cNvPr>
            <p:cNvCxnSpPr>
              <a:cxnSpLocks/>
              <a:stCxn id="3" idx="3"/>
              <a:endCxn id="4" idx="1"/>
            </p:cNvCxnSpPr>
            <p:nvPr/>
          </p:nvCxnSpPr>
          <p:spPr>
            <a:xfrm>
              <a:off x="2322287" y="2264543"/>
              <a:ext cx="346484" cy="0"/>
            </a:xfrm>
            <a:prstGeom prst="straightConnector1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miter lim="800000"/>
              <a:headEnd type="none" w="med" len="med"/>
              <a:tailEnd type="arrow" w="med" len="med"/>
            </a:ln>
            <a:effectLst/>
          </p:spPr>
        </p:cxnSp>
        <p:cxnSp>
          <p:nvCxnSpPr>
            <p:cNvPr id="22" name="Straight Arrow Connector 21">
              <a:extLst>
                <a:ext uri="{FF2B5EF4-FFF2-40B4-BE49-F238E27FC236}">
                  <a16:creationId xmlns:a16="http://schemas.microsoft.com/office/drawing/2014/main" id="{F67D8E59-1324-3A29-B720-2FAB5F4653D7}"/>
                </a:ext>
              </a:extLst>
            </p:cNvPr>
            <p:cNvCxnSpPr>
              <a:cxnSpLocks/>
              <a:stCxn id="4" idx="3"/>
              <a:endCxn id="19" idx="1"/>
            </p:cNvCxnSpPr>
            <p:nvPr/>
          </p:nvCxnSpPr>
          <p:spPr>
            <a:xfrm>
              <a:off x="4426134" y="2264543"/>
              <a:ext cx="346484" cy="0"/>
            </a:xfrm>
            <a:prstGeom prst="straightConnector1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miter lim="800000"/>
              <a:headEnd type="none" w="med" len="med"/>
              <a:tailEnd type="arrow" w="med" len="med"/>
            </a:ln>
            <a:effectLst/>
          </p:spPr>
        </p:cxnSp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6D04CC8C-2B43-3B12-6D6C-6449262BC72F}"/>
                </a:ext>
              </a:extLst>
            </p:cNvPr>
            <p:cNvCxnSpPr>
              <a:cxnSpLocks/>
              <a:stCxn id="19" idx="3"/>
              <a:endCxn id="20" idx="1"/>
            </p:cNvCxnSpPr>
            <p:nvPr/>
          </p:nvCxnSpPr>
          <p:spPr>
            <a:xfrm>
              <a:off x="6529981" y="2264543"/>
              <a:ext cx="346485" cy="0"/>
            </a:xfrm>
            <a:prstGeom prst="straightConnector1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miter lim="800000"/>
              <a:headEnd type="none" w="med" len="med"/>
              <a:tailEnd type="arrow" w="med" len="med"/>
            </a:ln>
            <a:effectLst/>
          </p:spPr>
        </p:cxn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33DCFEE4-3C1C-36D0-195D-FF89D02DB3F6}"/>
                </a:ext>
              </a:extLst>
            </p:cNvPr>
            <p:cNvSpPr/>
            <p:nvPr/>
          </p:nvSpPr>
          <p:spPr>
            <a:xfrm>
              <a:off x="564924" y="3351860"/>
              <a:ext cx="1757363" cy="1159766"/>
            </a:xfrm>
            <a:prstGeom prst="rect">
              <a:avLst/>
            </a:prstGeom>
            <a:solidFill>
              <a:sysClr val="window" lastClr="FFFFFF">
                <a:lumMod val="50000"/>
              </a:sys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762000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cs typeface="Readex Pro" pitchFamily="2" charset="-78"/>
                </a:rPr>
                <a:t>Offer a solution / Compensate for any loss </a:t>
              </a: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82F4F9D5-3324-1F31-245E-83AE5E1F7A5D}"/>
                </a:ext>
              </a:extLst>
            </p:cNvPr>
            <p:cNvSpPr/>
            <p:nvPr/>
          </p:nvSpPr>
          <p:spPr>
            <a:xfrm>
              <a:off x="2668771" y="3351860"/>
              <a:ext cx="1757363" cy="1159766"/>
            </a:xfrm>
            <a:prstGeom prst="rect">
              <a:avLst/>
            </a:prstGeom>
            <a:solidFill>
              <a:sysClr val="windowText" lastClr="000000">
                <a:lumMod val="75000"/>
                <a:lumOff val="25000"/>
              </a:sys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762000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cs typeface="Readex Pro" pitchFamily="2" charset="-78"/>
                </a:rPr>
                <a:t>Send analysis report to customer</a:t>
              </a: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A1E0FF61-CE23-CE9F-B653-D80F39C86ADA}"/>
                </a:ext>
              </a:extLst>
            </p:cNvPr>
            <p:cNvSpPr/>
            <p:nvPr/>
          </p:nvSpPr>
          <p:spPr>
            <a:xfrm>
              <a:off x="4772618" y="3351859"/>
              <a:ext cx="1757363" cy="1159766"/>
            </a:xfrm>
            <a:prstGeom prst="rect">
              <a:avLst/>
            </a:prstGeom>
            <a:solidFill>
              <a:sysClr val="window" lastClr="FFFFFF">
                <a:lumMod val="50000"/>
              </a:sys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762000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cs typeface="Readex Pro" pitchFamily="2" charset="-78"/>
                </a:rPr>
                <a:t>Prepare analysis report</a:t>
              </a: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547D486A-705C-D9A9-4C60-43A8803D814C}"/>
                </a:ext>
              </a:extLst>
            </p:cNvPr>
            <p:cNvSpPr/>
            <p:nvPr/>
          </p:nvSpPr>
          <p:spPr>
            <a:xfrm>
              <a:off x="6876466" y="3351860"/>
              <a:ext cx="1757363" cy="1159766"/>
            </a:xfrm>
            <a:prstGeom prst="rect">
              <a:avLst/>
            </a:prstGeom>
            <a:solidFill>
              <a:sysClr val="windowText" lastClr="000000">
                <a:lumMod val="75000"/>
                <a:lumOff val="25000"/>
              </a:sys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762000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cs typeface="Readex Pro" pitchFamily="2" charset="-78"/>
                </a:rPr>
                <a:t>Analyze the complaint</a:t>
              </a:r>
            </a:p>
          </p:txBody>
        </p:sp>
        <p:cxnSp>
          <p:nvCxnSpPr>
            <p:cNvPr id="28" name="Straight Arrow Connector 27">
              <a:extLst>
                <a:ext uri="{FF2B5EF4-FFF2-40B4-BE49-F238E27FC236}">
                  <a16:creationId xmlns:a16="http://schemas.microsoft.com/office/drawing/2014/main" id="{C4571F54-E84D-BA93-773C-52BAFA6B9E5A}"/>
                </a:ext>
              </a:extLst>
            </p:cNvPr>
            <p:cNvCxnSpPr>
              <a:cxnSpLocks/>
              <a:stCxn id="25" idx="1"/>
              <a:endCxn id="24" idx="3"/>
            </p:cNvCxnSpPr>
            <p:nvPr/>
          </p:nvCxnSpPr>
          <p:spPr>
            <a:xfrm flipH="1">
              <a:off x="2322287" y="3931743"/>
              <a:ext cx="346484" cy="0"/>
            </a:xfrm>
            <a:prstGeom prst="straightConnector1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miter lim="800000"/>
              <a:headEnd type="none" w="med" len="med"/>
              <a:tailEnd type="arrow" w="med" len="med"/>
            </a:ln>
            <a:effectLst/>
          </p:spPr>
        </p:cxnSp>
        <p:cxnSp>
          <p:nvCxnSpPr>
            <p:cNvPr id="29" name="Straight Arrow Connector 28">
              <a:extLst>
                <a:ext uri="{FF2B5EF4-FFF2-40B4-BE49-F238E27FC236}">
                  <a16:creationId xmlns:a16="http://schemas.microsoft.com/office/drawing/2014/main" id="{01B8E0AD-EF08-C66A-9CAB-2C99353B8C56}"/>
                </a:ext>
              </a:extLst>
            </p:cNvPr>
            <p:cNvCxnSpPr>
              <a:cxnSpLocks/>
              <a:stCxn id="26" idx="1"/>
              <a:endCxn id="25" idx="3"/>
            </p:cNvCxnSpPr>
            <p:nvPr/>
          </p:nvCxnSpPr>
          <p:spPr>
            <a:xfrm flipH="1">
              <a:off x="4426134" y="3931742"/>
              <a:ext cx="346484" cy="1"/>
            </a:xfrm>
            <a:prstGeom prst="straightConnector1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miter lim="800000"/>
              <a:headEnd type="none" w="med" len="med"/>
              <a:tailEnd type="arrow" w="med" len="med"/>
            </a:ln>
            <a:effectLst/>
          </p:spPr>
        </p:cxnSp>
        <p:cxnSp>
          <p:nvCxnSpPr>
            <p:cNvPr id="30" name="Straight Arrow Connector 29">
              <a:extLst>
                <a:ext uri="{FF2B5EF4-FFF2-40B4-BE49-F238E27FC236}">
                  <a16:creationId xmlns:a16="http://schemas.microsoft.com/office/drawing/2014/main" id="{8F9290CA-5849-13FA-7CFB-E19C086A23F5}"/>
                </a:ext>
              </a:extLst>
            </p:cNvPr>
            <p:cNvCxnSpPr>
              <a:cxnSpLocks/>
              <a:stCxn id="27" idx="1"/>
              <a:endCxn id="26" idx="3"/>
            </p:cNvCxnSpPr>
            <p:nvPr/>
          </p:nvCxnSpPr>
          <p:spPr>
            <a:xfrm flipH="1" flipV="1">
              <a:off x="6529981" y="3931742"/>
              <a:ext cx="346485" cy="1"/>
            </a:xfrm>
            <a:prstGeom prst="straightConnector1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miter lim="800000"/>
              <a:headEnd type="none" w="med" len="med"/>
              <a:tailEnd type="arrow" w="med" len="med"/>
            </a:ln>
            <a:effectLst/>
          </p:spPr>
        </p:cxn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5D7B57AE-57BB-451D-D37E-7D17467A51C3}"/>
                </a:ext>
              </a:extLst>
            </p:cNvPr>
            <p:cNvSpPr/>
            <p:nvPr/>
          </p:nvSpPr>
          <p:spPr>
            <a:xfrm>
              <a:off x="564924" y="5019061"/>
              <a:ext cx="1757363" cy="1159766"/>
            </a:xfrm>
            <a:prstGeom prst="rect">
              <a:avLst/>
            </a:prstGeom>
            <a:solidFill>
              <a:srgbClr val="177F78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762000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cs typeface="Readex Pro" pitchFamily="2" charset="-78"/>
                </a:rPr>
                <a:t>Close the complaint</a:t>
              </a: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60D0BD6F-4BF3-DE1D-F8C9-41F4BCFF56E2}"/>
                </a:ext>
              </a:extLst>
            </p:cNvPr>
            <p:cNvSpPr/>
            <p:nvPr/>
          </p:nvSpPr>
          <p:spPr>
            <a:xfrm>
              <a:off x="2668771" y="5019061"/>
              <a:ext cx="1757363" cy="1159766"/>
            </a:xfrm>
            <a:prstGeom prst="rect">
              <a:avLst/>
            </a:prstGeom>
            <a:solidFill>
              <a:sysClr val="window" lastClr="FFFFFF">
                <a:lumMod val="50000"/>
              </a:sys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762000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cs typeface="Readex Pro" pitchFamily="2" charset="-78"/>
                </a:rPr>
                <a:t>Internally display the analysis report</a:t>
              </a:r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6C676252-F545-45F0-631A-7E2E2DD5B999}"/>
                </a:ext>
              </a:extLst>
            </p:cNvPr>
            <p:cNvSpPr/>
            <p:nvPr/>
          </p:nvSpPr>
          <p:spPr>
            <a:xfrm>
              <a:off x="4772618" y="5019060"/>
              <a:ext cx="1757363" cy="1159766"/>
            </a:xfrm>
            <a:prstGeom prst="rect">
              <a:avLst/>
            </a:prstGeom>
            <a:solidFill>
              <a:sysClr val="windowText" lastClr="000000">
                <a:lumMod val="75000"/>
                <a:lumOff val="25000"/>
              </a:sys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762000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cs typeface="Readex Pro" pitchFamily="2" charset="-78"/>
                </a:rPr>
                <a:t>Meet to review complaints status quarterly </a:t>
              </a:r>
            </a:p>
          </p:txBody>
        </p:sp>
        <p:cxnSp>
          <p:nvCxnSpPr>
            <p:cNvPr id="34" name="Straight Arrow Connector 33">
              <a:extLst>
                <a:ext uri="{FF2B5EF4-FFF2-40B4-BE49-F238E27FC236}">
                  <a16:creationId xmlns:a16="http://schemas.microsoft.com/office/drawing/2014/main" id="{1AAB6B5A-1A91-1849-854B-E01F656FF62E}"/>
                </a:ext>
              </a:extLst>
            </p:cNvPr>
            <p:cNvCxnSpPr>
              <a:cxnSpLocks/>
              <a:stCxn id="31" idx="3"/>
              <a:endCxn id="32" idx="1"/>
            </p:cNvCxnSpPr>
            <p:nvPr/>
          </p:nvCxnSpPr>
          <p:spPr>
            <a:xfrm>
              <a:off x="2322287" y="5598944"/>
              <a:ext cx="346484" cy="0"/>
            </a:xfrm>
            <a:prstGeom prst="straightConnector1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miter lim="800000"/>
              <a:headEnd type="none" w="med" len="med"/>
              <a:tailEnd type="arrow" w="med" len="med"/>
            </a:ln>
            <a:effectLst/>
          </p:spPr>
        </p:cxnSp>
        <p:cxnSp>
          <p:nvCxnSpPr>
            <p:cNvPr id="35" name="Straight Arrow Connector 34">
              <a:extLst>
                <a:ext uri="{FF2B5EF4-FFF2-40B4-BE49-F238E27FC236}">
                  <a16:creationId xmlns:a16="http://schemas.microsoft.com/office/drawing/2014/main" id="{54A7C53A-B3C3-DAE2-4866-F5F281ACAEAD}"/>
                </a:ext>
              </a:extLst>
            </p:cNvPr>
            <p:cNvCxnSpPr>
              <a:cxnSpLocks/>
              <a:stCxn id="32" idx="3"/>
              <a:endCxn id="33" idx="1"/>
            </p:cNvCxnSpPr>
            <p:nvPr/>
          </p:nvCxnSpPr>
          <p:spPr>
            <a:xfrm>
              <a:off x="4426134" y="5598944"/>
              <a:ext cx="346484" cy="0"/>
            </a:xfrm>
            <a:prstGeom prst="straightConnector1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miter lim="800000"/>
              <a:headEnd type="none" w="med" len="med"/>
              <a:tailEnd type="arrow" w="med" len="med"/>
            </a:ln>
            <a:effectLst/>
          </p:spPr>
        </p:cxnSp>
        <p:cxnSp>
          <p:nvCxnSpPr>
            <p:cNvPr id="36" name="Straight Arrow Connector 35">
              <a:extLst>
                <a:ext uri="{FF2B5EF4-FFF2-40B4-BE49-F238E27FC236}">
                  <a16:creationId xmlns:a16="http://schemas.microsoft.com/office/drawing/2014/main" id="{4763D378-1A01-0BD5-531C-BE9B51F61B23}"/>
                </a:ext>
              </a:extLst>
            </p:cNvPr>
            <p:cNvCxnSpPr>
              <a:cxnSpLocks/>
              <a:stCxn id="20" idx="2"/>
              <a:endCxn id="27" idx="0"/>
            </p:cNvCxnSpPr>
            <p:nvPr/>
          </p:nvCxnSpPr>
          <p:spPr>
            <a:xfrm>
              <a:off x="7755148" y="2844426"/>
              <a:ext cx="0" cy="507434"/>
            </a:xfrm>
            <a:prstGeom prst="straightConnector1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miter lim="800000"/>
              <a:headEnd type="none" w="med" len="med"/>
              <a:tailEnd type="arrow" w="med" len="med"/>
            </a:ln>
            <a:effectLst/>
          </p:spPr>
        </p:cxnSp>
        <p:cxnSp>
          <p:nvCxnSpPr>
            <p:cNvPr id="37" name="Straight Arrow Connector 36">
              <a:extLst>
                <a:ext uri="{FF2B5EF4-FFF2-40B4-BE49-F238E27FC236}">
                  <a16:creationId xmlns:a16="http://schemas.microsoft.com/office/drawing/2014/main" id="{BDE6032E-FB17-314A-EDDF-FBDA01AAD7BC}"/>
                </a:ext>
              </a:extLst>
            </p:cNvPr>
            <p:cNvCxnSpPr>
              <a:cxnSpLocks/>
              <a:stCxn id="24" idx="2"/>
              <a:endCxn id="31" idx="0"/>
            </p:cNvCxnSpPr>
            <p:nvPr/>
          </p:nvCxnSpPr>
          <p:spPr>
            <a:xfrm>
              <a:off x="1443606" y="4511626"/>
              <a:ext cx="0" cy="507435"/>
            </a:xfrm>
            <a:prstGeom prst="straightConnector1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miter lim="800000"/>
              <a:headEnd type="none" w="med" len="med"/>
              <a:tailEnd type="arrow" w="med" len="med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3174045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39F8E9-E541-E1B9-65DF-0FE8EA10CD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3D94F7B-123F-8140-AE88-CBA5C9A6C40B}"/>
              </a:ext>
            </a:extLst>
          </p:cNvPr>
          <p:cNvSpPr/>
          <p:nvPr/>
        </p:nvSpPr>
        <p:spPr>
          <a:xfrm>
            <a:off x="-1561" y="-1"/>
            <a:ext cx="12193561" cy="561976"/>
          </a:xfrm>
          <a:prstGeom prst="rect">
            <a:avLst/>
          </a:prstGeom>
          <a:solidFill>
            <a:srgbClr val="E2E2E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endParaRPr lang="en-US" sz="1800" dirty="0"/>
          </a:p>
        </p:txBody>
      </p:sp>
      <p:sp>
        <p:nvSpPr>
          <p:cNvPr id="6" name="Freeform 12">
            <a:extLst>
              <a:ext uri="{FF2B5EF4-FFF2-40B4-BE49-F238E27FC236}">
                <a16:creationId xmlns:a16="http://schemas.microsoft.com/office/drawing/2014/main" id="{5EC94178-3584-AEFD-1887-6E7FEBDC0C00}"/>
              </a:ext>
            </a:extLst>
          </p:cNvPr>
          <p:cNvSpPr/>
          <p:nvPr/>
        </p:nvSpPr>
        <p:spPr>
          <a:xfrm>
            <a:off x="9363856" y="300498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DATE</a:t>
            </a:r>
          </a:p>
        </p:txBody>
      </p:sp>
      <p:sp>
        <p:nvSpPr>
          <p:cNvPr id="7" name="Freeform 14">
            <a:extLst>
              <a:ext uri="{FF2B5EF4-FFF2-40B4-BE49-F238E27FC236}">
                <a16:creationId xmlns:a16="http://schemas.microsoft.com/office/drawing/2014/main" id="{CE4A568B-058E-2E7B-15F3-AE9EBE07D351}"/>
              </a:ext>
            </a:extLst>
          </p:cNvPr>
          <p:cNvSpPr/>
          <p:nvPr/>
        </p:nvSpPr>
        <p:spPr>
          <a:xfrm>
            <a:off x="5718176" y="300498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TEAM</a:t>
            </a:r>
          </a:p>
        </p:txBody>
      </p:sp>
      <p:sp>
        <p:nvSpPr>
          <p:cNvPr id="8" name="Freeform 11">
            <a:extLst>
              <a:ext uri="{FF2B5EF4-FFF2-40B4-BE49-F238E27FC236}">
                <a16:creationId xmlns:a16="http://schemas.microsoft.com/office/drawing/2014/main" id="{E5560448-1AC6-5733-E6AF-58A4EC8B2A67}"/>
              </a:ext>
            </a:extLst>
          </p:cNvPr>
          <p:cNvSpPr/>
          <p:nvPr/>
        </p:nvSpPr>
        <p:spPr>
          <a:xfrm>
            <a:off x="9363075" y="49750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dirty="0">
                <a:solidFill>
                  <a:srgbClr val="000000"/>
                </a:solidFill>
              </a:rPr>
              <a:t>AREA</a:t>
            </a:r>
            <a:endParaRPr lang="en-US" sz="1100" b="0" dirty="0">
              <a:solidFill>
                <a:srgbClr val="000000"/>
              </a:solidFill>
            </a:endParaRPr>
          </a:p>
        </p:txBody>
      </p:sp>
      <p:sp>
        <p:nvSpPr>
          <p:cNvPr id="9" name="Freeform 11">
            <a:extLst>
              <a:ext uri="{FF2B5EF4-FFF2-40B4-BE49-F238E27FC236}">
                <a16:creationId xmlns:a16="http://schemas.microsoft.com/office/drawing/2014/main" id="{63B35DD0-90F9-32A2-0DB8-0D94C6170E52}"/>
              </a:ext>
            </a:extLst>
          </p:cNvPr>
          <p:cNvSpPr/>
          <p:nvPr/>
        </p:nvSpPr>
        <p:spPr>
          <a:xfrm>
            <a:off x="5717396" y="49750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PROJECT</a:t>
            </a: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B9EC0B9C-DE1C-0DCB-C8E3-B7696DC3999D}"/>
              </a:ext>
            </a:extLst>
          </p:cNvPr>
          <p:cNvSpPr/>
          <p:nvPr/>
        </p:nvSpPr>
        <p:spPr>
          <a:xfrm>
            <a:off x="280677" y="0"/>
            <a:ext cx="5297163" cy="313350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>
            <a:noAutofit/>
          </a:bodyPr>
          <a:lstStyle/>
          <a:p>
            <a:pPr algn="l"/>
            <a:r>
              <a:rPr lang="en-US" b="1" dirty="0">
                <a:solidFill>
                  <a:srgbClr val="000000"/>
                </a:solidFill>
              </a:rPr>
              <a:t>PROCESS MAP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11" name="Freeform 14">
            <a:extLst>
              <a:ext uri="{FF2B5EF4-FFF2-40B4-BE49-F238E27FC236}">
                <a16:creationId xmlns:a16="http://schemas.microsoft.com/office/drawing/2014/main" id="{E137860A-75C9-63F8-C34B-4E2F8D84AF66}"/>
              </a:ext>
            </a:extLst>
          </p:cNvPr>
          <p:cNvSpPr/>
          <p:nvPr/>
        </p:nvSpPr>
        <p:spPr>
          <a:xfrm>
            <a:off x="140589" y="300498"/>
            <a:ext cx="111944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TITLE</a:t>
            </a:r>
          </a:p>
        </p:txBody>
      </p:sp>
      <p:sp>
        <p:nvSpPr>
          <p:cNvPr id="12" name="Content Placeholder 23">
            <a:extLst>
              <a:ext uri="{FF2B5EF4-FFF2-40B4-BE49-F238E27FC236}">
                <a16:creationId xmlns:a16="http://schemas.microsoft.com/office/drawing/2014/main" id="{0AF61011-F973-C155-D506-ADFA73693C9B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  <a:endParaRPr lang="en-AE" dirty="0"/>
          </a:p>
        </p:txBody>
      </p:sp>
      <p:sp>
        <p:nvSpPr>
          <p:cNvPr id="13" name="Content Placeholder 25">
            <a:extLst>
              <a:ext uri="{FF2B5EF4-FFF2-40B4-BE49-F238E27FC236}">
                <a16:creationId xmlns:a16="http://schemas.microsoft.com/office/drawing/2014/main" id="{D3E4CED4-8D40-4737-796B-3579DE852714}"/>
              </a:ext>
            </a:extLst>
          </p:cNvPr>
          <p:cNvSpPr txBox="1">
            <a:spLocks/>
          </p:cNvSpPr>
          <p:nvPr/>
        </p:nvSpPr>
        <p:spPr>
          <a:xfrm>
            <a:off x="10103144" y="55869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4" name="Content Placeholder 21">
            <a:extLst>
              <a:ext uri="{FF2B5EF4-FFF2-40B4-BE49-F238E27FC236}">
                <a16:creationId xmlns:a16="http://schemas.microsoft.com/office/drawing/2014/main" id="{ACC47DC9-754A-80AB-AD16-5B8DFC767A55}"/>
              </a:ext>
            </a:extLst>
          </p:cNvPr>
          <p:cNvSpPr txBox="1">
            <a:spLocks/>
          </p:cNvSpPr>
          <p:nvPr/>
        </p:nvSpPr>
        <p:spPr>
          <a:xfrm>
            <a:off x="1342682" y="306617"/>
            <a:ext cx="426818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4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Repair Defective Units</a:t>
            </a:r>
          </a:p>
        </p:txBody>
      </p:sp>
      <p:sp>
        <p:nvSpPr>
          <p:cNvPr id="15" name="Content Placeholder 22">
            <a:extLst>
              <a:ext uri="{FF2B5EF4-FFF2-40B4-BE49-F238E27FC236}">
                <a16:creationId xmlns:a16="http://schemas.microsoft.com/office/drawing/2014/main" id="{6B81302D-E038-D396-4BD0-D0F30EBF3C61}"/>
              </a:ext>
            </a:extLst>
          </p:cNvPr>
          <p:cNvSpPr txBox="1">
            <a:spLocks/>
          </p:cNvSpPr>
          <p:nvPr/>
        </p:nvSpPr>
        <p:spPr>
          <a:xfrm>
            <a:off x="6790789" y="306617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6" name="Content Placeholder 24">
            <a:extLst>
              <a:ext uri="{FF2B5EF4-FFF2-40B4-BE49-F238E27FC236}">
                <a16:creationId xmlns:a16="http://schemas.microsoft.com/office/drawing/2014/main" id="{35341004-BF8D-2F9F-C75A-012C09B4313B}"/>
              </a:ext>
            </a:extLst>
          </p:cNvPr>
          <p:cNvSpPr txBox="1">
            <a:spLocks/>
          </p:cNvSpPr>
          <p:nvPr/>
        </p:nvSpPr>
        <p:spPr>
          <a:xfrm>
            <a:off x="6790789" y="55869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7" name="Content Placeholder 23">
            <a:extLst>
              <a:ext uri="{FF2B5EF4-FFF2-40B4-BE49-F238E27FC236}">
                <a16:creationId xmlns:a16="http://schemas.microsoft.com/office/drawing/2014/main" id="{449D1022-DC82-E120-8D29-B64DAEBD109E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8" name="Content Placeholder 25">
            <a:extLst>
              <a:ext uri="{FF2B5EF4-FFF2-40B4-BE49-F238E27FC236}">
                <a16:creationId xmlns:a16="http://schemas.microsoft.com/office/drawing/2014/main" id="{53A95594-4324-01B0-C628-103F70763847}"/>
              </a:ext>
            </a:extLst>
          </p:cNvPr>
          <p:cNvSpPr txBox="1">
            <a:spLocks/>
          </p:cNvSpPr>
          <p:nvPr/>
        </p:nvSpPr>
        <p:spPr>
          <a:xfrm>
            <a:off x="10130172" y="55869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AE8D0EAC-80AF-2AE4-7513-7CDFADC9D047}"/>
              </a:ext>
            </a:extLst>
          </p:cNvPr>
          <p:cNvGrpSpPr/>
          <p:nvPr/>
        </p:nvGrpSpPr>
        <p:grpSpPr>
          <a:xfrm>
            <a:off x="274320" y="940852"/>
            <a:ext cx="11473965" cy="5283825"/>
            <a:chOff x="173216" y="1103085"/>
            <a:chExt cx="8842814" cy="5283825"/>
          </a:xfrm>
        </p:grpSpPr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20ADAAF1-AC2D-33DA-D840-8F1475460956}"/>
                </a:ext>
              </a:extLst>
            </p:cNvPr>
            <p:cNvGrpSpPr/>
            <p:nvPr/>
          </p:nvGrpSpPr>
          <p:grpSpPr>
            <a:xfrm>
              <a:off x="1366572" y="1103085"/>
              <a:ext cx="7649458" cy="4963336"/>
              <a:chOff x="1403648" y="1841459"/>
              <a:chExt cx="7649458" cy="4190405"/>
            </a:xfrm>
          </p:grpSpPr>
          <p:grpSp>
            <p:nvGrpSpPr>
              <p:cNvPr id="69" name="Group 68">
                <a:extLst>
                  <a:ext uri="{FF2B5EF4-FFF2-40B4-BE49-F238E27FC236}">
                    <a16:creationId xmlns:a16="http://schemas.microsoft.com/office/drawing/2014/main" id="{0CF56993-6DCA-644C-75C6-1F7B3C36607E}"/>
                  </a:ext>
                </a:extLst>
              </p:cNvPr>
              <p:cNvGrpSpPr/>
              <p:nvPr/>
            </p:nvGrpSpPr>
            <p:grpSpPr>
              <a:xfrm>
                <a:off x="1403648" y="1848189"/>
                <a:ext cx="7649458" cy="4183675"/>
                <a:chOff x="1418350" y="1533027"/>
                <a:chExt cx="7315200" cy="4604148"/>
              </a:xfrm>
            </p:grpSpPr>
            <p:sp>
              <p:nvSpPr>
                <p:cNvPr id="76" name="Rectangle 75">
                  <a:extLst>
                    <a:ext uri="{FF2B5EF4-FFF2-40B4-BE49-F238E27FC236}">
                      <a16:creationId xmlns:a16="http://schemas.microsoft.com/office/drawing/2014/main" id="{8225A593-17E2-3587-3BD6-A0F5989FB691}"/>
                    </a:ext>
                  </a:extLst>
                </p:cNvPr>
                <p:cNvSpPr/>
                <p:nvPr/>
              </p:nvSpPr>
              <p:spPr>
                <a:xfrm>
                  <a:off x="1418350" y="1533027"/>
                  <a:ext cx="7315200" cy="1153834"/>
                </a:xfrm>
                <a:prstGeom prst="rect">
                  <a:avLst/>
                </a:prstGeom>
                <a:solidFill>
                  <a:srgbClr val="FFFFFF">
                    <a:lumMod val="95000"/>
                  </a:srgbClr>
                </a:solidFill>
                <a:ln w="25400" cap="flat" cmpd="sng" algn="ctr">
                  <a:noFill/>
                  <a:prstDash val="solid"/>
                </a:ln>
                <a:effectLst/>
              </p:spPr>
              <p:txBody>
                <a:bodyPr rtlCol="0" anchor="ctr">
                  <a:noAutofit/>
                </a:bodyPr>
                <a:lstStyle/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800" i="1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cs typeface="Readex Pro" pitchFamily="2" charset="-78"/>
                  </a:endParaRPr>
                </a:p>
              </p:txBody>
            </p:sp>
            <p:sp>
              <p:nvSpPr>
                <p:cNvPr id="77" name="Rectangle 76">
                  <a:extLst>
                    <a:ext uri="{FF2B5EF4-FFF2-40B4-BE49-F238E27FC236}">
                      <a16:creationId xmlns:a16="http://schemas.microsoft.com/office/drawing/2014/main" id="{AA6ED501-9F3D-BDF6-56CC-ED130E093CBA}"/>
                    </a:ext>
                  </a:extLst>
                </p:cNvPr>
                <p:cNvSpPr/>
                <p:nvPr/>
              </p:nvSpPr>
              <p:spPr>
                <a:xfrm>
                  <a:off x="1418350" y="2673861"/>
                  <a:ext cx="7315200" cy="1153834"/>
                </a:xfrm>
                <a:prstGeom prst="rect">
                  <a:avLst/>
                </a:prstGeom>
                <a:solidFill>
                  <a:srgbClr val="F8F8F8"/>
                </a:solidFill>
                <a:ln w="25400" cap="flat" cmpd="sng" algn="ctr">
                  <a:noFill/>
                  <a:prstDash val="solid"/>
                </a:ln>
                <a:effectLst/>
              </p:spPr>
              <p:txBody>
                <a:bodyPr rtlCol="0" anchor="ctr">
                  <a:noAutofit/>
                </a:bodyPr>
                <a:lstStyle/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800" i="1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cs typeface="Readex Pro" pitchFamily="2" charset="-78"/>
                  </a:endParaRPr>
                </a:p>
              </p:txBody>
            </p:sp>
            <p:sp>
              <p:nvSpPr>
                <p:cNvPr id="78" name="Rectangle 77">
                  <a:extLst>
                    <a:ext uri="{FF2B5EF4-FFF2-40B4-BE49-F238E27FC236}">
                      <a16:creationId xmlns:a16="http://schemas.microsoft.com/office/drawing/2014/main" id="{CEE67042-1FBD-01E3-FB9E-B69AD579C626}"/>
                    </a:ext>
                  </a:extLst>
                </p:cNvPr>
                <p:cNvSpPr/>
                <p:nvPr/>
              </p:nvSpPr>
              <p:spPr>
                <a:xfrm>
                  <a:off x="1418350" y="3828601"/>
                  <a:ext cx="7315200" cy="1153834"/>
                </a:xfrm>
                <a:prstGeom prst="rect">
                  <a:avLst/>
                </a:prstGeom>
                <a:solidFill>
                  <a:srgbClr val="FFFFFF">
                    <a:lumMod val="95000"/>
                  </a:srgbClr>
                </a:solidFill>
                <a:ln w="25400" cap="flat" cmpd="sng" algn="ctr">
                  <a:noFill/>
                  <a:prstDash val="solid"/>
                </a:ln>
                <a:effectLst/>
              </p:spPr>
              <p:txBody>
                <a:bodyPr rtlCol="0" anchor="ctr">
                  <a:noAutofit/>
                </a:bodyPr>
                <a:lstStyle/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800" i="1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cs typeface="Readex Pro" pitchFamily="2" charset="-78"/>
                  </a:endParaRPr>
                </a:p>
              </p:txBody>
            </p:sp>
            <p:sp>
              <p:nvSpPr>
                <p:cNvPr id="79" name="Rectangle 78">
                  <a:extLst>
                    <a:ext uri="{FF2B5EF4-FFF2-40B4-BE49-F238E27FC236}">
                      <a16:creationId xmlns:a16="http://schemas.microsoft.com/office/drawing/2014/main" id="{26C1179E-C469-F954-EDEC-6A08107CCD20}"/>
                    </a:ext>
                  </a:extLst>
                </p:cNvPr>
                <p:cNvSpPr/>
                <p:nvPr/>
              </p:nvSpPr>
              <p:spPr>
                <a:xfrm>
                  <a:off x="1418350" y="4983341"/>
                  <a:ext cx="7315200" cy="1153834"/>
                </a:xfrm>
                <a:prstGeom prst="rect">
                  <a:avLst/>
                </a:prstGeom>
                <a:solidFill>
                  <a:srgbClr val="F8F8F8"/>
                </a:solidFill>
                <a:ln w="25400" cap="flat" cmpd="sng" algn="ctr">
                  <a:noFill/>
                  <a:prstDash val="solid"/>
                </a:ln>
                <a:effectLst/>
              </p:spPr>
              <p:txBody>
                <a:bodyPr rtlCol="0" anchor="ctr">
                  <a:noAutofit/>
                </a:bodyPr>
                <a:lstStyle/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800" i="1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cs typeface="Readex Pro" pitchFamily="2" charset="-78"/>
                  </a:endParaRPr>
                </a:p>
              </p:txBody>
            </p:sp>
          </p:grpSp>
          <p:cxnSp>
            <p:nvCxnSpPr>
              <p:cNvPr id="70" name="Straight Connector 69">
                <a:extLst>
                  <a:ext uri="{FF2B5EF4-FFF2-40B4-BE49-F238E27FC236}">
                    <a16:creationId xmlns:a16="http://schemas.microsoft.com/office/drawing/2014/main" id="{E3478729-A212-EBF4-14C0-5F412F8E4F9C}"/>
                  </a:ext>
                </a:extLst>
              </p:cNvPr>
              <p:cNvCxnSpPr/>
              <p:nvPr/>
            </p:nvCxnSpPr>
            <p:spPr bwMode="auto">
              <a:xfrm>
                <a:off x="6859833" y="1844824"/>
                <a:ext cx="0" cy="4183675"/>
              </a:xfrm>
              <a:prstGeom prst="line">
                <a:avLst/>
              </a:prstGeom>
              <a:solidFill>
                <a:srgbClr val="99CCFF"/>
              </a:solidFill>
              <a:ln w="12700" cap="flat" cmpd="sng" algn="ctr">
                <a:solidFill>
                  <a:srgbClr val="FFFFFF">
                    <a:lumMod val="75000"/>
                  </a:srgbClr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71" name="Straight Connector 70">
                <a:extLst>
                  <a:ext uri="{FF2B5EF4-FFF2-40B4-BE49-F238E27FC236}">
                    <a16:creationId xmlns:a16="http://schemas.microsoft.com/office/drawing/2014/main" id="{7126FBDB-87C6-B412-9FA6-750C7CDA5A37}"/>
                  </a:ext>
                </a:extLst>
              </p:cNvPr>
              <p:cNvCxnSpPr/>
              <p:nvPr/>
            </p:nvCxnSpPr>
            <p:spPr bwMode="auto">
              <a:xfrm>
                <a:off x="5772932" y="1844824"/>
                <a:ext cx="0" cy="4183675"/>
              </a:xfrm>
              <a:prstGeom prst="line">
                <a:avLst/>
              </a:prstGeom>
              <a:solidFill>
                <a:srgbClr val="99CCFF"/>
              </a:solidFill>
              <a:ln w="12700" cap="flat" cmpd="sng" algn="ctr">
                <a:solidFill>
                  <a:srgbClr val="FFFFFF">
                    <a:lumMod val="75000"/>
                  </a:srgbClr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72" name="Straight Connector 71">
                <a:extLst>
                  <a:ext uri="{FF2B5EF4-FFF2-40B4-BE49-F238E27FC236}">
                    <a16:creationId xmlns:a16="http://schemas.microsoft.com/office/drawing/2014/main" id="{CDB53111-5E37-5F2B-40C0-86CE5673A115}"/>
                  </a:ext>
                </a:extLst>
              </p:cNvPr>
              <p:cNvCxnSpPr/>
              <p:nvPr/>
            </p:nvCxnSpPr>
            <p:spPr bwMode="auto">
              <a:xfrm>
                <a:off x="4686031" y="1844824"/>
                <a:ext cx="0" cy="4183675"/>
              </a:xfrm>
              <a:prstGeom prst="line">
                <a:avLst/>
              </a:prstGeom>
              <a:solidFill>
                <a:srgbClr val="99CCFF"/>
              </a:solidFill>
              <a:ln w="12700" cap="flat" cmpd="sng" algn="ctr">
                <a:solidFill>
                  <a:srgbClr val="FFFFFF">
                    <a:lumMod val="75000"/>
                  </a:srgbClr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73" name="Straight Connector 72">
                <a:extLst>
                  <a:ext uri="{FF2B5EF4-FFF2-40B4-BE49-F238E27FC236}">
                    <a16:creationId xmlns:a16="http://schemas.microsoft.com/office/drawing/2014/main" id="{5DED35D4-8DF7-D40E-2523-E78F5E299945}"/>
                  </a:ext>
                </a:extLst>
              </p:cNvPr>
              <p:cNvCxnSpPr/>
              <p:nvPr/>
            </p:nvCxnSpPr>
            <p:spPr bwMode="auto">
              <a:xfrm>
                <a:off x="3599130" y="1844824"/>
                <a:ext cx="0" cy="4183675"/>
              </a:xfrm>
              <a:prstGeom prst="line">
                <a:avLst/>
              </a:prstGeom>
              <a:solidFill>
                <a:srgbClr val="99CCFF"/>
              </a:solidFill>
              <a:ln w="12700" cap="flat" cmpd="sng" algn="ctr">
                <a:solidFill>
                  <a:srgbClr val="FFFFFF">
                    <a:lumMod val="75000"/>
                  </a:srgbClr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74" name="Straight Connector 73">
                <a:extLst>
                  <a:ext uri="{FF2B5EF4-FFF2-40B4-BE49-F238E27FC236}">
                    <a16:creationId xmlns:a16="http://schemas.microsoft.com/office/drawing/2014/main" id="{71D83232-091A-ACDB-1868-8CCBF412F66D}"/>
                  </a:ext>
                </a:extLst>
              </p:cNvPr>
              <p:cNvCxnSpPr/>
              <p:nvPr/>
            </p:nvCxnSpPr>
            <p:spPr bwMode="auto">
              <a:xfrm>
                <a:off x="7946734" y="1841459"/>
                <a:ext cx="0" cy="4183675"/>
              </a:xfrm>
              <a:prstGeom prst="line">
                <a:avLst/>
              </a:prstGeom>
              <a:solidFill>
                <a:srgbClr val="99CCFF"/>
              </a:solidFill>
              <a:ln w="12700" cap="flat" cmpd="sng" algn="ctr">
                <a:solidFill>
                  <a:srgbClr val="FFFFFF">
                    <a:lumMod val="75000"/>
                  </a:srgbClr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75" name="Straight Connector 74">
                <a:extLst>
                  <a:ext uri="{FF2B5EF4-FFF2-40B4-BE49-F238E27FC236}">
                    <a16:creationId xmlns:a16="http://schemas.microsoft.com/office/drawing/2014/main" id="{3BB652F8-4626-6FE1-69BE-361436A3E3FE}"/>
                  </a:ext>
                </a:extLst>
              </p:cNvPr>
              <p:cNvCxnSpPr/>
              <p:nvPr/>
            </p:nvCxnSpPr>
            <p:spPr bwMode="auto">
              <a:xfrm>
                <a:off x="2512229" y="1841459"/>
                <a:ext cx="0" cy="4183675"/>
              </a:xfrm>
              <a:prstGeom prst="line">
                <a:avLst/>
              </a:prstGeom>
              <a:solidFill>
                <a:srgbClr val="99CCFF"/>
              </a:solidFill>
              <a:ln w="12700" cap="flat" cmpd="sng" algn="ctr">
                <a:solidFill>
                  <a:srgbClr val="FFFFFF">
                    <a:lumMod val="75000"/>
                  </a:srgbClr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</p:spPr>
          </p:cxnSp>
        </p:grpSp>
        <p:sp>
          <p:nvSpPr>
            <p:cNvPr id="40" name="Rectangle 10">
              <a:extLst>
                <a:ext uri="{FF2B5EF4-FFF2-40B4-BE49-F238E27FC236}">
                  <a16:creationId xmlns:a16="http://schemas.microsoft.com/office/drawing/2014/main" id="{8BB16CB6-5B26-6E94-1CA2-B0C5B7A383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59048" y="3769923"/>
              <a:ext cx="936101" cy="885500"/>
            </a:xfrm>
            <a:prstGeom prst="rect">
              <a:avLst/>
            </a:prstGeom>
            <a:solidFill>
              <a:srgbClr val="000000">
                <a:lumMod val="75000"/>
                <a:lumOff val="25000"/>
              </a:srgbClr>
            </a:solidFill>
            <a:ln w="12700" algn="ctr">
              <a:noFill/>
              <a:miter lim="800000"/>
              <a:headEnd/>
              <a:tailEnd/>
            </a:ln>
          </p:spPr>
          <p:txBody>
            <a:bodyPr wrap="none" anchor="ctr">
              <a:noAutofit/>
            </a:bodyPr>
            <a:lstStyle/>
            <a:p>
              <a:pPr marL="0" marR="0" lvl="0" indent="0" algn="ctr" defTabSz="762000" eaLnBrk="0" fontAlgn="base" latinLnBrk="0" hangingPunct="0">
                <a:lnSpc>
                  <a:spcPct val="100000"/>
                </a:lnSpc>
                <a:spcBef>
                  <a:spcPts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Readex Pro" pitchFamily="2" charset="-78"/>
                </a:rPr>
                <a:t>Troubleshoot</a:t>
              </a:r>
            </a:p>
            <a:p>
              <a:pPr marL="0" marR="0" lvl="0" indent="0" algn="ctr" defTabSz="762000" eaLnBrk="0" fontAlgn="base" latinLnBrk="0" hangingPunct="0">
                <a:lnSpc>
                  <a:spcPct val="100000"/>
                </a:lnSpc>
                <a:spcBef>
                  <a:spcPts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Readex Pro" pitchFamily="2" charset="-78"/>
                </a:rPr>
                <a:t>to locate</a:t>
              </a:r>
            </a:p>
            <a:p>
              <a:pPr marL="0" marR="0" lvl="0" indent="0" algn="ctr" defTabSz="762000" eaLnBrk="0" fontAlgn="base" latinLnBrk="0" hangingPunct="0">
                <a:lnSpc>
                  <a:spcPct val="100000"/>
                </a:lnSpc>
                <a:spcBef>
                  <a:spcPts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Readex Pro" pitchFamily="2" charset="-78"/>
                </a:rPr>
                <a:t>the problem</a:t>
              </a:r>
            </a:p>
          </p:txBody>
        </p:sp>
        <p:sp>
          <p:nvSpPr>
            <p:cNvPr id="41" name="Rectangle 10">
              <a:extLst>
                <a:ext uri="{FF2B5EF4-FFF2-40B4-BE49-F238E27FC236}">
                  <a16:creationId xmlns:a16="http://schemas.microsoft.com/office/drawing/2014/main" id="{75D3804F-72F2-32B7-3460-CC2095AFAF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72045" y="2521215"/>
              <a:ext cx="936101" cy="885500"/>
            </a:xfrm>
            <a:prstGeom prst="rect">
              <a:avLst/>
            </a:prstGeom>
            <a:solidFill>
              <a:srgbClr val="000000">
                <a:lumMod val="65000"/>
                <a:lumOff val="35000"/>
              </a:srgbClr>
            </a:solidFill>
            <a:ln w="12700" algn="ctr">
              <a:noFill/>
              <a:miter lim="800000"/>
              <a:headEnd/>
              <a:tailEnd/>
            </a:ln>
          </p:spPr>
          <p:txBody>
            <a:bodyPr wrap="none" anchor="ctr">
              <a:noAutofit/>
            </a:bodyPr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 sz="1000"/>
              </a:pPr>
              <a:r>
                <a: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Readex Pro" pitchFamily="2" charset="-78"/>
                </a:rPr>
                <a:t>Receive </a:t>
              </a:r>
            </a:p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 sz="1000"/>
              </a:pPr>
              <a:r>
                <a: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Readex Pro" pitchFamily="2" charset="-78"/>
                </a:rPr>
                <a:t>defective</a:t>
              </a:r>
            </a:p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 sz="1000"/>
              </a:pPr>
              <a:r>
                <a: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Readex Pro" pitchFamily="2" charset="-78"/>
                </a:rPr>
                <a:t>unit</a:t>
              </a: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45C78423-DF69-8232-1DBA-04F59528D2D3}"/>
                </a:ext>
              </a:extLst>
            </p:cNvPr>
            <p:cNvSpPr txBox="1"/>
            <p:nvPr/>
          </p:nvSpPr>
          <p:spPr>
            <a:xfrm>
              <a:off x="491853" y="1571099"/>
              <a:ext cx="896399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 anchor="ctr">
              <a:noAutofit/>
            </a:bodyPr>
            <a:lstStyle/>
            <a:p>
              <a:pPr marL="0" marR="0" lvl="0" indent="0" algn="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Readex Pro" pitchFamily="2" charset="-78"/>
                </a:rPr>
                <a:t>Customer</a:t>
              </a: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C2DC69B4-2832-EC64-C9B1-5A3C8BE50CFE}"/>
                </a:ext>
              </a:extLst>
            </p:cNvPr>
            <p:cNvSpPr txBox="1"/>
            <p:nvPr/>
          </p:nvSpPr>
          <p:spPr>
            <a:xfrm>
              <a:off x="281880" y="2691552"/>
              <a:ext cx="1106372" cy="523221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 anchor="ctr">
              <a:noAutofit/>
            </a:bodyPr>
            <a:lstStyle/>
            <a:p>
              <a:pPr marL="0" marR="0" lvl="0" indent="0" algn="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Readex Pro" pitchFamily="2" charset="-78"/>
                </a:rPr>
                <a:t>Dealer</a:t>
              </a:r>
              <a:br>
                <a: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Readex Pro" pitchFamily="2" charset="-78"/>
                </a:rPr>
              </a:br>
              <a:r>
                <a: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Readex Pro" pitchFamily="2" charset="-78"/>
                </a:rPr>
                <a:t>representative</a:t>
              </a: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8A215DDD-F14C-00D4-2FFD-ADB03394A3AB}"/>
                </a:ext>
              </a:extLst>
            </p:cNvPr>
            <p:cNvSpPr txBox="1"/>
            <p:nvPr/>
          </p:nvSpPr>
          <p:spPr>
            <a:xfrm>
              <a:off x="1070536" y="4047803"/>
              <a:ext cx="317716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 anchor="ctr">
              <a:noAutofit/>
            </a:bodyPr>
            <a:lstStyle/>
            <a:p>
              <a:pPr marL="0" marR="0" lvl="0" indent="0" algn="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Readex Pro" pitchFamily="2" charset="-78"/>
                </a:rPr>
                <a:t>IT</a:t>
              </a:r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00AAF3C6-6E6E-EC42-3CD1-D4B613B4143A}"/>
                </a:ext>
              </a:extLst>
            </p:cNvPr>
            <p:cNvSpPr txBox="1"/>
            <p:nvPr/>
          </p:nvSpPr>
          <p:spPr>
            <a:xfrm>
              <a:off x="814056" y="5291607"/>
              <a:ext cx="574196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 anchor="ctr">
              <a:noAutofit/>
            </a:bodyPr>
            <a:lstStyle/>
            <a:p>
              <a:pPr marL="0" marR="0" lvl="0" indent="0" algn="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Readex Pro" pitchFamily="2" charset="-78"/>
                </a:rPr>
                <a:t>Store</a:t>
              </a:r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C93485AA-CB7C-41CC-2D56-0B33EB6C1812}"/>
                </a:ext>
              </a:extLst>
            </p:cNvPr>
            <p:cNvSpPr txBox="1"/>
            <p:nvPr/>
          </p:nvSpPr>
          <p:spPr>
            <a:xfrm>
              <a:off x="1489801" y="6109380"/>
              <a:ext cx="907621" cy="276999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 anchor="ctr">
              <a:noAutofit/>
            </a:bodyPr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Readex Pro" pitchFamily="2" charset="-78"/>
                </a:rPr>
                <a:t>10 Minutes</a:t>
              </a: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D5C0728D-51CC-09E5-66BE-C9AE13EA16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30460" y="3769923"/>
              <a:ext cx="936101" cy="885500"/>
            </a:xfrm>
            <a:prstGeom prst="rect">
              <a:avLst/>
            </a:prstGeom>
            <a:solidFill>
              <a:srgbClr val="000000">
                <a:lumMod val="75000"/>
                <a:lumOff val="25000"/>
              </a:srgbClr>
            </a:solidFill>
            <a:ln w="12700" algn="ctr">
              <a:noFill/>
              <a:miter lim="800000"/>
              <a:headEnd/>
              <a:tailEnd/>
            </a:ln>
          </p:spPr>
          <p:txBody>
            <a:bodyPr wrap="none" anchor="ctr">
              <a:noAutofit/>
            </a:bodyPr>
            <a:lstStyle/>
            <a:p>
              <a:pPr marL="0" marR="0" lvl="0" indent="0" algn="ctr" defTabSz="762000" eaLnBrk="0" fontAlgn="base" latinLnBrk="0" hangingPunct="0">
                <a:lnSpc>
                  <a:spcPct val="100000"/>
                </a:lnSpc>
                <a:spcBef>
                  <a:spcPts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Readex Pro" pitchFamily="2" charset="-78"/>
                </a:rPr>
                <a:t>Replace</a:t>
              </a:r>
              <a:br>
                <a: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Readex Pro" pitchFamily="2" charset="-78"/>
                </a:rPr>
              </a:br>
              <a:r>
                <a: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Readex Pro" pitchFamily="2" charset="-78"/>
                </a:rPr>
                <a:t>defective</a:t>
              </a:r>
              <a:br>
                <a: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Readex Pro" pitchFamily="2" charset="-78"/>
                </a:rPr>
              </a:br>
              <a:r>
                <a: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Readex Pro" pitchFamily="2" charset="-78"/>
                </a:rPr>
                <a:t>part</a:t>
              </a:r>
            </a:p>
          </p:txBody>
        </p:sp>
        <p:sp>
          <p:nvSpPr>
            <p:cNvPr id="48" name="Rectangle 10">
              <a:extLst>
                <a:ext uri="{FF2B5EF4-FFF2-40B4-BE49-F238E27FC236}">
                  <a16:creationId xmlns:a16="http://schemas.microsoft.com/office/drawing/2014/main" id="{2C4818A5-4F9F-A0B1-3E2A-ED3753EF3C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05152" y="3769923"/>
              <a:ext cx="936101" cy="885500"/>
            </a:xfrm>
            <a:prstGeom prst="rect">
              <a:avLst/>
            </a:prstGeom>
            <a:solidFill>
              <a:srgbClr val="000000">
                <a:lumMod val="75000"/>
                <a:lumOff val="25000"/>
              </a:srgbClr>
            </a:solidFill>
            <a:ln w="12700" algn="ctr">
              <a:noFill/>
              <a:miter lim="800000"/>
              <a:headEnd/>
              <a:tailEnd/>
            </a:ln>
          </p:spPr>
          <p:txBody>
            <a:bodyPr wrap="none" anchor="ctr">
              <a:noAutofit/>
            </a:bodyPr>
            <a:lstStyle/>
            <a:p>
              <a:pPr marL="0" marR="0" lvl="0" indent="0" algn="ctr" defTabSz="762000" eaLnBrk="0" fontAlgn="base" latinLnBrk="0" hangingPunct="0">
                <a:lnSpc>
                  <a:spcPct val="100000"/>
                </a:lnSpc>
                <a:spcBef>
                  <a:spcPts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Readex Pro" pitchFamily="2" charset="-78"/>
                </a:rPr>
                <a:t>Functional</a:t>
              </a:r>
              <a:br>
                <a: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Readex Pro" pitchFamily="2" charset="-78"/>
                </a:rPr>
              </a:br>
              <a:r>
                <a: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Readex Pro" pitchFamily="2" charset="-78"/>
                </a:rPr>
                <a:t>test</a:t>
              </a:r>
            </a:p>
          </p:txBody>
        </p:sp>
        <p:sp>
          <p:nvSpPr>
            <p:cNvPr id="49" name="Rectangle 10">
              <a:extLst>
                <a:ext uri="{FF2B5EF4-FFF2-40B4-BE49-F238E27FC236}">
                  <a16:creationId xmlns:a16="http://schemas.microsoft.com/office/drawing/2014/main" id="{D01B2009-0535-4B65-8CEF-1E60E5C921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4905" y="2542246"/>
              <a:ext cx="936101" cy="885500"/>
            </a:xfrm>
            <a:prstGeom prst="rect">
              <a:avLst/>
            </a:prstGeom>
            <a:solidFill>
              <a:srgbClr val="595959"/>
            </a:solidFill>
            <a:ln w="12700" algn="ctr">
              <a:noFill/>
              <a:miter lim="800000"/>
              <a:headEnd/>
              <a:tailEnd/>
            </a:ln>
          </p:spPr>
          <p:txBody>
            <a:bodyPr wrap="none" anchor="ctr">
              <a:noAutofit/>
            </a:bodyPr>
            <a:lstStyle/>
            <a:p>
              <a:pPr marL="0" marR="0" lvl="0" indent="0" algn="ctr" defTabSz="762000" eaLnBrk="0" fontAlgn="base" latinLnBrk="0" hangingPunct="0">
                <a:lnSpc>
                  <a:spcPct val="100000"/>
                </a:lnSpc>
                <a:spcBef>
                  <a:spcPts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Readex Pro" pitchFamily="2" charset="-78"/>
                </a:rPr>
                <a:t>Complete</a:t>
              </a:r>
              <a:br>
                <a: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Readex Pro" pitchFamily="2" charset="-78"/>
                </a:rPr>
              </a:br>
              <a:r>
                <a: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Readex Pro" pitchFamily="2" charset="-78"/>
                </a:rPr>
                <a:t>paperwork</a:t>
              </a:r>
            </a:p>
          </p:txBody>
        </p:sp>
        <p:sp>
          <p:nvSpPr>
            <p:cNvPr id="50" name="Rectangle 10">
              <a:extLst>
                <a:ext uri="{FF2B5EF4-FFF2-40B4-BE49-F238E27FC236}">
                  <a16:creationId xmlns:a16="http://schemas.microsoft.com/office/drawing/2014/main" id="{B28E5818-3CB7-AD8A-A73C-35DC9FDB17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994794" y="2541087"/>
              <a:ext cx="936101" cy="885500"/>
            </a:xfrm>
            <a:prstGeom prst="rect">
              <a:avLst/>
            </a:prstGeom>
            <a:solidFill>
              <a:srgbClr val="595959"/>
            </a:solidFill>
            <a:ln w="12700" algn="ctr">
              <a:noFill/>
              <a:miter lim="800000"/>
              <a:headEnd/>
              <a:tailEnd/>
            </a:ln>
          </p:spPr>
          <p:txBody>
            <a:bodyPr wrap="none" anchor="ctr">
              <a:noAutofit/>
            </a:bodyPr>
            <a:lstStyle/>
            <a:p>
              <a:pPr marL="0" marR="0" lvl="0" indent="0" algn="ctr" defTabSz="762000" eaLnBrk="0" fontAlgn="base" latinLnBrk="0" hangingPunct="0">
                <a:lnSpc>
                  <a:spcPct val="100000"/>
                </a:lnSpc>
                <a:spcBef>
                  <a:spcPts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Readex Pro" pitchFamily="2" charset="-78"/>
                </a:rPr>
                <a:t>Return to</a:t>
              </a:r>
              <a:br>
                <a: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Readex Pro" pitchFamily="2" charset="-78"/>
                </a:rPr>
              </a:br>
              <a:r>
                <a: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Readex Pro" pitchFamily="2" charset="-78"/>
                </a:rPr>
                <a:t>customer</a:t>
              </a:r>
            </a:p>
          </p:txBody>
        </p:sp>
        <p:sp>
          <p:nvSpPr>
            <p:cNvPr id="51" name="Rectangle 10">
              <a:extLst>
                <a:ext uri="{FF2B5EF4-FFF2-40B4-BE49-F238E27FC236}">
                  <a16:creationId xmlns:a16="http://schemas.microsoft.com/office/drawing/2014/main" id="{115DCEC4-5CD3-B19D-2936-C82EB57AC8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994794" y="1275241"/>
              <a:ext cx="936101" cy="885500"/>
            </a:xfrm>
            <a:prstGeom prst="rect">
              <a:avLst/>
            </a:prstGeom>
            <a:solidFill>
              <a:srgbClr val="89BC44"/>
            </a:solidFill>
            <a:ln w="12700" algn="ctr">
              <a:noFill/>
              <a:miter lim="800000"/>
              <a:headEnd/>
              <a:tailEnd/>
            </a:ln>
          </p:spPr>
          <p:txBody>
            <a:bodyPr wrap="none" anchor="ctr">
              <a:noAutofit/>
            </a:bodyPr>
            <a:lstStyle/>
            <a:p>
              <a:pPr marL="0" marR="0" lvl="0" indent="0" algn="ctr" defTabSz="762000" eaLnBrk="0" fontAlgn="base" latinLnBrk="0" hangingPunct="0">
                <a:lnSpc>
                  <a:spcPct val="100000"/>
                </a:lnSpc>
                <a:spcBef>
                  <a:spcPts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Readex Pro" pitchFamily="2" charset="-78"/>
                </a:rPr>
                <a:t>Receive</a:t>
              </a:r>
              <a:br>
                <a: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Readex Pro" pitchFamily="2" charset="-78"/>
                </a:rPr>
              </a:br>
              <a:r>
                <a: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Readex Pro" pitchFamily="2" charset="-78"/>
                </a:rPr>
                <a:t>product</a:t>
              </a:r>
            </a:p>
          </p:txBody>
        </p:sp>
        <p:cxnSp>
          <p:nvCxnSpPr>
            <p:cNvPr id="52" name="Connector: Elbow 51">
              <a:extLst>
                <a:ext uri="{FF2B5EF4-FFF2-40B4-BE49-F238E27FC236}">
                  <a16:creationId xmlns:a16="http://schemas.microsoft.com/office/drawing/2014/main" id="{E13C7E12-F666-7BFF-1D98-0ED82A57D8BB}"/>
                </a:ext>
              </a:extLst>
            </p:cNvPr>
            <p:cNvCxnSpPr>
              <a:stCxn id="41" idx="2"/>
              <a:endCxn id="40" idx="1"/>
            </p:cNvCxnSpPr>
            <p:nvPr/>
          </p:nvCxnSpPr>
          <p:spPr bwMode="auto">
            <a:xfrm rot="16200000" flipH="1">
              <a:off x="1846593" y="3500218"/>
              <a:ext cx="805959" cy="618952"/>
            </a:xfrm>
            <a:prstGeom prst="bentConnector2">
              <a:avLst/>
            </a:prstGeom>
            <a:solidFill>
              <a:srgbClr val="99CCFF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sp>
          <p:nvSpPr>
            <p:cNvPr id="53" name="Rectangle 10">
              <a:extLst>
                <a:ext uri="{FF2B5EF4-FFF2-40B4-BE49-F238E27FC236}">
                  <a16:creationId xmlns:a16="http://schemas.microsoft.com/office/drawing/2014/main" id="{0A379938-3B93-7C06-61E1-A245F2A45C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35191" y="5006871"/>
              <a:ext cx="936101" cy="885500"/>
            </a:xfrm>
            <a:prstGeom prst="rect">
              <a:avLst/>
            </a:prstGeom>
            <a:solidFill>
              <a:srgbClr val="000000">
                <a:lumMod val="50000"/>
                <a:lumOff val="50000"/>
              </a:srgbClr>
            </a:solidFill>
            <a:ln w="12700" algn="ctr">
              <a:noFill/>
              <a:miter lim="800000"/>
              <a:headEnd/>
              <a:tailEnd/>
            </a:ln>
          </p:spPr>
          <p:txBody>
            <a:bodyPr wrap="none" anchor="ctr">
              <a:noAutofit/>
            </a:bodyPr>
            <a:lstStyle/>
            <a:p>
              <a:pPr marL="0" marR="0" lvl="0" indent="0" algn="ctr" defTabSz="762000" eaLnBrk="0" fontAlgn="base" latinLnBrk="0" hangingPunct="0">
                <a:lnSpc>
                  <a:spcPct val="100000"/>
                </a:lnSpc>
                <a:spcBef>
                  <a:spcPts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Readex Pro" pitchFamily="2" charset="-78"/>
                </a:rPr>
                <a:t>Collect</a:t>
              </a:r>
              <a:br>
                <a: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Readex Pro" pitchFamily="2" charset="-78"/>
                </a:rPr>
              </a:br>
              <a:r>
                <a: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Readex Pro" pitchFamily="2" charset="-78"/>
                </a:rPr>
                <a:t>the new </a:t>
              </a:r>
              <a:br>
                <a: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Readex Pro" pitchFamily="2" charset="-78"/>
                </a:rPr>
              </a:br>
              <a:r>
                <a: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Readex Pro" pitchFamily="2" charset="-78"/>
                </a:rPr>
                <a:t>part(s)</a:t>
              </a:r>
            </a:p>
          </p:txBody>
        </p:sp>
        <p:cxnSp>
          <p:nvCxnSpPr>
            <p:cNvPr id="54" name="Connector: Elbow 53">
              <a:extLst>
                <a:ext uri="{FF2B5EF4-FFF2-40B4-BE49-F238E27FC236}">
                  <a16:creationId xmlns:a16="http://schemas.microsoft.com/office/drawing/2014/main" id="{7F1C902E-8C40-7C8A-1512-AB3EB3A367A1}"/>
                </a:ext>
              </a:extLst>
            </p:cNvPr>
            <p:cNvCxnSpPr>
              <a:cxnSpLocks/>
              <a:stCxn id="40" idx="2"/>
              <a:endCxn id="53" idx="1"/>
            </p:cNvCxnSpPr>
            <p:nvPr/>
          </p:nvCxnSpPr>
          <p:spPr bwMode="auto">
            <a:xfrm rot="16200000" flipH="1">
              <a:off x="2934046" y="4748476"/>
              <a:ext cx="794199" cy="608092"/>
            </a:xfrm>
            <a:prstGeom prst="bentConnector2">
              <a:avLst/>
            </a:prstGeom>
            <a:solidFill>
              <a:srgbClr val="99CCFF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55" name="Connector: Elbow 54">
              <a:extLst>
                <a:ext uri="{FF2B5EF4-FFF2-40B4-BE49-F238E27FC236}">
                  <a16:creationId xmlns:a16="http://schemas.microsoft.com/office/drawing/2014/main" id="{877FFCDE-F795-C33C-E325-F5600B2735A3}"/>
                </a:ext>
              </a:extLst>
            </p:cNvPr>
            <p:cNvCxnSpPr>
              <a:cxnSpLocks/>
              <a:stCxn id="53" idx="3"/>
              <a:endCxn id="47" idx="2"/>
            </p:cNvCxnSpPr>
            <p:nvPr/>
          </p:nvCxnSpPr>
          <p:spPr bwMode="auto">
            <a:xfrm flipV="1">
              <a:off x="4571292" y="4655423"/>
              <a:ext cx="627219" cy="794199"/>
            </a:xfrm>
            <a:prstGeom prst="bentConnector2">
              <a:avLst/>
            </a:prstGeom>
            <a:solidFill>
              <a:srgbClr val="99CCFF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56" name="Connector: Elbow 55">
              <a:extLst>
                <a:ext uri="{FF2B5EF4-FFF2-40B4-BE49-F238E27FC236}">
                  <a16:creationId xmlns:a16="http://schemas.microsoft.com/office/drawing/2014/main" id="{3ABCAA21-2C24-C38C-5532-F5B1288C4B99}"/>
                </a:ext>
              </a:extLst>
            </p:cNvPr>
            <p:cNvCxnSpPr>
              <a:cxnSpLocks/>
              <a:stCxn id="48" idx="3"/>
              <a:endCxn id="49" idx="2"/>
            </p:cNvCxnSpPr>
            <p:nvPr/>
          </p:nvCxnSpPr>
          <p:spPr bwMode="auto">
            <a:xfrm flipV="1">
              <a:off x="6741253" y="3427746"/>
              <a:ext cx="621703" cy="784928"/>
            </a:xfrm>
            <a:prstGeom prst="bentConnector2">
              <a:avLst/>
            </a:prstGeom>
            <a:solidFill>
              <a:srgbClr val="99CCFF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57" name="Straight Arrow Connector 56">
              <a:extLst>
                <a:ext uri="{FF2B5EF4-FFF2-40B4-BE49-F238E27FC236}">
                  <a16:creationId xmlns:a16="http://schemas.microsoft.com/office/drawing/2014/main" id="{F8F0EAEC-6281-212C-D022-4594BD71225F}"/>
                </a:ext>
              </a:extLst>
            </p:cNvPr>
            <p:cNvCxnSpPr>
              <a:stCxn id="47" idx="3"/>
              <a:endCxn id="48" idx="1"/>
            </p:cNvCxnSpPr>
            <p:nvPr/>
          </p:nvCxnSpPr>
          <p:spPr bwMode="auto">
            <a:xfrm>
              <a:off x="5666561" y="4212674"/>
              <a:ext cx="138591" cy="0"/>
            </a:xfrm>
            <a:prstGeom prst="straightConnector1">
              <a:avLst/>
            </a:prstGeom>
            <a:solidFill>
              <a:srgbClr val="99CCFF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58" name="Straight Arrow Connector 57">
              <a:extLst>
                <a:ext uri="{FF2B5EF4-FFF2-40B4-BE49-F238E27FC236}">
                  <a16:creationId xmlns:a16="http://schemas.microsoft.com/office/drawing/2014/main" id="{27837958-4E1C-54C9-6426-9195F20459C6}"/>
                </a:ext>
              </a:extLst>
            </p:cNvPr>
            <p:cNvCxnSpPr>
              <a:cxnSpLocks/>
              <a:stCxn id="49" idx="3"/>
              <a:endCxn id="50" idx="1"/>
            </p:cNvCxnSpPr>
            <p:nvPr/>
          </p:nvCxnSpPr>
          <p:spPr bwMode="auto">
            <a:xfrm flipV="1">
              <a:off x="7831006" y="2983838"/>
              <a:ext cx="163788" cy="1159"/>
            </a:xfrm>
            <a:prstGeom prst="straightConnector1">
              <a:avLst/>
            </a:prstGeom>
            <a:solidFill>
              <a:srgbClr val="99CCFF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59" name="Straight Arrow Connector 58">
              <a:extLst>
                <a:ext uri="{FF2B5EF4-FFF2-40B4-BE49-F238E27FC236}">
                  <a16:creationId xmlns:a16="http://schemas.microsoft.com/office/drawing/2014/main" id="{868122C2-7B2E-32FB-DFC2-A23A4DCF08C5}"/>
                </a:ext>
              </a:extLst>
            </p:cNvPr>
            <p:cNvCxnSpPr>
              <a:cxnSpLocks/>
              <a:stCxn id="50" idx="0"/>
              <a:endCxn id="51" idx="2"/>
            </p:cNvCxnSpPr>
            <p:nvPr/>
          </p:nvCxnSpPr>
          <p:spPr bwMode="auto">
            <a:xfrm flipV="1">
              <a:off x="8462845" y="2160741"/>
              <a:ext cx="0" cy="380346"/>
            </a:xfrm>
            <a:prstGeom prst="straightConnector1">
              <a:avLst/>
            </a:prstGeom>
            <a:solidFill>
              <a:srgbClr val="99CCFF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sp>
          <p:nvSpPr>
            <p:cNvPr id="60" name="Rectangle 10">
              <a:extLst>
                <a:ext uri="{FF2B5EF4-FFF2-40B4-BE49-F238E27FC236}">
                  <a16:creationId xmlns:a16="http://schemas.microsoft.com/office/drawing/2014/main" id="{F18544F3-F42B-0586-69A7-8B3F12096C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72045" y="1275241"/>
              <a:ext cx="936101" cy="885500"/>
            </a:xfrm>
            <a:prstGeom prst="rect">
              <a:avLst/>
            </a:prstGeom>
            <a:solidFill>
              <a:srgbClr val="177F78"/>
            </a:solidFill>
            <a:ln w="12700" algn="ctr">
              <a:noFill/>
              <a:miter lim="800000"/>
              <a:headEnd/>
              <a:tailEnd/>
            </a:ln>
          </p:spPr>
          <p:txBody>
            <a:bodyPr wrap="none" anchor="ctr">
              <a:noAutofit/>
            </a:bodyPr>
            <a:lstStyle/>
            <a:p>
              <a:pPr marL="0" marR="0" lvl="0" indent="0" algn="ctr" defTabSz="762000" eaLnBrk="0" fontAlgn="base" latinLnBrk="0" hangingPunct="0">
                <a:lnSpc>
                  <a:spcPct val="100000"/>
                </a:lnSpc>
                <a:spcBef>
                  <a:spcPts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Readex Pro" pitchFamily="2" charset="-78"/>
                </a:rPr>
                <a:t>Provide</a:t>
              </a:r>
              <a:br>
                <a: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Readex Pro" pitchFamily="2" charset="-78"/>
                </a:rPr>
              </a:br>
              <a:r>
                <a: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Readex Pro" pitchFamily="2" charset="-78"/>
                </a:rPr>
                <a:t>defective </a:t>
              </a:r>
              <a:br>
                <a: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Readex Pro" pitchFamily="2" charset="-78"/>
                </a:rPr>
              </a:br>
              <a:r>
                <a: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Readex Pro" pitchFamily="2" charset="-78"/>
                </a:rPr>
                <a:t>unit</a:t>
              </a:r>
            </a:p>
          </p:txBody>
        </p:sp>
        <p:cxnSp>
          <p:nvCxnSpPr>
            <p:cNvPr id="61" name="Straight Arrow Connector 60">
              <a:extLst>
                <a:ext uri="{FF2B5EF4-FFF2-40B4-BE49-F238E27FC236}">
                  <a16:creationId xmlns:a16="http://schemas.microsoft.com/office/drawing/2014/main" id="{68882D97-9B45-CBFF-EF0F-A75656698DF3}"/>
                </a:ext>
              </a:extLst>
            </p:cNvPr>
            <p:cNvCxnSpPr>
              <a:cxnSpLocks/>
              <a:stCxn id="60" idx="2"/>
              <a:endCxn id="41" idx="0"/>
            </p:cNvCxnSpPr>
            <p:nvPr/>
          </p:nvCxnSpPr>
          <p:spPr bwMode="auto">
            <a:xfrm>
              <a:off x="1940096" y="2160741"/>
              <a:ext cx="0" cy="360475"/>
            </a:xfrm>
            <a:prstGeom prst="straightConnector1">
              <a:avLst/>
            </a:prstGeom>
            <a:solidFill>
              <a:srgbClr val="99CCFF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B8097056-70F7-58EA-98F3-17487F0391D7}"/>
                </a:ext>
              </a:extLst>
            </p:cNvPr>
            <p:cNvSpPr txBox="1"/>
            <p:nvPr/>
          </p:nvSpPr>
          <p:spPr>
            <a:xfrm>
              <a:off x="2569401" y="6109380"/>
              <a:ext cx="907621" cy="276999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 anchor="ctr">
              <a:noAutofit/>
            </a:bodyPr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Readex Pro" pitchFamily="2" charset="-78"/>
                </a:rPr>
                <a:t>13 Minutes</a:t>
              </a:r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CB0BC4C8-721D-D1DD-41D2-704A703918DB}"/>
                </a:ext>
              </a:extLst>
            </p:cNvPr>
            <p:cNvSpPr txBox="1"/>
            <p:nvPr/>
          </p:nvSpPr>
          <p:spPr>
            <a:xfrm>
              <a:off x="3688705" y="6109380"/>
              <a:ext cx="829074" cy="276999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 anchor="ctr">
              <a:noAutofit/>
            </a:bodyPr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Readex Pro" pitchFamily="2" charset="-78"/>
                </a:rPr>
                <a:t>6 Minutes</a:t>
              </a:r>
            </a:p>
          </p:txBody>
        </p:sp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74737C98-016F-4458-3949-9F381FFA7C10}"/>
                </a:ext>
              </a:extLst>
            </p:cNvPr>
            <p:cNvSpPr txBox="1"/>
            <p:nvPr/>
          </p:nvSpPr>
          <p:spPr>
            <a:xfrm>
              <a:off x="4789776" y="6109380"/>
              <a:ext cx="829074" cy="276999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 anchor="ctr">
              <a:noAutofit/>
            </a:bodyPr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Readex Pro" pitchFamily="2" charset="-78"/>
                </a:rPr>
                <a:t>6 Minutes</a:t>
              </a:r>
            </a:p>
          </p:txBody>
        </p: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94E92C84-2789-4DCE-2C81-2AB6CAA0F80F}"/>
                </a:ext>
              </a:extLst>
            </p:cNvPr>
            <p:cNvSpPr txBox="1"/>
            <p:nvPr/>
          </p:nvSpPr>
          <p:spPr>
            <a:xfrm>
              <a:off x="5861728" y="6109380"/>
              <a:ext cx="829074" cy="276999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 anchor="ctr">
              <a:noAutofit/>
            </a:bodyPr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Readex Pro" pitchFamily="2" charset="-78"/>
                </a:rPr>
                <a:t>3 Minutes</a:t>
              </a:r>
            </a:p>
          </p:txBody>
        </p:sp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B04EEE79-41F9-63BA-ACEF-D6DC6C846BA6}"/>
                </a:ext>
              </a:extLst>
            </p:cNvPr>
            <p:cNvSpPr txBox="1"/>
            <p:nvPr/>
          </p:nvSpPr>
          <p:spPr>
            <a:xfrm>
              <a:off x="6951671" y="6109380"/>
              <a:ext cx="829074" cy="276999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 anchor="ctr">
              <a:noAutofit/>
            </a:bodyPr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Readex Pro" pitchFamily="2" charset="-78"/>
                </a:rPr>
                <a:t>8 Minutes</a:t>
              </a:r>
            </a:p>
          </p:txBody>
        </p: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18F80828-7EC7-9A15-23A3-E6A232B38E04}"/>
                </a:ext>
              </a:extLst>
            </p:cNvPr>
            <p:cNvSpPr txBox="1"/>
            <p:nvPr/>
          </p:nvSpPr>
          <p:spPr>
            <a:xfrm>
              <a:off x="8015133" y="6109380"/>
              <a:ext cx="907621" cy="276999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 anchor="ctr">
              <a:noAutofit/>
            </a:bodyPr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Readex Pro" pitchFamily="2" charset="-78"/>
                </a:rPr>
                <a:t>10 Minutes</a:t>
              </a:r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5EEE2925-17F0-EA32-9EB2-4E3A4D064AE9}"/>
                </a:ext>
              </a:extLst>
            </p:cNvPr>
            <p:cNvSpPr txBox="1"/>
            <p:nvPr/>
          </p:nvSpPr>
          <p:spPr>
            <a:xfrm>
              <a:off x="173216" y="6109911"/>
              <a:ext cx="1215035" cy="276999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 anchor="ctr">
              <a:noAutofit/>
            </a:bodyPr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u="none" strike="noStrike" kern="0" cap="none" spc="0" normalizeH="0" baseline="0" noProof="0" dirty="0">
                  <a:ln>
                    <a:noFill/>
                  </a:ln>
                  <a:solidFill>
                    <a:schemeClr val="bg1">
                      <a:lumMod val="50000"/>
                    </a:schemeClr>
                  </a:solidFill>
                  <a:effectLst/>
                  <a:uLnTx/>
                  <a:uFillTx/>
                  <a:cs typeface="Readex Pro" pitchFamily="2" charset="-78"/>
                </a:rPr>
                <a:t>↑ Function / Time </a:t>
              </a:r>
              <a:r>
                <a:rPr kumimoji="0" lang="en-US" sz="1200" u="none" strike="noStrike" kern="0" cap="none" spc="0" normalizeH="0" baseline="0" noProof="0" dirty="0">
                  <a:ln>
                    <a:noFill/>
                  </a:ln>
                  <a:solidFill>
                    <a:schemeClr val="bg1">
                      <a:lumMod val="50000"/>
                    </a:schemeClr>
                  </a:solidFill>
                  <a:effectLst/>
                  <a:uLnTx/>
                  <a:uFillTx/>
                  <a:cs typeface="Readex Pro" pitchFamily="2" charset="-78"/>
                  <a:sym typeface="Wingdings" panose="05000000000000000000" pitchFamily="2" charset="2"/>
                </a:rPr>
                <a:t></a:t>
              </a:r>
              <a:endParaRPr kumimoji="0" lang="en-US" sz="1200" u="none" strike="noStrike" kern="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092455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88835D-8923-8E5C-ED00-2AE34C120C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053AD42-81D3-237E-4D34-BA1A77708B06}"/>
              </a:ext>
            </a:extLst>
          </p:cNvPr>
          <p:cNvSpPr/>
          <p:nvPr/>
        </p:nvSpPr>
        <p:spPr>
          <a:xfrm>
            <a:off x="-1561" y="-1"/>
            <a:ext cx="12193561" cy="561976"/>
          </a:xfrm>
          <a:prstGeom prst="rect">
            <a:avLst/>
          </a:prstGeom>
          <a:solidFill>
            <a:srgbClr val="E2E2E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endParaRPr lang="en-US" sz="1800" dirty="0"/>
          </a:p>
        </p:txBody>
      </p:sp>
      <p:sp>
        <p:nvSpPr>
          <p:cNvPr id="6" name="Freeform 12">
            <a:extLst>
              <a:ext uri="{FF2B5EF4-FFF2-40B4-BE49-F238E27FC236}">
                <a16:creationId xmlns:a16="http://schemas.microsoft.com/office/drawing/2014/main" id="{33BD88E2-4F5A-FB67-BBB9-EE309BA63007}"/>
              </a:ext>
            </a:extLst>
          </p:cNvPr>
          <p:cNvSpPr/>
          <p:nvPr/>
        </p:nvSpPr>
        <p:spPr>
          <a:xfrm>
            <a:off x="9363856" y="300498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DATE</a:t>
            </a:r>
          </a:p>
        </p:txBody>
      </p:sp>
      <p:sp>
        <p:nvSpPr>
          <p:cNvPr id="7" name="Freeform 14">
            <a:extLst>
              <a:ext uri="{FF2B5EF4-FFF2-40B4-BE49-F238E27FC236}">
                <a16:creationId xmlns:a16="http://schemas.microsoft.com/office/drawing/2014/main" id="{31619BDE-49E9-9A4A-BDB5-86099C02FB53}"/>
              </a:ext>
            </a:extLst>
          </p:cNvPr>
          <p:cNvSpPr/>
          <p:nvPr/>
        </p:nvSpPr>
        <p:spPr>
          <a:xfrm>
            <a:off x="5718176" y="300498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TEAM</a:t>
            </a:r>
          </a:p>
        </p:txBody>
      </p:sp>
      <p:sp>
        <p:nvSpPr>
          <p:cNvPr id="8" name="Freeform 11">
            <a:extLst>
              <a:ext uri="{FF2B5EF4-FFF2-40B4-BE49-F238E27FC236}">
                <a16:creationId xmlns:a16="http://schemas.microsoft.com/office/drawing/2014/main" id="{1224BF96-BAB7-A994-3FD9-9E969715C919}"/>
              </a:ext>
            </a:extLst>
          </p:cNvPr>
          <p:cNvSpPr/>
          <p:nvPr/>
        </p:nvSpPr>
        <p:spPr>
          <a:xfrm>
            <a:off x="9363075" y="49750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dirty="0">
                <a:solidFill>
                  <a:srgbClr val="000000"/>
                </a:solidFill>
              </a:rPr>
              <a:t>AREA</a:t>
            </a:r>
            <a:endParaRPr lang="en-US" sz="1100" b="0" dirty="0">
              <a:solidFill>
                <a:srgbClr val="000000"/>
              </a:solidFill>
            </a:endParaRPr>
          </a:p>
        </p:txBody>
      </p:sp>
      <p:sp>
        <p:nvSpPr>
          <p:cNvPr id="9" name="Freeform 11">
            <a:extLst>
              <a:ext uri="{FF2B5EF4-FFF2-40B4-BE49-F238E27FC236}">
                <a16:creationId xmlns:a16="http://schemas.microsoft.com/office/drawing/2014/main" id="{300AF436-9A01-917C-6517-1D6F726AF7F9}"/>
              </a:ext>
            </a:extLst>
          </p:cNvPr>
          <p:cNvSpPr/>
          <p:nvPr/>
        </p:nvSpPr>
        <p:spPr>
          <a:xfrm>
            <a:off x="5717396" y="49750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PROJECT</a:t>
            </a: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DA2652F5-0717-FCBB-BB7F-6F25B2428AA5}"/>
              </a:ext>
            </a:extLst>
          </p:cNvPr>
          <p:cNvSpPr/>
          <p:nvPr/>
        </p:nvSpPr>
        <p:spPr>
          <a:xfrm>
            <a:off x="280677" y="0"/>
            <a:ext cx="5297163" cy="313350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>
            <a:noAutofit/>
          </a:bodyPr>
          <a:lstStyle/>
          <a:p>
            <a:pPr algn="l"/>
            <a:r>
              <a:rPr lang="en-US" b="1" dirty="0">
                <a:solidFill>
                  <a:srgbClr val="000000"/>
                </a:solidFill>
              </a:rPr>
              <a:t>PROCESS MAP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11" name="Freeform 14">
            <a:extLst>
              <a:ext uri="{FF2B5EF4-FFF2-40B4-BE49-F238E27FC236}">
                <a16:creationId xmlns:a16="http://schemas.microsoft.com/office/drawing/2014/main" id="{1E7FFA3F-3717-D0F4-9124-7698848B9E50}"/>
              </a:ext>
            </a:extLst>
          </p:cNvPr>
          <p:cNvSpPr/>
          <p:nvPr/>
        </p:nvSpPr>
        <p:spPr>
          <a:xfrm>
            <a:off x="140589" y="300498"/>
            <a:ext cx="111944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TITLE</a:t>
            </a:r>
          </a:p>
        </p:txBody>
      </p:sp>
      <p:sp>
        <p:nvSpPr>
          <p:cNvPr id="12" name="Content Placeholder 23">
            <a:extLst>
              <a:ext uri="{FF2B5EF4-FFF2-40B4-BE49-F238E27FC236}">
                <a16:creationId xmlns:a16="http://schemas.microsoft.com/office/drawing/2014/main" id="{096E62C3-6481-C429-E1B7-EF828C871071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  <a:endParaRPr lang="en-AE" dirty="0"/>
          </a:p>
        </p:txBody>
      </p:sp>
      <p:sp>
        <p:nvSpPr>
          <p:cNvPr id="13" name="Content Placeholder 25">
            <a:extLst>
              <a:ext uri="{FF2B5EF4-FFF2-40B4-BE49-F238E27FC236}">
                <a16:creationId xmlns:a16="http://schemas.microsoft.com/office/drawing/2014/main" id="{BE47FF14-4203-0383-18D8-7050D99B10C0}"/>
              </a:ext>
            </a:extLst>
          </p:cNvPr>
          <p:cNvSpPr txBox="1">
            <a:spLocks/>
          </p:cNvSpPr>
          <p:nvPr/>
        </p:nvSpPr>
        <p:spPr>
          <a:xfrm>
            <a:off x="10103144" y="55869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4" name="Content Placeholder 21">
            <a:extLst>
              <a:ext uri="{FF2B5EF4-FFF2-40B4-BE49-F238E27FC236}">
                <a16:creationId xmlns:a16="http://schemas.microsoft.com/office/drawing/2014/main" id="{3D09D3ED-CEE8-E92E-7091-D85BE1BFA7FC}"/>
              </a:ext>
            </a:extLst>
          </p:cNvPr>
          <p:cNvSpPr txBox="1">
            <a:spLocks/>
          </p:cNvSpPr>
          <p:nvPr/>
        </p:nvSpPr>
        <p:spPr>
          <a:xfrm>
            <a:off x="1342682" y="306617"/>
            <a:ext cx="426818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4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Hotel Check-Out</a:t>
            </a:r>
          </a:p>
        </p:txBody>
      </p:sp>
      <p:sp>
        <p:nvSpPr>
          <p:cNvPr id="15" name="Content Placeholder 22">
            <a:extLst>
              <a:ext uri="{FF2B5EF4-FFF2-40B4-BE49-F238E27FC236}">
                <a16:creationId xmlns:a16="http://schemas.microsoft.com/office/drawing/2014/main" id="{8F5C2884-4767-B5C9-D0C7-3600CAF32974}"/>
              </a:ext>
            </a:extLst>
          </p:cNvPr>
          <p:cNvSpPr txBox="1">
            <a:spLocks/>
          </p:cNvSpPr>
          <p:nvPr/>
        </p:nvSpPr>
        <p:spPr>
          <a:xfrm>
            <a:off x="6790789" y="306617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6" name="Content Placeholder 24">
            <a:extLst>
              <a:ext uri="{FF2B5EF4-FFF2-40B4-BE49-F238E27FC236}">
                <a16:creationId xmlns:a16="http://schemas.microsoft.com/office/drawing/2014/main" id="{E53665EA-C73D-93B2-E84D-D4D5EDFE1875}"/>
              </a:ext>
            </a:extLst>
          </p:cNvPr>
          <p:cNvSpPr txBox="1">
            <a:spLocks/>
          </p:cNvSpPr>
          <p:nvPr/>
        </p:nvSpPr>
        <p:spPr>
          <a:xfrm>
            <a:off x="6790789" y="55869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7" name="Content Placeholder 23">
            <a:extLst>
              <a:ext uri="{FF2B5EF4-FFF2-40B4-BE49-F238E27FC236}">
                <a16:creationId xmlns:a16="http://schemas.microsoft.com/office/drawing/2014/main" id="{A2C59B3F-236F-289F-8C4A-949621D5DFC6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8" name="Content Placeholder 25">
            <a:extLst>
              <a:ext uri="{FF2B5EF4-FFF2-40B4-BE49-F238E27FC236}">
                <a16:creationId xmlns:a16="http://schemas.microsoft.com/office/drawing/2014/main" id="{A3C477C6-B429-EFA2-9952-2FE2604C3CEA}"/>
              </a:ext>
            </a:extLst>
          </p:cNvPr>
          <p:cNvSpPr txBox="1">
            <a:spLocks/>
          </p:cNvSpPr>
          <p:nvPr/>
        </p:nvSpPr>
        <p:spPr>
          <a:xfrm>
            <a:off x="10130172" y="55869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graphicFrame>
        <p:nvGraphicFramePr>
          <p:cNvPr id="38" name="Table 37">
            <a:extLst>
              <a:ext uri="{FF2B5EF4-FFF2-40B4-BE49-F238E27FC236}">
                <a16:creationId xmlns:a16="http://schemas.microsoft.com/office/drawing/2014/main" id="{94532A93-B928-CA7D-880C-830579387C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8976475"/>
              </p:ext>
            </p:extLst>
          </p:nvPr>
        </p:nvGraphicFramePr>
        <p:xfrm>
          <a:off x="918757" y="768964"/>
          <a:ext cx="10352924" cy="5320072"/>
        </p:xfrm>
        <a:graphic>
          <a:graphicData uri="http://schemas.openxmlformats.org/drawingml/2006/table">
            <a:tbl>
              <a:tblPr/>
              <a:tblGrid>
                <a:gridCol w="16916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653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826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265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8265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8265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8265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8265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8547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1200" b="0" i="0" u="none" strike="noStrike" spc="0" baseline="0" dirty="0">
                          <a:solidFill>
                            <a:schemeClr val="bg1"/>
                          </a:solidFill>
                          <a:latin typeface="+mn-lt"/>
                          <a:cs typeface="Readex Pro Deca Light" pitchFamily="2" charset="-78"/>
                        </a:rPr>
                        <a:t>Process flow</a:t>
                      </a:r>
                    </a:p>
                  </a:txBody>
                  <a:tcPr marL="0" marR="0" marT="0" marB="0" anchor="ctr">
                    <a:lnL w="762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50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1200" b="0" i="0" u="none" strike="noStrike" spc="0" dirty="0">
                          <a:solidFill>
                            <a:schemeClr val="bg1"/>
                          </a:solidFill>
                          <a:latin typeface="+mn-lt"/>
                          <a:cs typeface="Readex Pro Deca Light" pitchFamily="2" charset="-78"/>
                        </a:rPr>
                        <a:t>Description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50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1200" b="0" i="0" u="none" strike="noStrike" spc="0" dirty="0">
                          <a:solidFill>
                            <a:schemeClr val="bg1"/>
                          </a:solidFill>
                          <a:latin typeface="+mn-lt"/>
                          <a:cs typeface="Readex Pro Deca Light" pitchFamily="2" charset="-78"/>
                        </a:rPr>
                        <a:t>Department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50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1200" b="0" i="0" u="none" strike="noStrike" spc="0" dirty="0">
                          <a:solidFill>
                            <a:schemeClr val="bg1"/>
                          </a:solidFill>
                          <a:latin typeface="+mn-lt"/>
                          <a:cs typeface="Readex Pro Deca Light" pitchFamily="2" charset="-78"/>
                        </a:rPr>
                        <a:t>Responsible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50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1200" b="0" i="0" u="none" strike="noStrike" spc="0" dirty="0">
                          <a:solidFill>
                            <a:schemeClr val="bg1"/>
                          </a:solidFill>
                          <a:latin typeface="+mn-lt"/>
                          <a:cs typeface="Readex Pro Deca Light" pitchFamily="2" charset="-78"/>
                        </a:rPr>
                        <a:t>Inputs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50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1200" b="0" i="0" u="none" strike="noStrike" spc="0" dirty="0">
                          <a:solidFill>
                            <a:schemeClr val="bg1"/>
                          </a:solidFill>
                          <a:latin typeface="+mn-lt"/>
                          <a:cs typeface="Readex Pro Deca Light" pitchFamily="2" charset="-78"/>
                        </a:rPr>
                        <a:t>Outputs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50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1200" b="0" i="0" u="none" strike="noStrike" spc="0" dirty="0">
                          <a:solidFill>
                            <a:schemeClr val="bg1"/>
                          </a:solidFill>
                          <a:latin typeface="+mn-lt"/>
                          <a:cs typeface="Readex Pro Deca Light" pitchFamily="2" charset="-78"/>
                        </a:rPr>
                        <a:t>Key metrics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50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1200" b="0" i="0" u="none" strike="noStrike" spc="0" dirty="0">
                          <a:solidFill>
                            <a:schemeClr val="bg1"/>
                          </a:solidFill>
                          <a:latin typeface="+mn-lt"/>
                          <a:cs typeface="Readex Pro Deca Light" pitchFamily="2" charset="-78"/>
                        </a:rPr>
                        <a:t>Time range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50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6825">
                <a:tc rowSpan="8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endParaRPr lang="en-US" sz="1600" b="0" i="0" u="none" strike="noStrike" spc="0" baseline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762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Greet the guest and ask about stay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Front</a:t>
                      </a:r>
                      <a:b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</a:br>
                      <a: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office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Front desk agent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3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Deca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3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Deca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3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Deca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3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Deca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6825">
                <a:tc vMerge="1">
                  <a:txBody>
                    <a:bodyPr/>
                    <a:lstStyle/>
                    <a:p>
                      <a:pPr algn="ctr" fontAlgn="ctr"/>
                      <a:endParaRPr lang="en-US" sz="1600" b="0" i="0" u="none" strike="noStrike" spc="0" baseline="0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762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Check guest balance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Front</a:t>
                      </a:r>
                      <a:b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</a:br>
                      <a: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office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Front desk agent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Reservation number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Guest balance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3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Deca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0.5 – 1.5</a:t>
                      </a:r>
                      <a:b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</a:br>
                      <a: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minutes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16825">
                <a:tc vMerge="1">
                  <a:txBody>
                    <a:bodyPr/>
                    <a:lstStyle/>
                    <a:p>
                      <a:pPr algn="ctr" fontAlgn="ctr"/>
                      <a:endParaRPr lang="en-US" sz="1600" b="0" i="0" u="none" strike="noStrike" spc="0" baseline="0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762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Prepare</a:t>
                      </a:r>
                      <a:r>
                        <a:rPr lang="en-US" sz="1400" b="0" i="0" u="none" strike="noStrike" spc="0" baseline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 invoice</a:t>
                      </a:r>
                      <a:br>
                        <a:rPr lang="en-US" sz="1400" b="0" i="0" u="none" strike="noStrike" spc="0" baseline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</a:br>
                      <a:r>
                        <a:rPr lang="en-US" sz="1400" b="0" i="0" u="none" strike="noStrike" spc="0" baseline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for guest</a:t>
                      </a:r>
                      <a:endParaRPr lang="en-US" sz="14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Deca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Front</a:t>
                      </a:r>
                      <a:b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</a:br>
                      <a: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office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Front desk agent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300" b="0" i="0" u="none" strike="noStrike" spc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Invoice</a:t>
                      </a:r>
                      <a:b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</a:br>
                      <a: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print out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Time to prepare invoice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i="0" u="none" strike="noStrike" spc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616825">
                <a:tc vMerge="1">
                  <a:txBody>
                    <a:bodyPr/>
                    <a:lstStyle/>
                    <a:p>
                      <a:pPr algn="ctr" fontAlgn="ctr"/>
                      <a:endParaRPr lang="en-US" sz="1600" b="0" i="0" u="none" strike="noStrike" spc="0" baseline="0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762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Collect payment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Front</a:t>
                      </a:r>
                      <a:b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</a:br>
                      <a: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office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Front desk agent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Payment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3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Deca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3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Deca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3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Deca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6825">
                <a:tc vMerge="1">
                  <a:txBody>
                    <a:bodyPr/>
                    <a:lstStyle/>
                    <a:p>
                      <a:pPr algn="ctr" fontAlgn="ctr"/>
                      <a:endParaRPr lang="en-US" sz="1600" b="0" i="0" u="none" strike="noStrike" spc="0" baseline="0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762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Handover invoice copy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Front</a:t>
                      </a:r>
                      <a:b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</a:br>
                      <a: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office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Front desk agent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3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Deca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Enveloped invoice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3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Deca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3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Deca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16825">
                <a:tc vMerge="1">
                  <a:txBody>
                    <a:bodyPr/>
                    <a:lstStyle/>
                    <a:p>
                      <a:pPr algn="ctr" fontAlgn="ctr"/>
                      <a:endParaRPr lang="en-US" sz="1600" b="0" i="0" u="none" strike="noStrike" spc="0" baseline="0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762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Request guest to fill out satisfaction survey</a:t>
                      </a:r>
                      <a:br>
                        <a:rPr lang="en-US" sz="14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</a:br>
                      <a:r>
                        <a:rPr lang="en-US" sz="11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(Get his/her</a:t>
                      </a:r>
                      <a:r>
                        <a:rPr lang="en-US" sz="1100" b="0" i="0" u="none" strike="noStrike" spc="0" baseline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 consent</a:t>
                      </a:r>
                      <a:r>
                        <a:rPr lang="en-US" sz="11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Front</a:t>
                      </a:r>
                      <a:b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</a:br>
                      <a: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office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Front desk agent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Satisfaction survey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Completed survey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Satisfaction rate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2.5 – 4.0</a:t>
                      </a:r>
                      <a:b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</a:br>
                      <a: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minutes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16825">
                <a:tc vMerge="1">
                  <a:txBody>
                    <a:bodyPr/>
                    <a:lstStyle/>
                    <a:p>
                      <a:pPr algn="ctr" fontAlgn="ctr"/>
                      <a:endParaRPr lang="en-US" sz="1600" b="0" i="0" u="none" strike="noStrike" spc="0" baseline="0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762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Thank the guest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Front</a:t>
                      </a:r>
                      <a:b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</a:br>
                      <a: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office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Front desk agent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3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Deca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3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Deca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3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Deca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3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Deca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16825">
                <a:tc vMerge="1">
                  <a:txBody>
                    <a:bodyPr/>
                    <a:lstStyle/>
                    <a:p>
                      <a:pPr algn="ctr" fontAlgn="ctr"/>
                      <a:endParaRPr lang="en-US" sz="1600" b="0" i="0" u="none" strike="noStrike" spc="0" baseline="0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762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Update room status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Front</a:t>
                      </a:r>
                      <a:b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</a:br>
                      <a: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office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Front desk agent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Room number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Room</a:t>
                      </a:r>
                      <a:b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</a:br>
                      <a: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status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3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Deca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3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Deca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85946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871783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50170</TotalTime>
  <Words>296</Words>
  <Application>Microsoft Office PowerPoint</Application>
  <PresentationFormat>Widescreen</PresentationFormat>
  <Paragraphs>124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Aleo-Regular</vt:lpstr>
      <vt:lpstr>Arial</vt:lpstr>
      <vt:lpstr>Calibri</vt:lpstr>
      <vt:lpstr>Calibri Light</vt:lpstr>
      <vt:lpstr>Readex Pro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Nikash</dc:creator>
  <cp:lastModifiedBy>Tulsi Ranaot</cp:lastModifiedBy>
  <cp:revision>1256</cp:revision>
  <cp:lastPrinted>2025-08-05T06:42:25Z</cp:lastPrinted>
  <dcterms:created xsi:type="dcterms:W3CDTF">2018-03-01T11:16:05Z</dcterms:created>
  <dcterms:modified xsi:type="dcterms:W3CDTF">2025-10-02T11:14:02Z</dcterms:modified>
</cp:coreProperties>
</file>