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84" r:id="rId2"/>
    <p:sldId id="951" r:id="rId3"/>
    <p:sldId id="947" r:id="rId4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02-10-2025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50490-3B58-BD54-4096-2E02010BF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69789D-EC7C-E6E2-6572-8B8D7A3E27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C953BA-9DCE-64B7-80E1-6B5DD40778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CF194-E578-BAA0-F158-C17A7BBC4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5261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LOCATION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PEST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EB3DE430-98B4-BD08-1794-D08D9D829049}"/>
              </a:ext>
            </a:extLst>
          </p:cNvPr>
          <p:cNvGrpSpPr/>
          <p:nvPr/>
        </p:nvGrpSpPr>
        <p:grpSpPr>
          <a:xfrm>
            <a:off x="140129" y="952519"/>
            <a:ext cx="11670871" cy="4991081"/>
            <a:chOff x="140129" y="1117601"/>
            <a:chExt cx="11911742" cy="4968413"/>
          </a:xfrm>
        </p:grpSpPr>
        <p:sp>
          <p:nvSpPr>
            <p:cNvPr id="79" name="Rounded Rectangle 43">
              <a:extLst>
                <a:ext uri="{FF2B5EF4-FFF2-40B4-BE49-F238E27FC236}">
                  <a16:creationId xmlns:a16="http://schemas.microsoft.com/office/drawing/2014/main" id="{ED9FD544-BB64-AADB-4317-C795DE3035FD}"/>
                </a:ext>
              </a:extLst>
            </p:cNvPr>
            <p:cNvSpPr/>
            <p:nvPr/>
          </p:nvSpPr>
          <p:spPr>
            <a:xfrm flipH="1">
              <a:off x="140129" y="1117601"/>
              <a:ext cx="5955870" cy="2480762"/>
            </a:xfrm>
            <a:prstGeom prst="round1Rect">
              <a:avLst/>
            </a:prstGeom>
            <a:solidFill>
              <a:srgbClr val="0C9DA4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80" name="Rounded Rectangle 46">
              <a:extLst>
                <a:ext uri="{FF2B5EF4-FFF2-40B4-BE49-F238E27FC236}">
                  <a16:creationId xmlns:a16="http://schemas.microsoft.com/office/drawing/2014/main" id="{87637493-789A-B442-C016-F6BB9559FB7F}"/>
                </a:ext>
              </a:extLst>
            </p:cNvPr>
            <p:cNvSpPr/>
            <p:nvPr/>
          </p:nvSpPr>
          <p:spPr>
            <a:xfrm flipH="1" flipV="1">
              <a:off x="140129" y="3605252"/>
              <a:ext cx="5955869" cy="2480762"/>
            </a:xfrm>
            <a:prstGeom prst="round1Rect">
              <a:avLst/>
            </a:prstGeom>
            <a:solidFill>
              <a:srgbClr val="7F7F7F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81" name="Rounded Rectangle 44">
              <a:extLst>
                <a:ext uri="{FF2B5EF4-FFF2-40B4-BE49-F238E27FC236}">
                  <a16:creationId xmlns:a16="http://schemas.microsoft.com/office/drawing/2014/main" id="{BE25877B-F8AC-292F-90F7-D05B7184368F}"/>
                </a:ext>
              </a:extLst>
            </p:cNvPr>
            <p:cNvSpPr/>
            <p:nvPr/>
          </p:nvSpPr>
          <p:spPr>
            <a:xfrm>
              <a:off x="6095999" y="1117601"/>
              <a:ext cx="5955871" cy="2480762"/>
            </a:xfrm>
            <a:prstGeom prst="round1Rect">
              <a:avLst/>
            </a:prstGeom>
            <a:solidFill>
              <a:srgbClr val="FFC9DE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Rounded Rectangle 46">
              <a:extLst>
                <a:ext uri="{FF2B5EF4-FFF2-40B4-BE49-F238E27FC236}">
                  <a16:creationId xmlns:a16="http://schemas.microsoft.com/office/drawing/2014/main" id="{B59B81EE-2D01-3FC6-B1F1-E9257BB689C6}"/>
                </a:ext>
              </a:extLst>
            </p:cNvPr>
            <p:cNvSpPr/>
            <p:nvPr/>
          </p:nvSpPr>
          <p:spPr>
            <a:xfrm flipV="1">
              <a:off x="6095999" y="3605252"/>
              <a:ext cx="5955872" cy="2480762"/>
            </a:xfrm>
            <a:prstGeom prst="round1Rect">
              <a:avLst/>
            </a:prstGeom>
            <a:solidFill>
              <a:srgbClr val="F2F2F2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E8A6F538-13AA-F434-B0B2-F4E9F1C051DE}"/>
                </a:ext>
              </a:extLst>
            </p:cNvPr>
            <p:cNvSpPr txBox="1"/>
            <p:nvPr/>
          </p:nvSpPr>
          <p:spPr>
            <a:xfrm>
              <a:off x="414730" y="1130804"/>
              <a:ext cx="1633561" cy="354072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schemeClr val="bg1"/>
                  </a:solidFill>
                  <a:cs typeface="Readex Pro" pitchFamily="2" charset="-78"/>
                </a:rPr>
                <a:t>POLITICAL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8A37B89B-7CFA-66AF-8D44-F90BFCE0458E}"/>
                </a:ext>
              </a:extLst>
            </p:cNvPr>
            <p:cNvSpPr txBox="1"/>
            <p:nvPr/>
          </p:nvSpPr>
          <p:spPr>
            <a:xfrm>
              <a:off x="414730" y="5718738"/>
              <a:ext cx="1208765" cy="354072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schemeClr val="bg1"/>
                  </a:solidFill>
                  <a:cs typeface="Readex Pro" pitchFamily="2" charset="-78"/>
                </a:rPr>
                <a:t>SOCIAL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E9979E01-B6EC-E42A-410B-180D2771D2CA}"/>
                </a:ext>
              </a:extLst>
            </p:cNvPr>
            <p:cNvSpPr txBox="1"/>
            <p:nvPr/>
          </p:nvSpPr>
          <p:spPr>
            <a:xfrm>
              <a:off x="10105236" y="1130804"/>
              <a:ext cx="1672034" cy="354072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dirty="0">
                  <a:cs typeface="Readex Pro" pitchFamily="2" charset="-78"/>
                </a:rPr>
                <a:t>ECONOMIC</a:t>
              </a:r>
              <a:endParaRPr lang="en-US" sz="2000" i="0" dirty="0">
                <a:cs typeface="Readex Pro" pitchFamily="2" charset="-78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16BB2574-E93C-6052-72A7-CEB21ADDD3D7}"/>
                </a:ext>
              </a:extLst>
            </p:cNvPr>
            <p:cNvSpPr txBox="1"/>
            <p:nvPr/>
          </p:nvSpPr>
          <p:spPr>
            <a:xfrm>
              <a:off x="9298926" y="5718738"/>
              <a:ext cx="2478344" cy="354072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prstClr val="black"/>
                  </a:solidFill>
                  <a:cs typeface="Readex Pro" pitchFamily="2" charset="-78"/>
                </a:rPr>
                <a:t>TECHNOLOGICAL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9AA7D8FB-F28E-99C0-B00A-89C838E8638C}"/>
              </a:ext>
            </a:extLst>
          </p:cNvPr>
          <p:cNvGrpSpPr/>
          <p:nvPr/>
        </p:nvGrpSpPr>
        <p:grpSpPr>
          <a:xfrm>
            <a:off x="7996397" y="5892218"/>
            <a:ext cx="4180687" cy="338555"/>
            <a:chOff x="3551509" y="6317035"/>
            <a:chExt cx="4180687" cy="338555"/>
          </a:xfrm>
        </p:grpSpPr>
        <p:grpSp>
          <p:nvGrpSpPr>
            <p:cNvPr id="88" name="Group 87">
              <a:extLst>
                <a:ext uri="{FF2B5EF4-FFF2-40B4-BE49-F238E27FC236}">
                  <a16:creationId xmlns:a16="http://schemas.microsoft.com/office/drawing/2014/main" id="{EC457EE9-33CD-F23C-8412-E01C8C20B95B}"/>
                </a:ext>
              </a:extLst>
            </p:cNvPr>
            <p:cNvGrpSpPr/>
            <p:nvPr/>
          </p:nvGrpSpPr>
          <p:grpSpPr>
            <a:xfrm>
              <a:off x="3551509" y="6317036"/>
              <a:ext cx="2154244" cy="338554"/>
              <a:chOff x="3551509" y="6314365"/>
              <a:chExt cx="2154244" cy="338554"/>
            </a:xfrm>
          </p:grpSpPr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2DD7725A-9480-95F8-3480-EE861354CB2A}"/>
                  </a:ext>
                </a:extLst>
              </p:cNvPr>
              <p:cNvSpPr/>
              <p:nvPr/>
            </p:nvSpPr>
            <p:spPr bwMode="auto">
              <a:xfrm>
                <a:off x="3551509" y="6355842"/>
                <a:ext cx="255598" cy="255598"/>
              </a:xfrm>
              <a:prstGeom prst="ellipse">
                <a:avLst/>
              </a:prstGeom>
              <a:gradFill flip="none" rotWithShape="1">
                <a:gsLst>
                  <a:gs pos="0">
                    <a:srgbClr val="CCFF66"/>
                  </a:gs>
                  <a:gs pos="100000">
                    <a:srgbClr val="92D05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9724069B-7242-6FDB-68C6-B29BAE3013AD}"/>
                  </a:ext>
                </a:extLst>
              </p:cNvPr>
              <p:cNvSpPr txBox="1"/>
              <p:nvPr/>
            </p:nvSpPr>
            <p:spPr>
              <a:xfrm>
                <a:off x="3878280" y="6314365"/>
                <a:ext cx="1827473" cy="338554"/>
              </a:xfrm>
              <a:prstGeom prst="rect">
                <a:avLst/>
              </a:prstGeom>
              <a:noFill/>
            </p:spPr>
            <p:txBody>
              <a:bodyPr vert="horz" wrap="square" lIns="36000" tIns="36000" rIns="36000" bIns="36000" rtlCol="0" anchor="ctr" anchorCtr="0">
                <a:noAutofit/>
              </a:bodyPr>
              <a:lstStyle/>
              <a:p>
                <a:pPr algn="l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i="0" dirty="0">
                    <a:cs typeface="Readex Pro Deca Light" pitchFamily="2" charset="-78"/>
                  </a:rPr>
                  <a:t>Opportunity</a:t>
                </a:r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EE87F018-543E-354E-28E0-E1F146D32E9A}"/>
                </a:ext>
              </a:extLst>
            </p:cNvPr>
            <p:cNvGrpSpPr/>
            <p:nvPr/>
          </p:nvGrpSpPr>
          <p:grpSpPr>
            <a:xfrm>
              <a:off x="5577954" y="6317035"/>
              <a:ext cx="2154242" cy="338554"/>
              <a:chOff x="3329301" y="6834705"/>
              <a:chExt cx="2154242" cy="338554"/>
            </a:xfrm>
          </p:grpSpPr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214B63FC-54A8-6BE3-0B6F-9867BBB92418}"/>
                  </a:ext>
                </a:extLst>
              </p:cNvPr>
              <p:cNvSpPr/>
              <p:nvPr/>
            </p:nvSpPr>
            <p:spPr bwMode="auto">
              <a:xfrm>
                <a:off x="3329301" y="6876183"/>
                <a:ext cx="255598" cy="255598"/>
              </a:xfrm>
              <a:prstGeom prst="ellipse">
                <a:avLst/>
              </a:prstGeom>
              <a:gradFill flip="none" rotWithShape="1">
                <a:gsLst>
                  <a:gs pos="0">
                    <a:srgbClr val="F63B00"/>
                  </a:gs>
                  <a:gs pos="100000">
                    <a:srgbClr val="FF65A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FC73380B-E2D6-22BA-FECD-3FC8D0298C1B}"/>
                  </a:ext>
                </a:extLst>
              </p:cNvPr>
              <p:cNvSpPr txBox="1"/>
              <p:nvPr/>
            </p:nvSpPr>
            <p:spPr>
              <a:xfrm>
                <a:off x="3656070" y="6834705"/>
                <a:ext cx="1827473" cy="338554"/>
              </a:xfrm>
              <a:prstGeom prst="rect">
                <a:avLst/>
              </a:prstGeom>
              <a:noFill/>
            </p:spPr>
            <p:txBody>
              <a:bodyPr vert="horz" wrap="square" lIns="36000" tIns="36000" rIns="36000" bIns="36000" rtlCol="0" anchor="ctr" anchorCtr="0">
                <a:noAutofit/>
              </a:bodyPr>
              <a:lstStyle/>
              <a:p>
                <a:pPr algn="l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i="0" dirty="0">
                    <a:cs typeface="Readex Pro Deca Light" pitchFamily="2" charset="-78"/>
                  </a:rPr>
                  <a:t>Threat</a:t>
                </a:r>
              </a:p>
            </p:txBody>
          </p:sp>
        </p:grpSp>
      </p:grpSp>
      <p:sp>
        <p:nvSpPr>
          <p:cNvPr id="94" name="Rounded Rectangle 54">
            <a:extLst>
              <a:ext uri="{FF2B5EF4-FFF2-40B4-BE49-F238E27FC236}">
                <a16:creationId xmlns:a16="http://schemas.microsoft.com/office/drawing/2014/main" id="{87069B82-6518-3B4E-DFD4-11B6C8A4F511}"/>
              </a:ext>
            </a:extLst>
          </p:cNvPr>
          <p:cNvSpPr/>
          <p:nvPr/>
        </p:nvSpPr>
        <p:spPr>
          <a:xfrm>
            <a:off x="182818" y="575192"/>
            <a:ext cx="11587217" cy="33122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72000" tIns="36000" rIns="72000" bIns="36000" rtlCol="0" anchor="ctr" anchorCtr="0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cs typeface="Readex Pro Deca Light" pitchFamily="2" charset="-78"/>
              </a:rPr>
              <a:t>Plot the significant opportunities and threats on the following PEST Matrix: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Readex Pro Deca Light" pitchFamily="2" charset="-78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EA097311-85AD-1251-8B9E-C3CBBA99AA4C}"/>
              </a:ext>
            </a:extLst>
          </p:cNvPr>
          <p:cNvGrpSpPr/>
          <p:nvPr/>
        </p:nvGrpSpPr>
        <p:grpSpPr>
          <a:xfrm>
            <a:off x="995473" y="2716715"/>
            <a:ext cx="2110681" cy="528321"/>
            <a:chOff x="5112764" y="5050445"/>
            <a:chExt cx="2154243" cy="565146"/>
          </a:xfrm>
        </p:grpSpPr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AAECBAD2-AB37-D8BF-210D-66E8F622C853}"/>
                </a:ext>
              </a:extLst>
            </p:cNvPr>
            <p:cNvSpPr/>
            <p:nvPr/>
          </p:nvSpPr>
          <p:spPr bwMode="auto">
            <a:xfrm>
              <a:off x="5112764" y="5205219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F63B00"/>
                </a:gs>
                <a:gs pos="100000">
                  <a:srgbClr val="FF65A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0DD3ECD3-A66E-75C6-4341-AA931C3F9D3E}"/>
                </a:ext>
              </a:extLst>
            </p:cNvPr>
            <p:cNvSpPr txBox="1"/>
            <p:nvPr/>
          </p:nvSpPr>
          <p:spPr>
            <a:xfrm>
              <a:off x="5439534" y="5050445"/>
              <a:ext cx="1827473" cy="56514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solidFill>
                    <a:schemeClr val="bg1"/>
                  </a:solidFill>
                  <a:cs typeface="Readex Pro Deca Light" pitchFamily="2" charset="-78"/>
                </a:rPr>
                <a:t>Inconsistent tax regulations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928F6905-7A14-3750-76E1-39D3D70D6273}"/>
              </a:ext>
            </a:extLst>
          </p:cNvPr>
          <p:cNvGrpSpPr/>
          <p:nvPr/>
        </p:nvGrpSpPr>
        <p:grpSpPr>
          <a:xfrm>
            <a:off x="3021917" y="1340052"/>
            <a:ext cx="2110681" cy="931131"/>
            <a:chOff x="5112764" y="3715031"/>
            <a:chExt cx="2154243" cy="996033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0117AF19-CB20-8B0A-B736-78578A8DADBB}"/>
                </a:ext>
              </a:extLst>
            </p:cNvPr>
            <p:cNvSpPr/>
            <p:nvPr/>
          </p:nvSpPr>
          <p:spPr bwMode="auto">
            <a:xfrm>
              <a:off x="5112764" y="4085248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F63B00"/>
                </a:gs>
                <a:gs pos="100000">
                  <a:srgbClr val="FF65A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1ABE1E8-A37C-EA81-CD6D-DEC2E60391D3}"/>
                </a:ext>
              </a:extLst>
            </p:cNvPr>
            <p:cNvSpPr txBox="1"/>
            <p:nvPr/>
          </p:nvSpPr>
          <p:spPr>
            <a:xfrm>
              <a:off x="5439534" y="3715031"/>
              <a:ext cx="1827473" cy="996033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solidFill>
                    <a:schemeClr val="bg1"/>
                  </a:solidFill>
                  <a:cs typeface="Readex Pro Deca Light" pitchFamily="2" charset="-78"/>
                </a:rPr>
                <a:t>Changes in the labor law</a:t>
              </a:r>
            </a:p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solidFill>
                    <a:srgbClr val="65FEFE"/>
                  </a:solidFill>
                  <a:cs typeface="Readex Pro Deca Light" pitchFamily="2" charset="-78"/>
                </a:rPr>
                <a:t>Labor cost may increase</a:t>
              </a:r>
              <a:endParaRPr lang="en-US" sz="1600" i="1" dirty="0">
                <a:solidFill>
                  <a:srgbClr val="65FEFE"/>
                </a:solidFill>
                <a:cs typeface="Readex Pro Deca Light" pitchFamily="2" charset="-78"/>
              </a:endParaRP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26AAA6CB-51E7-EC46-2C15-7BA7E6846E1E}"/>
              </a:ext>
            </a:extLst>
          </p:cNvPr>
          <p:cNvGrpSpPr/>
          <p:nvPr/>
        </p:nvGrpSpPr>
        <p:grpSpPr>
          <a:xfrm>
            <a:off x="3021917" y="5205169"/>
            <a:ext cx="2110682" cy="758498"/>
            <a:chOff x="8384107" y="2593605"/>
            <a:chExt cx="2154244" cy="811367"/>
          </a:xfrm>
        </p:grpSpPr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E44A4A07-F37B-98AF-586B-4A6745F3DBB9}"/>
                </a:ext>
              </a:extLst>
            </p:cNvPr>
            <p:cNvSpPr/>
            <p:nvPr/>
          </p:nvSpPr>
          <p:spPr bwMode="auto">
            <a:xfrm>
              <a:off x="8384107" y="2871488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41B6ECB2-A807-FAF1-EEC2-687F573C1572}"/>
                </a:ext>
              </a:extLst>
            </p:cNvPr>
            <p:cNvSpPr txBox="1"/>
            <p:nvPr/>
          </p:nvSpPr>
          <p:spPr>
            <a:xfrm>
              <a:off x="8710878" y="2593605"/>
              <a:ext cx="1827473" cy="811367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solidFill>
                    <a:schemeClr val="bg1"/>
                  </a:solidFill>
                  <a:cs typeface="Readex Pro Deca Light" pitchFamily="2" charset="-78"/>
                </a:rPr>
                <a:t>Increase in foreign population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2D531C6D-040B-01E1-663F-A682B89424A4}"/>
              </a:ext>
            </a:extLst>
          </p:cNvPr>
          <p:cNvGrpSpPr/>
          <p:nvPr/>
        </p:nvGrpSpPr>
        <p:grpSpPr>
          <a:xfrm>
            <a:off x="995473" y="3843893"/>
            <a:ext cx="2110681" cy="1132536"/>
            <a:chOff x="8384107" y="1119796"/>
            <a:chExt cx="2154243" cy="1211476"/>
          </a:xfrm>
        </p:grpSpPr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198C1BB4-CCE7-0511-C448-D9BFA69F5968}"/>
                </a:ext>
              </a:extLst>
            </p:cNvPr>
            <p:cNvSpPr/>
            <p:nvPr/>
          </p:nvSpPr>
          <p:spPr bwMode="auto">
            <a:xfrm>
              <a:off x="8384107" y="1597735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F63B00"/>
                </a:gs>
                <a:gs pos="100000">
                  <a:srgbClr val="FF65A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17755441-D6D1-7992-CC02-C2A2D45BF074}"/>
                </a:ext>
              </a:extLst>
            </p:cNvPr>
            <p:cNvSpPr txBox="1"/>
            <p:nvPr/>
          </p:nvSpPr>
          <p:spPr>
            <a:xfrm>
              <a:off x="8710877" y="1119796"/>
              <a:ext cx="1827473" cy="121147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solidFill>
                    <a:schemeClr val="bg1"/>
                  </a:solidFill>
                  <a:cs typeface="Readex Pro Deca Light" pitchFamily="2" charset="-78"/>
                </a:rPr>
                <a:t>Increase in health consciousness</a:t>
              </a:r>
              <a:endParaRPr lang="en-US" sz="1600" dirty="0">
                <a:solidFill>
                  <a:schemeClr val="bg1"/>
                </a:solidFill>
                <a:cs typeface="Readex Pro Deca Light" pitchFamily="2" charset="-78"/>
              </a:endParaRPr>
            </a:p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solidFill>
                    <a:srgbClr val="65FEFE"/>
                  </a:solidFill>
                  <a:cs typeface="Readex Pro Deca Light" pitchFamily="2" charset="-78"/>
                </a:rPr>
                <a:t>Demand for certain products may decrease</a:t>
              </a:r>
              <a:endParaRPr lang="en-US" sz="1600" i="1" dirty="0">
                <a:solidFill>
                  <a:srgbClr val="65FEFE"/>
                </a:solidFill>
                <a:cs typeface="Readex Pro Deca Light" pitchFamily="2" charset="-78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3284EF5E-03E9-0291-F672-BA3BEF46E890}"/>
              </a:ext>
            </a:extLst>
          </p:cNvPr>
          <p:cNvGrpSpPr/>
          <p:nvPr/>
        </p:nvGrpSpPr>
        <p:grpSpPr>
          <a:xfrm>
            <a:off x="7871183" y="3827432"/>
            <a:ext cx="2299177" cy="931131"/>
            <a:chOff x="950744" y="3987087"/>
            <a:chExt cx="2346629" cy="996033"/>
          </a:xfrm>
        </p:grpSpPr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E8E867D-BF93-39AF-79AB-1EC3A554E106}"/>
                </a:ext>
              </a:extLst>
            </p:cNvPr>
            <p:cNvSpPr/>
            <p:nvPr/>
          </p:nvSpPr>
          <p:spPr bwMode="auto">
            <a:xfrm>
              <a:off x="950744" y="4357304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8BF51BCF-3731-581E-D251-590D5AC47B89}"/>
                </a:ext>
              </a:extLst>
            </p:cNvPr>
            <p:cNvSpPr txBox="1"/>
            <p:nvPr/>
          </p:nvSpPr>
          <p:spPr>
            <a:xfrm>
              <a:off x="1277515" y="3987087"/>
              <a:ext cx="2019858" cy="996033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Increasing number of internet users</a:t>
              </a:r>
            </a:p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solidFill>
                    <a:srgbClr val="40B2B7"/>
                  </a:solidFill>
                  <a:cs typeface="Readex Pro Deca Light" pitchFamily="2" charset="-78"/>
                </a:rPr>
                <a:t>May require to improve the online presence </a:t>
              </a:r>
              <a:endParaRPr lang="en-US" sz="1600" i="1" dirty="0">
                <a:solidFill>
                  <a:srgbClr val="40B2B7"/>
                </a:solidFill>
                <a:cs typeface="Readex Pro Deca Light" pitchFamily="2" charset="-78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94EC26E9-5D6F-F460-7543-C5E0B50D9D6D}"/>
              </a:ext>
            </a:extLst>
          </p:cNvPr>
          <p:cNvGrpSpPr/>
          <p:nvPr/>
        </p:nvGrpSpPr>
        <p:grpSpPr>
          <a:xfrm>
            <a:off x="7193122" y="5120678"/>
            <a:ext cx="2110682" cy="528321"/>
            <a:chOff x="272683" y="5280333"/>
            <a:chExt cx="2154244" cy="565146"/>
          </a:xfrm>
        </p:grpSpPr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2ED4E258-29C2-E297-3E64-83F12FB9E9B1}"/>
                </a:ext>
              </a:extLst>
            </p:cNvPr>
            <p:cNvSpPr/>
            <p:nvPr/>
          </p:nvSpPr>
          <p:spPr bwMode="auto">
            <a:xfrm>
              <a:off x="272683" y="5435106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18DC96DA-A066-20D8-79D0-B932FC0C38D3}"/>
                </a:ext>
              </a:extLst>
            </p:cNvPr>
            <p:cNvSpPr txBox="1"/>
            <p:nvPr/>
          </p:nvSpPr>
          <p:spPr>
            <a:xfrm>
              <a:off x="599454" y="5280333"/>
              <a:ext cx="1827473" cy="56514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Lower cost of communication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5C6A532E-E7BC-EC14-51BE-744FFE29AC53}"/>
              </a:ext>
            </a:extLst>
          </p:cNvPr>
          <p:cNvGrpSpPr/>
          <p:nvPr/>
        </p:nvGrpSpPr>
        <p:grpSpPr>
          <a:xfrm>
            <a:off x="9217019" y="5120678"/>
            <a:ext cx="2110682" cy="528321"/>
            <a:chOff x="2296580" y="5280333"/>
            <a:chExt cx="2154244" cy="565146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FBAD747-C96D-1C94-8D42-2BC6782DE169}"/>
                </a:ext>
              </a:extLst>
            </p:cNvPr>
            <p:cNvSpPr/>
            <p:nvPr/>
          </p:nvSpPr>
          <p:spPr bwMode="auto">
            <a:xfrm>
              <a:off x="2296580" y="5435106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20728CED-2C0C-FB50-78B7-F3444A30B3E5}"/>
                </a:ext>
              </a:extLst>
            </p:cNvPr>
            <p:cNvSpPr txBox="1"/>
            <p:nvPr/>
          </p:nvSpPr>
          <p:spPr>
            <a:xfrm>
              <a:off x="2623351" y="5280333"/>
              <a:ext cx="1827473" cy="56514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Online banking accessibility</a:t>
              </a: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64AF39C9-6E6E-1987-098D-5EFD9B745C2F}"/>
              </a:ext>
            </a:extLst>
          </p:cNvPr>
          <p:cNvGrpSpPr/>
          <p:nvPr/>
        </p:nvGrpSpPr>
        <p:grpSpPr>
          <a:xfrm>
            <a:off x="8231979" y="2716715"/>
            <a:ext cx="2110682" cy="528321"/>
            <a:chOff x="4920323" y="2694390"/>
            <a:chExt cx="2154244" cy="565146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70E075CA-2F41-4C1A-FBCB-786FF0B79266}"/>
                </a:ext>
              </a:extLst>
            </p:cNvPr>
            <p:cNvSpPr/>
            <p:nvPr/>
          </p:nvSpPr>
          <p:spPr bwMode="auto">
            <a:xfrm>
              <a:off x="4920323" y="2849163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9EA4B2F3-953E-762D-DAD1-652D025ADECC}"/>
                </a:ext>
              </a:extLst>
            </p:cNvPr>
            <p:cNvSpPr txBox="1"/>
            <p:nvPr/>
          </p:nvSpPr>
          <p:spPr>
            <a:xfrm>
              <a:off x="5247094" y="2694390"/>
              <a:ext cx="1827473" cy="56514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High level of GDP per capital</a:t>
              </a: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27E7914-0C3D-2F3A-178A-0A5DFC6B8870}"/>
              </a:ext>
            </a:extLst>
          </p:cNvPr>
          <p:cNvGrpSpPr/>
          <p:nvPr/>
        </p:nvGrpSpPr>
        <p:grpSpPr>
          <a:xfrm>
            <a:off x="8231979" y="1463162"/>
            <a:ext cx="2110681" cy="700954"/>
            <a:chOff x="4920323" y="1482085"/>
            <a:chExt cx="2154243" cy="749812"/>
          </a:xfrm>
        </p:grpSpPr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AD94DAD-124C-D5B7-F464-98A5C6109EB4}"/>
                </a:ext>
              </a:extLst>
            </p:cNvPr>
            <p:cNvSpPr/>
            <p:nvPr/>
          </p:nvSpPr>
          <p:spPr bwMode="auto">
            <a:xfrm>
              <a:off x="4920323" y="1729192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F63B00"/>
                </a:gs>
                <a:gs pos="100000">
                  <a:srgbClr val="FF65A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1F40AAC3-426A-8DE6-5E74-2CBBFCCDD792}"/>
                </a:ext>
              </a:extLst>
            </p:cNvPr>
            <p:cNvSpPr txBox="1"/>
            <p:nvPr/>
          </p:nvSpPr>
          <p:spPr>
            <a:xfrm>
              <a:off x="5247093" y="1482085"/>
              <a:ext cx="1827473" cy="749812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Current recession</a:t>
              </a:r>
            </a:p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solidFill>
                    <a:srgbClr val="40B2B7"/>
                  </a:solidFill>
                  <a:cs typeface="Readex Pro Deca Light" pitchFamily="2" charset="-78"/>
                </a:rPr>
                <a:t>May affect the spending behavior</a:t>
              </a:r>
              <a:endParaRPr lang="en-US" sz="1600" i="1" dirty="0">
                <a:solidFill>
                  <a:srgbClr val="40B2B7"/>
                </a:solidFill>
                <a:cs typeface="Readex Pro Deca Ligh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E1BFC-4A41-0A9B-7218-98A1BCDCD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F66BD-FBC9-90BC-15C5-40818731E261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113DE192-9A92-C7F0-AA72-ABB4CDE787D5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08192DAA-8A6E-A319-FEB8-EC8224E611AC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79C0156A-53F6-7B03-BB63-B00C1B19EB20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LOCATION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BD273FBF-4E32-77F7-497D-857B4E4807F0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BDBF5471-179F-FC06-4B2C-8E6A0BE92CE9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PEST ANALYSIS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8002C87-A906-9000-172C-51E7F0B15943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4405EE88-DC0E-AF66-00BA-F6267340372E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04307B6-781D-A465-7B28-A5E33F93364F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AB3CDE81-DC40-B721-E506-65EB4443B781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9CD4976-DB68-9BC9-B47C-345E7C71FA0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EE7C0B10-4A7A-D679-B808-77F7A7DEAF30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BF135A1F-1834-877D-5C79-B0954F67B63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C9921F5D-10AF-9A65-F7BB-D761DDA5C5EA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9C14615-C95C-0250-ADE4-D3E97D2EDFAC}"/>
              </a:ext>
            </a:extLst>
          </p:cNvPr>
          <p:cNvGrpSpPr/>
          <p:nvPr/>
        </p:nvGrpSpPr>
        <p:grpSpPr>
          <a:xfrm>
            <a:off x="280260" y="964665"/>
            <a:ext cx="11225940" cy="4597935"/>
            <a:chOff x="140130" y="1117601"/>
            <a:chExt cx="11911740" cy="4968414"/>
          </a:xfrm>
        </p:grpSpPr>
        <p:sp>
          <p:nvSpPr>
            <p:cNvPr id="20" name="Rounded Rectangle 43">
              <a:extLst>
                <a:ext uri="{FF2B5EF4-FFF2-40B4-BE49-F238E27FC236}">
                  <a16:creationId xmlns:a16="http://schemas.microsoft.com/office/drawing/2014/main" id="{D81B1AF1-9686-C411-BE6B-653996F977A2}"/>
                </a:ext>
              </a:extLst>
            </p:cNvPr>
            <p:cNvSpPr/>
            <p:nvPr/>
          </p:nvSpPr>
          <p:spPr>
            <a:xfrm flipH="1">
              <a:off x="140130" y="1117601"/>
              <a:ext cx="3972473" cy="2480762"/>
            </a:xfrm>
            <a:prstGeom prst="round1Rect">
              <a:avLst/>
            </a:prstGeom>
            <a:solidFill>
              <a:srgbClr val="0C9DA4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1" name="Rounded Rectangle 46">
              <a:extLst>
                <a:ext uri="{FF2B5EF4-FFF2-40B4-BE49-F238E27FC236}">
                  <a16:creationId xmlns:a16="http://schemas.microsoft.com/office/drawing/2014/main" id="{EC886D7C-41CA-F611-E72C-7A0A1A61AE08}"/>
                </a:ext>
              </a:extLst>
            </p:cNvPr>
            <p:cNvSpPr/>
            <p:nvPr/>
          </p:nvSpPr>
          <p:spPr>
            <a:xfrm flipH="1" flipV="1">
              <a:off x="140130" y="3605253"/>
              <a:ext cx="3972473" cy="2480762"/>
            </a:xfrm>
            <a:prstGeom prst="round1Rect">
              <a:avLst/>
            </a:prstGeom>
            <a:solidFill>
              <a:srgbClr val="F2F2F2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2" name="Rounded Rectangle 44">
              <a:extLst>
                <a:ext uri="{FF2B5EF4-FFF2-40B4-BE49-F238E27FC236}">
                  <a16:creationId xmlns:a16="http://schemas.microsoft.com/office/drawing/2014/main" id="{E4EF6157-3EBC-288A-F845-343835ABA86B}"/>
                </a:ext>
              </a:extLst>
            </p:cNvPr>
            <p:cNvSpPr/>
            <p:nvPr/>
          </p:nvSpPr>
          <p:spPr>
            <a:xfrm>
              <a:off x="4109763" y="1117601"/>
              <a:ext cx="3972473" cy="2480762"/>
            </a:xfrm>
            <a:prstGeom prst="roundRect">
              <a:avLst>
                <a:gd name="adj" fmla="val 0"/>
              </a:avLst>
            </a:prstGeom>
            <a:solidFill>
              <a:srgbClr val="FFC9DE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3" name="Rounded Rectangle 46">
              <a:extLst>
                <a:ext uri="{FF2B5EF4-FFF2-40B4-BE49-F238E27FC236}">
                  <a16:creationId xmlns:a16="http://schemas.microsoft.com/office/drawing/2014/main" id="{B7F7C9DC-C10F-D365-6867-D4197D574376}"/>
                </a:ext>
              </a:extLst>
            </p:cNvPr>
            <p:cNvSpPr/>
            <p:nvPr/>
          </p:nvSpPr>
          <p:spPr>
            <a:xfrm>
              <a:off x="4109763" y="3605253"/>
              <a:ext cx="3972473" cy="2480762"/>
            </a:xfrm>
            <a:prstGeom prst="roundRect">
              <a:avLst>
                <a:gd name="adj" fmla="val 0"/>
              </a:avLst>
            </a:prstGeom>
            <a:solidFill>
              <a:srgbClr val="F8F8F8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4" name="Rounded Rectangle 44">
              <a:extLst>
                <a:ext uri="{FF2B5EF4-FFF2-40B4-BE49-F238E27FC236}">
                  <a16:creationId xmlns:a16="http://schemas.microsoft.com/office/drawing/2014/main" id="{ED838867-12E3-6AD1-FA86-402573BCDF8F}"/>
                </a:ext>
              </a:extLst>
            </p:cNvPr>
            <p:cNvSpPr/>
            <p:nvPr/>
          </p:nvSpPr>
          <p:spPr>
            <a:xfrm>
              <a:off x="8079397" y="1117601"/>
              <a:ext cx="3972473" cy="2480762"/>
            </a:xfrm>
            <a:prstGeom prst="round1Rect">
              <a:avLst/>
            </a:prstGeom>
            <a:solidFill>
              <a:schemeClr val="bg1">
                <a:lumMod val="50000"/>
              </a:schemeClr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5" name="Rounded Rectangle 46">
              <a:extLst>
                <a:ext uri="{FF2B5EF4-FFF2-40B4-BE49-F238E27FC236}">
                  <a16:creationId xmlns:a16="http://schemas.microsoft.com/office/drawing/2014/main" id="{04E5DAD5-4175-C1AA-9277-7F9AD8338D80}"/>
                </a:ext>
              </a:extLst>
            </p:cNvPr>
            <p:cNvSpPr/>
            <p:nvPr/>
          </p:nvSpPr>
          <p:spPr>
            <a:xfrm flipV="1">
              <a:off x="8079397" y="3605253"/>
              <a:ext cx="3972473" cy="2480762"/>
            </a:xfrm>
            <a:prstGeom prst="round1Rect">
              <a:avLst/>
            </a:prstGeom>
            <a:solidFill>
              <a:srgbClr val="B4F7FA"/>
            </a:solidFill>
            <a:ln w="19050" cap="flat" cmpd="sng" algn="ctr">
              <a:solidFill>
                <a:schemeClr val="bg1"/>
              </a:solidFill>
              <a:prstDash val="solid"/>
            </a:ln>
            <a:effectLst/>
          </p:spPr>
          <p:txBody>
            <a:bodyPr vert="horz" lIns="36000" tIns="36000" rIns="36000" bIns="36000" rtlCol="0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4A9A00D-1496-4315-2120-EE50EE0FD704}"/>
                </a:ext>
              </a:extLst>
            </p:cNvPr>
            <p:cNvSpPr txBox="1"/>
            <p:nvPr/>
          </p:nvSpPr>
          <p:spPr>
            <a:xfrm>
              <a:off x="414730" y="1117601"/>
              <a:ext cx="1274489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schemeClr val="bg1"/>
                  </a:solidFill>
                  <a:cs typeface="Arial" panose="020B0604020202020204" pitchFamily="34" charset="0"/>
                </a:rPr>
                <a:t>POLITICAL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40D3360-68CD-B693-F55E-F2DD88F9F774}"/>
                </a:ext>
              </a:extLst>
            </p:cNvPr>
            <p:cNvSpPr txBox="1"/>
            <p:nvPr/>
          </p:nvSpPr>
          <p:spPr>
            <a:xfrm>
              <a:off x="414730" y="5705535"/>
              <a:ext cx="1987183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cs typeface="Arial" panose="020B0604020202020204" pitchFamily="34" charset="0"/>
                </a:rPr>
                <a:t>TECHNOLOGICAL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65D43EC-5C21-92D3-F4A3-AD2457B1C856}"/>
                </a:ext>
              </a:extLst>
            </p:cNvPr>
            <p:cNvSpPr txBox="1"/>
            <p:nvPr/>
          </p:nvSpPr>
          <p:spPr>
            <a:xfrm>
              <a:off x="5400931" y="1117601"/>
              <a:ext cx="1399074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cs typeface="Arial" panose="020B0604020202020204" pitchFamily="34" charset="0"/>
                </a:rPr>
                <a:t>ECONOMIC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E14F997-9C36-C6B1-9F13-2F1BEE474D1F}"/>
                </a:ext>
              </a:extLst>
            </p:cNvPr>
            <p:cNvSpPr txBox="1"/>
            <p:nvPr/>
          </p:nvSpPr>
          <p:spPr>
            <a:xfrm>
              <a:off x="5667511" y="5705535"/>
              <a:ext cx="865915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prstClr val="black"/>
                  </a:solidFill>
                  <a:cs typeface="Arial" panose="020B0604020202020204" pitchFamily="34" charset="0"/>
                </a:rPr>
                <a:t>LEGAL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B14F963-55B4-FBBE-8D9C-7EFDDA998EB4}"/>
                </a:ext>
              </a:extLst>
            </p:cNvPr>
            <p:cNvSpPr txBox="1"/>
            <p:nvPr/>
          </p:nvSpPr>
          <p:spPr>
            <a:xfrm>
              <a:off x="10813764" y="1117601"/>
              <a:ext cx="963506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schemeClr val="bg1"/>
                  </a:solidFill>
                  <a:cs typeface="Arial" panose="020B0604020202020204" pitchFamily="34" charset="0"/>
                </a:rPr>
                <a:t>SOCIAL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A4F9AC01-BF8C-D3A4-100A-BEFCA743CECB}"/>
                </a:ext>
              </a:extLst>
            </p:cNvPr>
            <p:cNvSpPr txBox="1"/>
            <p:nvPr/>
          </p:nvSpPr>
          <p:spPr>
            <a:xfrm>
              <a:off x="9715835" y="5705535"/>
              <a:ext cx="2061435" cy="380480"/>
            </a:xfrm>
            <a:prstGeom prst="rect">
              <a:avLst/>
            </a:prstGeom>
            <a:noFill/>
          </p:spPr>
          <p:txBody>
            <a:bodyPr vert="horz" wrap="none" lIns="108000" tIns="36000" rIns="108000" bIns="36000" rtlCol="0" anchor="ctr" anchorCtr="0">
              <a:noAutofit/>
            </a:bodyPr>
            <a:lstStyle/>
            <a:p>
              <a:pPr algn="r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2000" i="0" dirty="0">
                  <a:solidFill>
                    <a:prstClr val="black"/>
                  </a:solidFill>
                  <a:cs typeface="Arial" panose="020B0604020202020204" pitchFamily="34" charset="0"/>
                </a:rPr>
                <a:t>ENVIRONMENTAL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1A4408-00CA-F3F2-CFF9-8541B43258DC}"/>
              </a:ext>
            </a:extLst>
          </p:cNvPr>
          <p:cNvGrpSpPr/>
          <p:nvPr/>
        </p:nvGrpSpPr>
        <p:grpSpPr>
          <a:xfrm>
            <a:off x="7543974" y="5735087"/>
            <a:ext cx="4180687" cy="316495"/>
            <a:chOff x="3551509" y="6317035"/>
            <a:chExt cx="4180687" cy="338555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6C92BF1C-544C-68F8-CC40-26CF957F31CE}"/>
                </a:ext>
              </a:extLst>
            </p:cNvPr>
            <p:cNvGrpSpPr/>
            <p:nvPr/>
          </p:nvGrpSpPr>
          <p:grpSpPr>
            <a:xfrm>
              <a:off x="3551509" y="6317036"/>
              <a:ext cx="2154244" cy="338554"/>
              <a:chOff x="3551509" y="6314365"/>
              <a:chExt cx="2154244" cy="338554"/>
            </a:xfrm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0DAE5C88-5CE1-2062-E04D-619B153DCB1D}"/>
                  </a:ext>
                </a:extLst>
              </p:cNvPr>
              <p:cNvSpPr/>
              <p:nvPr/>
            </p:nvSpPr>
            <p:spPr bwMode="auto">
              <a:xfrm>
                <a:off x="3551509" y="6355842"/>
                <a:ext cx="255598" cy="255598"/>
              </a:xfrm>
              <a:prstGeom prst="ellipse">
                <a:avLst/>
              </a:prstGeom>
              <a:gradFill flip="none" rotWithShape="1">
                <a:gsLst>
                  <a:gs pos="0">
                    <a:srgbClr val="CCFF66"/>
                  </a:gs>
                  <a:gs pos="100000">
                    <a:srgbClr val="92D05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B9DF2839-21B8-3B1F-0C18-75BAC4453030}"/>
                  </a:ext>
                </a:extLst>
              </p:cNvPr>
              <p:cNvSpPr txBox="1"/>
              <p:nvPr/>
            </p:nvSpPr>
            <p:spPr>
              <a:xfrm>
                <a:off x="3878280" y="6314365"/>
                <a:ext cx="1827473" cy="338554"/>
              </a:xfrm>
              <a:prstGeom prst="rect">
                <a:avLst/>
              </a:prstGeom>
              <a:noFill/>
            </p:spPr>
            <p:txBody>
              <a:bodyPr vert="horz" wrap="square" lIns="36000" tIns="36000" rIns="36000" bIns="36000" rtlCol="0" anchor="ctr" anchorCtr="0">
                <a:noAutofit/>
              </a:bodyPr>
              <a:lstStyle/>
              <a:p>
                <a:pPr algn="l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i="0" dirty="0">
                    <a:cs typeface="Readex Pro Deca Light" pitchFamily="2" charset="-78"/>
                  </a:rPr>
                  <a:t>Opportunity</a:t>
                </a: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E3E457CB-5046-CF02-BEB5-0A1BF81BFE4A}"/>
                </a:ext>
              </a:extLst>
            </p:cNvPr>
            <p:cNvGrpSpPr/>
            <p:nvPr/>
          </p:nvGrpSpPr>
          <p:grpSpPr>
            <a:xfrm>
              <a:off x="5577954" y="6317035"/>
              <a:ext cx="2154242" cy="338554"/>
              <a:chOff x="3329301" y="6834705"/>
              <a:chExt cx="2154242" cy="338554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D042B529-56CE-8672-FC29-F184787417F5}"/>
                  </a:ext>
                </a:extLst>
              </p:cNvPr>
              <p:cNvSpPr/>
              <p:nvPr/>
            </p:nvSpPr>
            <p:spPr bwMode="auto">
              <a:xfrm>
                <a:off x="3329301" y="6876183"/>
                <a:ext cx="255598" cy="255598"/>
              </a:xfrm>
              <a:prstGeom prst="ellipse">
                <a:avLst/>
              </a:prstGeom>
              <a:gradFill flip="none" rotWithShape="1">
                <a:gsLst>
                  <a:gs pos="0">
                    <a:srgbClr val="F63B00"/>
                  </a:gs>
                  <a:gs pos="100000">
                    <a:srgbClr val="FF65A0"/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27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p:spPr>
            <p:txBody>
              <a:bodyPr vert="horz" wrap="square" lIns="36000" tIns="36000" rIns="36000" bIns="36000" numCol="1" rtlCol="0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80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FA55F09-493C-53CF-101A-2599C11F636F}"/>
                  </a:ext>
                </a:extLst>
              </p:cNvPr>
              <p:cNvSpPr txBox="1"/>
              <p:nvPr/>
            </p:nvSpPr>
            <p:spPr>
              <a:xfrm>
                <a:off x="3656070" y="6834705"/>
                <a:ext cx="1827473" cy="338554"/>
              </a:xfrm>
              <a:prstGeom prst="rect">
                <a:avLst/>
              </a:prstGeom>
              <a:noFill/>
            </p:spPr>
            <p:txBody>
              <a:bodyPr vert="horz" wrap="square" lIns="36000" tIns="36000" rIns="36000" bIns="36000" rtlCol="0" anchor="ctr" anchorCtr="0">
                <a:noAutofit/>
              </a:bodyPr>
              <a:lstStyle/>
              <a:p>
                <a:pPr algn="l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600" i="0" dirty="0">
                    <a:cs typeface="Readex Pro Deca Light" pitchFamily="2" charset="-78"/>
                  </a:rPr>
                  <a:t>Threat</a:t>
                </a:r>
              </a:p>
            </p:txBody>
          </p:sp>
        </p:grpSp>
      </p:grpSp>
      <p:sp>
        <p:nvSpPr>
          <p:cNvPr id="39" name="Rounded Rectangle 54">
            <a:extLst>
              <a:ext uri="{FF2B5EF4-FFF2-40B4-BE49-F238E27FC236}">
                <a16:creationId xmlns:a16="http://schemas.microsoft.com/office/drawing/2014/main" id="{496DD060-A6CC-64BD-B486-AADB475E6C3C}"/>
              </a:ext>
            </a:extLst>
          </p:cNvPr>
          <p:cNvSpPr/>
          <p:nvPr/>
        </p:nvSpPr>
        <p:spPr>
          <a:xfrm>
            <a:off x="322948" y="587338"/>
            <a:ext cx="11826362" cy="33122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lIns="72000" tIns="36000" rIns="72000" bIns="36000" rtlCol="0" anchor="ctr" anchorCtr="0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cs typeface="Readex Pro Deca Light" pitchFamily="2" charset="-78"/>
              </a:rPr>
              <a:t>Plot the significant opportunities and threats on the following PESTLE Matrix: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Readex Pro Deca Light" pitchFamily="2" charset="-78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F5CCD69-DAC0-8DA7-DC85-8D08125C09F5}"/>
              </a:ext>
            </a:extLst>
          </p:cNvPr>
          <p:cNvGrpSpPr/>
          <p:nvPr/>
        </p:nvGrpSpPr>
        <p:grpSpPr>
          <a:xfrm>
            <a:off x="782683" y="2716715"/>
            <a:ext cx="2154243" cy="565146"/>
            <a:chOff x="5112764" y="5050445"/>
            <a:chExt cx="2154243" cy="565146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329460B5-EDBE-C767-AD12-186A5455EB8B}"/>
                </a:ext>
              </a:extLst>
            </p:cNvPr>
            <p:cNvSpPr/>
            <p:nvPr/>
          </p:nvSpPr>
          <p:spPr bwMode="auto">
            <a:xfrm>
              <a:off x="5112764" y="5205219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F63B00"/>
                </a:gs>
                <a:gs pos="100000">
                  <a:srgbClr val="FF65A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19E9A637-9BC3-233E-58E1-987614DFD225}"/>
                </a:ext>
              </a:extLst>
            </p:cNvPr>
            <p:cNvSpPr txBox="1"/>
            <p:nvPr/>
          </p:nvSpPr>
          <p:spPr>
            <a:xfrm>
              <a:off x="5439534" y="5050445"/>
              <a:ext cx="1827473" cy="56514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solidFill>
                    <a:schemeClr val="bg1"/>
                  </a:solidFill>
                  <a:cs typeface="Readex Pro Deca Light" pitchFamily="2" charset="-78"/>
                </a:rPr>
                <a:t>Inconsistent tax regulations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47786592-5CCB-7762-A464-E606EA592849}"/>
              </a:ext>
            </a:extLst>
          </p:cNvPr>
          <p:cNvGrpSpPr/>
          <p:nvPr/>
        </p:nvGrpSpPr>
        <p:grpSpPr>
          <a:xfrm>
            <a:off x="782683" y="1340052"/>
            <a:ext cx="2154243" cy="996033"/>
            <a:chOff x="5112764" y="3715031"/>
            <a:chExt cx="2154243" cy="996033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6905BC5B-FD4B-EC68-0D55-E630FE95E642}"/>
                </a:ext>
              </a:extLst>
            </p:cNvPr>
            <p:cNvSpPr/>
            <p:nvPr/>
          </p:nvSpPr>
          <p:spPr bwMode="auto">
            <a:xfrm>
              <a:off x="5112764" y="4085248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F63B00"/>
                </a:gs>
                <a:gs pos="100000">
                  <a:srgbClr val="FF65A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B41CDD6-1B35-B23E-15F5-514F1F73B29F}"/>
                </a:ext>
              </a:extLst>
            </p:cNvPr>
            <p:cNvSpPr txBox="1"/>
            <p:nvPr/>
          </p:nvSpPr>
          <p:spPr>
            <a:xfrm>
              <a:off x="5439534" y="3715031"/>
              <a:ext cx="1827473" cy="996033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solidFill>
                    <a:schemeClr val="bg1"/>
                  </a:solidFill>
                  <a:cs typeface="Readex Pro Deca Light" pitchFamily="2" charset="-78"/>
                </a:rPr>
                <a:t>Changes in the labor law</a:t>
              </a:r>
            </a:p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solidFill>
                    <a:srgbClr val="65FEFE"/>
                  </a:solidFill>
                  <a:cs typeface="Readex Pro Deca Light" pitchFamily="2" charset="-78"/>
                </a:rPr>
                <a:t>Labor cost may increase</a:t>
              </a:r>
              <a:endParaRPr lang="en-US" sz="1600" i="1" dirty="0">
                <a:solidFill>
                  <a:srgbClr val="65FEFE"/>
                </a:solidFill>
                <a:cs typeface="Readex Pro Deca Light" pitchFamily="2" charset="-78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46D8731-74F8-FE28-47CE-E378741BC3B8}"/>
              </a:ext>
            </a:extLst>
          </p:cNvPr>
          <p:cNvGrpSpPr/>
          <p:nvPr/>
        </p:nvGrpSpPr>
        <p:grpSpPr>
          <a:xfrm>
            <a:off x="8384107" y="2593605"/>
            <a:ext cx="2154244" cy="811367"/>
            <a:chOff x="8384107" y="2593605"/>
            <a:chExt cx="2154244" cy="811367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9CDEAA5-A191-7761-5276-1DC6FABDABA5}"/>
                </a:ext>
              </a:extLst>
            </p:cNvPr>
            <p:cNvSpPr/>
            <p:nvPr/>
          </p:nvSpPr>
          <p:spPr bwMode="auto">
            <a:xfrm>
              <a:off x="8384107" y="2871488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2CB1831-5E55-F951-4BB2-5EA2E7092DC8}"/>
                </a:ext>
              </a:extLst>
            </p:cNvPr>
            <p:cNvSpPr txBox="1"/>
            <p:nvPr/>
          </p:nvSpPr>
          <p:spPr>
            <a:xfrm>
              <a:off x="8710878" y="2593605"/>
              <a:ext cx="1827473" cy="811367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solidFill>
                    <a:schemeClr val="bg1"/>
                  </a:solidFill>
                  <a:cs typeface="Readex Pro Deca Light" pitchFamily="2" charset="-78"/>
                </a:rPr>
                <a:t>Increase in foreign population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4650B9E-9B3B-53B2-995B-13F4E5D37DFB}"/>
              </a:ext>
            </a:extLst>
          </p:cNvPr>
          <p:cNvGrpSpPr/>
          <p:nvPr/>
        </p:nvGrpSpPr>
        <p:grpSpPr>
          <a:xfrm>
            <a:off x="8384107" y="1232330"/>
            <a:ext cx="2154243" cy="1211476"/>
            <a:chOff x="8384107" y="1119796"/>
            <a:chExt cx="2154243" cy="1211476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DB7F05C-34E6-3A7D-AF9B-ACD261C13B98}"/>
                </a:ext>
              </a:extLst>
            </p:cNvPr>
            <p:cNvSpPr/>
            <p:nvPr/>
          </p:nvSpPr>
          <p:spPr bwMode="auto">
            <a:xfrm>
              <a:off x="8384107" y="1597735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F63B00"/>
                </a:gs>
                <a:gs pos="100000">
                  <a:srgbClr val="FF65A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6FC66EC-9EDF-3B97-F9BF-F2018C23FF85}"/>
                </a:ext>
              </a:extLst>
            </p:cNvPr>
            <p:cNvSpPr txBox="1"/>
            <p:nvPr/>
          </p:nvSpPr>
          <p:spPr>
            <a:xfrm>
              <a:off x="8710877" y="1119796"/>
              <a:ext cx="1827473" cy="121147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solidFill>
                    <a:schemeClr val="bg1"/>
                  </a:solidFill>
                  <a:cs typeface="Readex Pro Deca Light" pitchFamily="2" charset="-78"/>
                </a:rPr>
                <a:t>Increase in health consciousness</a:t>
              </a:r>
              <a:endParaRPr lang="en-US" sz="1600" dirty="0">
                <a:solidFill>
                  <a:schemeClr val="bg1"/>
                </a:solidFill>
                <a:cs typeface="Readex Pro Deca Light" pitchFamily="2" charset="-78"/>
              </a:endParaRPr>
            </a:p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solidFill>
                    <a:srgbClr val="65FEFE"/>
                  </a:solidFill>
                  <a:cs typeface="Readex Pro Deca Light" pitchFamily="2" charset="-78"/>
                </a:rPr>
                <a:t>Demand for certain products may decrease</a:t>
              </a:r>
              <a:endParaRPr lang="en-US" sz="1600" i="1" dirty="0">
                <a:solidFill>
                  <a:srgbClr val="65FEFE"/>
                </a:solidFill>
                <a:cs typeface="Readex Pro Deca Light" pitchFamily="2" charset="-78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A4574C7-548C-4D88-9DBA-69F4E8BF902D}"/>
              </a:ext>
            </a:extLst>
          </p:cNvPr>
          <p:cNvGrpSpPr/>
          <p:nvPr/>
        </p:nvGrpSpPr>
        <p:grpSpPr>
          <a:xfrm>
            <a:off x="4920323" y="2716715"/>
            <a:ext cx="2154244" cy="565146"/>
            <a:chOff x="4920323" y="2694390"/>
            <a:chExt cx="2154244" cy="565146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5BB77B4-7F74-209C-1DE2-3213FFD26AAE}"/>
                </a:ext>
              </a:extLst>
            </p:cNvPr>
            <p:cNvSpPr/>
            <p:nvPr/>
          </p:nvSpPr>
          <p:spPr bwMode="auto">
            <a:xfrm>
              <a:off x="4920323" y="2849163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243D1ED-5C79-0B25-A7BA-AD07A2A70087}"/>
                </a:ext>
              </a:extLst>
            </p:cNvPr>
            <p:cNvSpPr txBox="1"/>
            <p:nvPr/>
          </p:nvSpPr>
          <p:spPr>
            <a:xfrm>
              <a:off x="5247094" y="2694390"/>
              <a:ext cx="1827473" cy="56514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High level of GDP per capital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C8D8222-9899-ACDD-B026-0F15A4AF668C}"/>
              </a:ext>
            </a:extLst>
          </p:cNvPr>
          <p:cNvGrpSpPr/>
          <p:nvPr/>
        </p:nvGrpSpPr>
        <p:grpSpPr>
          <a:xfrm>
            <a:off x="4920323" y="1463162"/>
            <a:ext cx="2154243" cy="749812"/>
            <a:chOff x="4920323" y="1482085"/>
            <a:chExt cx="2154243" cy="749812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0C9F24CB-9A38-7470-059F-FDBBA89A63A9}"/>
                </a:ext>
              </a:extLst>
            </p:cNvPr>
            <p:cNvSpPr/>
            <p:nvPr/>
          </p:nvSpPr>
          <p:spPr bwMode="auto">
            <a:xfrm>
              <a:off x="4920323" y="1729192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F63B00"/>
                </a:gs>
                <a:gs pos="100000">
                  <a:srgbClr val="FF65A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7232003B-077F-4F42-5F25-71D47AC4C6DF}"/>
                </a:ext>
              </a:extLst>
            </p:cNvPr>
            <p:cNvSpPr txBox="1"/>
            <p:nvPr/>
          </p:nvSpPr>
          <p:spPr>
            <a:xfrm>
              <a:off x="5247093" y="1482085"/>
              <a:ext cx="1827473" cy="749812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Current recession</a:t>
              </a:r>
            </a:p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solidFill>
                    <a:srgbClr val="40B2B7"/>
                  </a:solidFill>
                  <a:cs typeface="Readex Pro Deca Light" pitchFamily="2" charset="-78"/>
                </a:rPr>
                <a:t>May affect the spending behavior</a:t>
              </a:r>
              <a:endParaRPr lang="en-US" sz="1600" i="1" dirty="0">
                <a:solidFill>
                  <a:srgbClr val="40B2B7"/>
                </a:solidFill>
                <a:cs typeface="Readex Pro Deca Light" pitchFamily="2" charset="-78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42BF47CC-37EE-9F94-3386-FF01E8564927}"/>
              </a:ext>
            </a:extLst>
          </p:cNvPr>
          <p:cNvGrpSpPr/>
          <p:nvPr/>
        </p:nvGrpSpPr>
        <p:grpSpPr>
          <a:xfrm>
            <a:off x="950744" y="3827432"/>
            <a:ext cx="2346629" cy="996033"/>
            <a:chOff x="950744" y="3987087"/>
            <a:chExt cx="2346629" cy="996033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0F9D142-0F3A-F846-65C8-3E3A7F95D0F2}"/>
                </a:ext>
              </a:extLst>
            </p:cNvPr>
            <p:cNvSpPr/>
            <p:nvPr/>
          </p:nvSpPr>
          <p:spPr bwMode="auto">
            <a:xfrm>
              <a:off x="950744" y="4357304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17DB037C-8E14-24B7-8554-D2C95C175DE4}"/>
                </a:ext>
              </a:extLst>
            </p:cNvPr>
            <p:cNvSpPr txBox="1"/>
            <p:nvPr/>
          </p:nvSpPr>
          <p:spPr>
            <a:xfrm>
              <a:off x="1277515" y="3987087"/>
              <a:ext cx="2019858" cy="996033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Increasing number of internet users</a:t>
              </a:r>
            </a:p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solidFill>
                    <a:srgbClr val="40B2B7"/>
                  </a:solidFill>
                  <a:cs typeface="Readex Pro Deca Light" pitchFamily="2" charset="-78"/>
                </a:rPr>
                <a:t>May require to improve the online presence </a:t>
              </a:r>
              <a:endParaRPr lang="en-US" sz="1600" i="1" dirty="0">
                <a:solidFill>
                  <a:srgbClr val="40B2B7"/>
                </a:solidFill>
                <a:cs typeface="Readex Pro Deca Light" pitchFamily="2" charset="-78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CF78E811-6B64-6C75-AA3C-A0BA8B928FFC}"/>
              </a:ext>
            </a:extLst>
          </p:cNvPr>
          <p:cNvGrpSpPr/>
          <p:nvPr/>
        </p:nvGrpSpPr>
        <p:grpSpPr>
          <a:xfrm>
            <a:off x="369434" y="4699106"/>
            <a:ext cx="2154244" cy="565146"/>
            <a:chOff x="272683" y="5280333"/>
            <a:chExt cx="2154244" cy="565146"/>
          </a:xfrm>
        </p:grpSpPr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9AFB875-6BBD-961E-AF68-1E6C2C4FB16B}"/>
                </a:ext>
              </a:extLst>
            </p:cNvPr>
            <p:cNvSpPr/>
            <p:nvPr/>
          </p:nvSpPr>
          <p:spPr bwMode="auto">
            <a:xfrm>
              <a:off x="272683" y="5435106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2B3FB1B0-7C37-379D-4987-705C5EB2731B}"/>
                </a:ext>
              </a:extLst>
            </p:cNvPr>
            <p:cNvSpPr txBox="1"/>
            <p:nvPr/>
          </p:nvSpPr>
          <p:spPr>
            <a:xfrm>
              <a:off x="599454" y="5280333"/>
              <a:ext cx="1827473" cy="56514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Lower cost of communication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067CA555-89AB-750E-368F-9D9F897A11BB}"/>
              </a:ext>
            </a:extLst>
          </p:cNvPr>
          <p:cNvGrpSpPr/>
          <p:nvPr/>
        </p:nvGrpSpPr>
        <p:grpSpPr>
          <a:xfrm>
            <a:off x="2353657" y="4786751"/>
            <a:ext cx="2154244" cy="565146"/>
            <a:chOff x="2296580" y="5280333"/>
            <a:chExt cx="2154244" cy="565146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D01F0C68-1004-0F27-9FBA-6EB826F1F7F4}"/>
                </a:ext>
              </a:extLst>
            </p:cNvPr>
            <p:cNvSpPr/>
            <p:nvPr/>
          </p:nvSpPr>
          <p:spPr bwMode="auto">
            <a:xfrm>
              <a:off x="2296580" y="5435106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AC7465F-2C80-20C9-49B7-75B8E5F6DE79}"/>
                </a:ext>
              </a:extLst>
            </p:cNvPr>
            <p:cNvSpPr txBox="1"/>
            <p:nvPr/>
          </p:nvSpPr>
          <p:spPr>
            <a:xfrm>
              <a:off x="2623351" y="5280333"/>
              <a:ext cx="1827473" cy="56514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Online banking accessibility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5394279-8773-6179-800A-1B555532325E}"/>
              </a:ext>
            </a:extLst>
          </p:cNvPr>
          <p:cNvGrpSpPr/>
          <p:nvPr/>
        </p:nvGrpSpPr>
        <p:grpSpPr>
          <a:xfrm>
            <a:off x="4920323" y="4042875"/>
            <a:ext cx="2154244" cy="565146"/>
            <a:chOff x="272683" y="5280333"/>
            <a:chExt cx="2154244" cy="565146"/>
          </a:xfrm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25CDAFDE-CD04-AD9E-F539-5723541E4A75}"/>
                </a:ext>
              </a:extLst>
            </p:cNvPr>
            <p:cNvSpPr/>
            <p:nvPr/>
          </p:nvSpPr>
          <p:spPr bwMode="auto">
            <a:xfrm>
              <a:off x="272683" y="5435106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CCFF66"/>
                </a:gs>
                <a:gs pos="100000">
                  <a:srgbClr val="92D05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566D5390-73D8-83D6-0876-1C7F083E4397}"/>
                </a:ext>
              </a:extLst>
            </p:cNvPr>
            <p:cNvSpPr txBox="1"/>
            <p:nvPr/>
          </p:nvSpPr>
          <p:spPr>
            <a:xfrm>
              <a:off x="599454" y="5280333"/>
              <a:ext cx="1827473" cy="565146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Intellectual property rights enforcement</a:t>
              </a: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1BEC4C2-E167-18B4-197A-B04BAD66E053}"/>
              </a:ext>
            </a:extLst>
          </p:cNvPr>
          <p:cNvGrpSpPr/>
          <p:nvPr/>
        </p:nvGrpSpPr>
        <p:grpSpPr>
          <a:xfrm>
            <a:off x="8384107" y="3950542"/>
            <a:ext cx="2154243" cy="749812"/>
            <a:chOff x="4920323" y="1482085"/>
            <a:chExt cx="2154243" cy="749812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6C2D3E25-36FF-C5EB-DB42-075D01C9A7D4}"/>
                </a:ext>
              </a:extLst>
            </p:cNvPr>
            <p:cNvSpPr/>
            <p:nvPr/>
          </p:nvSpPr>
          <p:spPr bwMode="auto">
            <a:xfrm>
              <a:off x="4920323" y="1729192"/>
              <a:ext cx="255598" cy="255598"/>
            </a:xfrm>
            <a:prstGeom prst="ellipse">
              <a:avLst/>
            </a:prstGeom>
            <a:gradFill flip="none" rotWithShape="1">
              <a:gsLst>
                <a:gs pos="0">
                  <a:srgbClr val="F63B00"/>
                </a:gs>
                <a:gs pos="100000">
                  <a:srgbClr val="FF65A0"/>
                </a:gs>
              </a:gsLst>
              <a:path path="circle">
                <a:fillToRect l="100000" t="100000"/>
              </a:path>
              <a:tileRect r="-100000" b="-100000"/>
            </a:gradFill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Readex Pro Deca Light" pitchFamily="2" charset="-78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6CF51F8-DAAA-69D7-FF51-87B790A3FD79}"/>
                </a:ext>
              </a:extLst>
            </p:cNvPr>
            <p:cNvSpPr txBox="1"/>
            <p:nvPr/>
          </p:nvSpPr>
          <p:spPr>
            <a:xfrm>
              <a:off x="5247093" y="1482085"/>
              <a:ext cx="1827473" cy="749812"/>
            </a:xfrm>
            <a:prstGeom prst="rect">
              <a:avLst/>
            </a:prstGeom>
            <a:noFill/>
          </p:spPr>
          <p:txBody>
            <a:bodyPr vert="horz" wrap="square" lIns="36000" tIns="36000" rIns="36000" bIns="36000" rtlCol="0" anchor="ctr" anchorCtr="0">
              <a:noAutofit/>
            </a:bodyPr>
            <a:lstStyle/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600" i="0" dirty="0">
                  <a:cs typeface="Readex Pro Deca Light" pitchFamily="2" charset="-78"/>
                </a:rPr>
                <a:t>Scarcity of natural resources</a:t>
              </a:r>
            </a:p>
            <a:p>
              <a:pPr algn="l"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US" sz="1400" i="1" dirty="0">
                  <a:solidFill>
                    <a:srgbClr val="40B2B7"/>
                  </a:solidFill>
                  <a:cs typeface="Readex Pro Deca Light" pitchFamily="2" charset="-78"/>
                </a:rPr>
                <a:t>May increase production costs</a:t>
              </a:r>
              <a:endParaRPr lang="en-US" sz="1200" i="1" dirty="0">
                <a:solidFill>
                  <a:srgbClr val="40B2B7"/>
                </a:solidFill>
                <a:cs typeface="Readex Pro Deca Light" pitchFamily="2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1890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50168</TotalTime>
  <Words>195</Words>
  <Application>Microsoft Office PowerPoint</Application>
  <PresentationFormat>Widescreen</PresentationFormat>
  <Paragraphs>72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Aleo-Regular</vt:lpstr>
      <vt:lpstr>Arial</vt:lpstr>
      <vt:lpstr>Calibri</vt:lpstr>
      <vt:lpstr>Calibri Light</vt:lpstr>
      <vt:lpstr>Readex Pro</vt:lpstr>
      <vt:lpstr>Readex Pro Deca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1255</cp:revision>
  <cp:lastPrinted>2025-08-05T06:42:25Z</cp:lastPrinted>
  <dcterms:created xsi:type="dcterms:W3CDTF">2018-03-01T11:16:05Z</dcterms:created>
  <dcterms:modified xsi:type="dcterms:W3CDTF">2025-10-02T07:21:32Z</dcterms:modified>
</cp:coreProperties>
</file>