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4" r:id="rId2"/>
    <p:sldId id="951" r:id="rId3"/>
    <p:sldId id="952" r:id="rId4"/>
    <p:sldId id="947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PLACE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TIME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MEETING MINUTES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MEETING 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E9EEEF-59AE-B882-971F-96F04C8656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705614"/>
              </p:ext>
            </p:extLst>
          </p:nvPr>
        </p:nvGraphicFramePr>
        <p:xfrm>
          <a:off x="140589" y="1161143"/>
          <a:ext cx="11756572" cy="4940280"/>
        </p:xfrm>
        <a:graphic>
          <a:graphicData uri="http://schemas.openxmlformats.org/drawingml/2006/table">
            <a:tbl>
              <a:tblPr firstRow="1" bandRow="1"/>
              <a:tblGrid>
                <a:gridCol w="2460678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4647947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4647947">
                  <a:extLst>
                    <a:ext uri="{9D8B030D-6E8A-4147-A177-3AD203B41FA5}">
                      <a16:colId xmlns:a16="http://schemas.microsoft.com/office/drawing/2014/main" val="996073543"/>
                    </a:ext>
                  </a:extLst>
                </a:gridCol>
              </a:tblGrid>
              <a:tr h="31669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AGENDA ITEMS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MINUTES AND DISCUSSION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DICISIONS AND AGREEMENTS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87920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Choosing the Website Platform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latin typeface="+mn-lt"/>
                          <a:cs typeface="Readex Pro Light" pitchFamily="2" charset="-78"/>
                        </a:rPr>
                        <a:t>After discussing different options, it was agreed that WordPress will be used due to its flexibility, ease of use, and wide range of customizable features.</a:t>
                      </a: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WordPress will be used for its flexibility and ease of customization.</a:t>
                      </a: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8867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Discussion of Hosting and Domain Options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latin typeface="+mn-lt"/>
                          <a:cs typeface="Readex Pro Light" pitchFamily="2" charset="-78"/>
                        </a:rPr>
                        <a:t>The group discussed various hosting providers and agreed to use Hostinger for its cost-effective plans and good performance.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latin typeface="+mn-lt"/>
                          <a:cs typeface="Readex Pro Light" pitchFamily="2" charset="-78"/>
                        </a:rPr>
                        <a:t>The website will use the existing domain name.</a:t>
                      </a: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Hostinger will be used for hosting, utilizing the existing domain name.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8867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Roles and Responsibilities Assignment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Roles and responsibilities have been distributed among the team members (Mustafa, Sara, Ibrahim, Jamal)  to ensure efficient execution of activities.</a:t>
                      </a: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Jamal will oversee the overall website design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Sara will handle content development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Ibrahim will take care of the technical aspects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Mustafa will focus on integrating necessary plugins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8753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Timeline for Implementation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The team agreed on a 2-month implementation period.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The implementation will take 2 months, with a detailed timeline to be created.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109011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Additional Features and Plugins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The team agreed on integrating useful plugins such as:</a:t>
                      </a:r>
                    </a:p>
                    <a:p>
                      <a:pPr marL="742950" lvl="1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Form builders to create custom forms</a:t>
                      </a:r>
                    </a:p>
                    <a:p>
                      <a:pPr marL="742950" lvl="1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Security plugins to ensure data protection and prevent malicious attacks.</a:t>
                      </a: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Readex Pro Light" pitchFamily="2" charset="-78"/>
                        </a:rPr>
                        <a:t>Useful plugins for forms and security will be integrated into the website.</a:t>
                      </a:r>
                      <a:endParaRPr lang="en-US" sz="14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7EDCD96-A88D-A2C4-1B1F-4A9ABFD56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342174"/>
              </p:ext>
            </p:extLst>
          </p:nvPr>
        </p:nvGraphicFramePr>
        <p:xfrm>
          <a:off x="1304857" y="624770"/>
          <a:ext cx="10592303" cy="429298"/>
        </p:xfrm>
        <a:graphic>
          <a:graphicData uri="http://schemas.openxmlformats.org/drawingml/2006/table">
            <a:tbl>
              <a:tblPr firstRow="1" bandRow="1"/>
              <a:tblGrid>
                <a:gridCol w="10592303">
                  <a:extLst>
                    <a:ext uri="{9D8B030D-6E8A-4147-A177-3AD203B41FA5}">
                      <a16:colId xmlns:a16="http://schemas.microsoft.com/office/drawing/2014/main" val="2747630532"/>
                    </a:ext>
                  </a:extLst>
                </a:gridCol>
              </a:tblGrid>
              <a:tr h="4292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To discuss and plan the development of a new website for the company, including technical requirements, timelines, and role assignments.</a:t>
                      </a:r>
                      <a:endParaRPr lang="en-US" sz="1400" b="0" i="0" u="none" strike="noStrike" kern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01100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C8B31D0-DCF0-D686-BC1F-6538F02DE200}"/>
              </a:ext>
            </a:extLst>
          </p:cNvPr>
          <p:cNvSpPr txBox="1"/>
          <p:nvPr/>
        </p:nvSpPr>
        <p:spPr>
          <a:xfrm>
            <a:off x="273071" y="624771"/>
            <a:ext cx="1130280" cy="429298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400" kern="0" dirty="0">
                <a:latin typeface="Calibri" panose="020F0502020204030204"/>
                <a:cs typeface="Calibri" panose="020F0502020204030204" pitchFamily="34" charset="0"/>
              </a:rPr>
              <a:t>MEETING OBJECTIVE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B1DB1-B48F-8461-3C18-004FE51E1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4EB25F3-A401-E334-1E1C-1F3DDE63C586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6BDF1CD4-4907-2F62-F961-C0216AC9FEA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161D4B39-DC1C-3A0E-31E1-7BA6C489F8B2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EA38DD6-DB11-6DF9-2334-AEECC0F07A35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PLACE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F357A93A-8785-44AB-1871-63821AF9CA48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TIME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83C7CB32-4F6C-3C49-F046-E71BD8B7A56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MEETING MINUTES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A31C9F4-1285-C042-5238-2C5F5F76020F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MEETING 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7F6D0DDC-689C-237C-3844-F8510F148270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465547D-F593-7AF2-FE0A-52704C1770F7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B132E090-5407-4833-09F0-6EE42E858B59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0A3B55A5-2465-A993-3772-6609EE8A6085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184D99CE-5574-3C76-A17E-E7D63843D989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D2C5A90B-17AC-B82E-CCB2-F346806914E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6E55FD38-4B07-3ECD-F452-2AA3F5D56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0872837-ED21-A020-2F3A-649A61BC88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385446"/>
              </p:ext>
            </p:extLst>
          </p:nvPr>
        </p:nvGraphicFramePr>
        <p:xfrm>
          <a:off x="3593707" y="801133"/>
          <a:ext cx="8304429" cy="1145828"/>
        </p:xfrm>
        <a:graphic>
          <a:graphicData uri="http://schemas.openxmlformats.org/drawingml/2006/table">
            <a:tbl>
              <a:tblPr firstRow="1" bandRow="1"/>
              <a:tblGrid>
                <a:gridCol w="2768143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768143">
                  <a:extLst>
                    <a:ext uri="{9D8B030D-6E8A-4147-A177-3AD203B41FA5}">
                      <a16:colId xmlns:a16="http://schemas.microsoft.com/office/drawing/2014/main" val="3481094851"/>
                    </a:ext>
                  </a:extLst>
                </a:gridCol>
                <a:gridCol w="2768143">
                  <a:extLst>
                    <a:ext uri="{9D8B030D-6E8A-4147-A177-3AD203B41FA5}">
                      <a16:colId xmlns:a16="http://schemas.microsoft.com/office/drawing/2014/main" val="1962195595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Farida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 Sara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 Rob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George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 Mustafa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577187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 Jamal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 Zakaria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 Ibrahim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 Harvey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1E125614-A350-8CF3-DF3B-854DF9415C9F}"/>
              </a:ext>
            </a:extLst>
          </p:cNvPr>
          <p:cNvSpPr txBox="1"/>
          <p:nvPr/>
        </p:nvSpPr>
        <p:spPr>
          <a:xfrm>
            <a:off x="3593707" y="557365"/>
            <a:ext cx="2189557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MEMBERS ATTENDING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2B95627-17CB-2E7E-9601-2FDBC2DD0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055337"/>
              </p:ext>
            </p:extLst>
          </p:nvPr>
        </p:nvGraphicFramePr>
        <p:xfrm>
          <a:off x="140589" y="4419600"/>
          <a:ext cx="11752438" cy="1784160"/>
        </p:xfrm>
        <a:graphic>
          <a:graphicData uri="http://schemas.openxmlformats.org/drawingml/2006/table">
            <a:tbl>
              <a:tblPr firstRow="1" bandRow="1"/>
              <a:tblGrid>
                <a:gridCol w="7379806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1457544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457544">
                  <a:extLst>
                    <a:ext uri="{9D8B030D-6E8A-4147-A177-3AD203B41FA5}">
                      <a16:colId xmlns:a16="http://schemas.microsoft.com/office/drawing/2014/main" val="996073543"/>
                    </a:ext>
                  </a:extLst>
                </a:gridCol>
                <a:gridCol w="1457544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</a:tblGrid>
              <a:tr h="2120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WHAT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WHO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(EXPECTED)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STATUS</a:t>
                      </a:r>
                      <a:endParaRPr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120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</a:t>
                      </a:r>
                      <a:r>
                        <a:rPr lang="en-US" sz="1200" dirty="0">
                          <a:latin typeface="+mn-lt"/>
                        </a:rPr>
                        <a:t>Set up hosting and configure security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Ibrahim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Week 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120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</a:t>
                      </a:r>
                      <a:r>
                        <a:rPr lang="en-US" sz="1200">
                          <a:latin typeface="+mn-lt"/>
                        </a:rPr>
                        <a:t>Finalize website theme selection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Team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120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 </a:t>
                      </a:r>
                      <a:r>
                        <a:rPr lang="en-US" sz="1200" dirty="0">
                          <a:latin typeface="+mn-lt"/>
                        </a:rPr>
                        <a:t>Oversee website design and align with branding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Jamal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120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 </a:t>
                      </a:r>
                      <a:r>
                        <a:rPr lang="en-US" sz="1200" dirty="0">
                          <a:latin typeface="+mn-lt"/>
                        </a:rPr>
                        <a:t>Research and integrate plugins for forms and security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Mustafa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3</a:t>
                      </a:r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120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 </a:t>
                      </a:r>
                      <a:r>
                        <a:rPr lang="en-US" sz="1200" dirty="0">
                          <a:latin typeface="+mn-lt"/>
                        </a:rPr>
                        <a:t>Develop content and blog posts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Sara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4</a:t>
                      </a:r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  <a:tr h="2120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</a:t>
                      </a:r>
                      <a:r>
                        <a:rPr lang="en-US" sz="1200" dirty="0">
                          <a:latin typeface="+mn-lt"/>
                        </a:rPr>
                        <a:t> Review to ensure alignment on design and content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Team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5</a:t>
                      </a:r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267612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81C497C-0F48-B7AF-CFB1-484B44FAC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783124"/>
              </p:ext>
            </p:extLst>
          </p:nvPr>
        </p:nvGraphicFramePr>
        <p:xfrm>
          <a:off x="211320" y="2363328"/>
          <a:ext cx="11610975" cy="1784160"/>
        </p:xfrm>
        <a:graphic>
          <a:graphicData uri="http://schemas.openxmlformats.org/drawingml/2006/table">
            <a:tbl>
              <a:tblPr firstRow="1" bandRow="1"/>
              <a:tblGrid>
                <a:gridCol w="11610975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2548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After discussing different options, it was agreed that WordPress will be used due to its flexibility, ease of use, and wide range of customizable features.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548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The group discussed various hosting providers and agreed to use Hostinger for its cost-effective plans and good performance.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577187"/>
                  </a:ext>
                </a:extLst>
              </a:tr>
              <a:tr h="2548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 The website will use the existing domain name.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548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 Roles and responsibilities have been distributed among the team members (Mustafa, Sara, Ibrahim, Jamal)  to ensure efficient execution of activities.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548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 The team agreed on a 2-month implementation period.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910510"/>
                  </a:ext>
                </a:extLst>
              </a:tr>
              <a:tr h="25488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 </a:t>
                      </a:r>
                      <a:r>
                        <a:rPr lang="en-US" sz="1200" dirty="0">
                          <a:latin typeface="+mn-lt"/>
                          <a:cs typeface="Readex Pro Light" pitchFamily="2" charset="-78"/>
                        </a:rPr>
                        <a:t>The team agreed on integrating useful plugins such as form builder and security plugins.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72566"/>
                  </a:ext>
                </a:extLst>
              </a:tr>
              <a:tr h="2548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 Rob will c</a:t>
                      </a:r>
                      <a:r>
                        <a:rPr lang="en-US" sz="1200" dirty="0"/>
                        <a:t>oordinate weekly check-ins and ensure project milestones are met (Ongoing).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18946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639C629-E42D-5A4A-CFAA-12A27F0B94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045514"/>
              </p:ext>
            </p:extLst>
          </p:nvPr>
        </p:nvGraphicFramePr>
        <p:xfrm>
          <a:off x="287159" y="801131"/>
          <a:ext cx="3085268" cy="1145828"/>
        </p:xfrm>
        <a:graphic>
          <a:graphicData uri="http://schemas.openxmlformats.org/drawingml/2006/table">
            <a:tbl>
              <a:tblPr firstRow="1" bandRow="1"/>
              <a:tblGrid>
                <a:gridCol w="3085268">
                  <a:extLst>
                    <a:ext uri="{9D8B030D-6E8A-4147-A177-3AD203B41FA5}">
                      <a16:colId xmlns:a16="http://schemas.microsoft.com/office/drawing/2014/main" val="2747630532"/>
                    </a:ext>
                  </a:extLst>
                </a:gridCol>
              </a:tblGrid>
              <a:tr h="114582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/>
                        <a:t>To discuss and plan the development of a new website.</a:t>
                      </a:r>
                      <a:endParaRPr lang="en-US" sz="1300" b="0" i="0" u="none" strike="noStrike" kern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011003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177BDF42-BE66-F771-75C1-A58032D963DC}"/>
              </a:ext>
            </a:extLst>
          </p:cNvPr>
          <p:cNvSpPr txBox="1"/>
          <p:nvPr/>
        </p:nvSpPr>
        <p:spPr>
          <a:xfrm>
            <a:off x="287159" y="557365"/>
            <a:ext cx="2189557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MEETING OBJECTIVE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EF309B-0F23-B2BB-CF0A-E73B747322D9}"/>
              </a:ext>
            </a:extLst>
          </p:cNvPr>
          <p:cNvSpPr txBox="1"/>
          <p:nvPr/>
        </p:nvSpPr>
        <p:spPr>
          <a:xfrm>
            <a:off x="140589" y="4174157"/>
            <a:ext cx="2189557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MEETING OBJECTIVE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F39203D-9705-C315-E1D8-87EFFDED1583}"/>
              </a:ext>
            </a:extLst>
          </p:cNvPr>
          <p:cNvSpPr txBox="1"/>
          <p:nvPr/>
        </p:nvSpPr>
        <p:spPr>
          <a:xfrm>
            <a:off x="140589" y="2100141"/>
            <a:ext cx="3364611" cy="33825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MINUTES/DECISION AND AGREEMENT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0F18C35-0A08-805A-302A-D1AC12A31DAD}"/>
              </a:ext>
            </a:extLst>
          </p:cNvPr>
          <p:cNvSpPr/>
          <p:nvPr/>
        </p:nvSpPr>
        <p:spPr>
          <a:xfrm>
            <a:off x="6065123" y="837053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605AC7B-BE73-9851-69B4-93A332F95591}"/>
              </a:ext>
            </a:extLst>
          </p:cNvPr>
          <p:cNvSpPr/>
          <p:nvPr/>
        </p:nvSpPr>
        <p:spPr>
          <a:xfrm>
            <a:off x="6065123" y="1121628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31810A5-4997-8929-64EC-02330BA3164A}"/>
              </a:ext>
            </a:extLst>
          </p:cNvPr>
          <p:cNvSpPr/>
          <p:nvPr/>
        </p:nvSpPr>
        <p:spPr>
          <a:xfrm>
            <a:off x="6046979" y="1429880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3E481F3-46B8-DDAA-02A5-8F3EFEF30F3B}"/>
              </a:ext>
            </a:extLst>
          </p:cNvPr>
          <p:cNvSpPr/>
          <p:nvPr/>
        </p:nvSpPr>
        <p:spPr>
          <a:xfrm>
            <a:off x="6046979" y="1714455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0EFA000-DCB6-8A1E-0F91-3F0E91B748A7}"/>
              </a:ext>
            </a:extLst>
          </p:cNvPr>
          <p:cNvSpPr/>
          <p:nvPr/>
        </p:nvSpPr>
        <p:spPr>
          <a:xfrm>
            <a:off x="8647179" y="849753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1D0F2A7-C708-9D28-91F7-4C8A1B429901}"/>
              </a:ext>
            </a:extLst>
          </p:cNvPr>
          <p:cNvSpPr/>
          <p:nvPr/>
        </p:nvSpPr>
        <p:spPr>
          <a:xfrm>
            <a:off x="8647179" y="1126213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692B918-8043-7B2E-884B-01DF56F289F4}"/>
              </a:ext>
            </a:extLst>
          </p:cNvPr>
          <p:cNvSpPr/>
          <p:nvPr/>
        </p:nvSpPr>
        <p:spPr>
          <a:xfrm>
            <a:off x="8647179" y="1450089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D9BFF50-72B2-A18B-60B1-1BB3A6E34BB7}"/>
              </a:ext>
            </a:extLst>
          </p:cNvPr>
          <p:cNvSpPr/>
          <p:nvPr/>
        </p:nvSpPr>
        <p:spPr>
          <a:xfrm>
            <a:off x="8647179" y="1695293"/>
            <a:ext cx="221280" cy="22631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B5B6103-C67A-819D-2EB4-69504959FA56}"/>
              </a:ext>
            </a:extLst>
          </p:cNvPr>
          <p:cNvSpPr/>
          <p:nvPr/>
        </p:nvSpPr>
        <p:spPr>
          <a:xfrm>
            <a:off x="11229235" y="851776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56CE4C1-598E-8DE0-6E98-3DB8AF9AAA7F}"/>
              </a:ext>
            </a:extLst>
          </p:cNvPr>
          <p:cNvGrpSpPr/>
          <p:nvPr/>
        </p:nvGrpSpPr>
        <p:grpSpPr>
          <a:xfrm>
            <a:off x="940334" y="6258995"/>
            <a:ext cx="3977847" cy="292388"/>
            <a:chOff x="7920290" y="6551383"/>
            <a:chExt cx="3977847" cy="292388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77605391-22DA-2A0E-0782-A240E08A431F}"/>
                </a:ext>
              </a:extLst>
            </p:cNvPr>
            <p:cNvGrpSpPr/>
            <p:nvPr/>
          </p:nvGrpSpPr>
          <p:grpSpPr>
            <a:xfrm>
              <a:off x="9764276" y="6580411"/>
              <a:ext cx="2133861" cy="226311"/>
              <a:chOff x="6181118" y="6261032"/>
              <a:chExt cx="2133861" cy="226311"/>
            </a:xfrm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A5B371EC-9471-FF8A-D6D9-EA90AC679D6E}"/>
                  </a:ext>
                </a:extLst>
              </p:cNvPr>
              <p:cNvSpPr/>
              <p:nvPr/>
            </p:nvSpPr>
            <p:spPr>
              <a:xfrm>
                <a:off x="6181118" y="6261032"/>
                <a:ext cx="221280" cy="226311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9A497181-6C7E-05FA-CE43-F0A5508DBC16}"/>
                  </a:ext>
                </a:extLst>
              </p:cNvPr>
              <p:cNvSpPr/>
              <p:nvPr/>
            </p:nvSpPr>
            <p:spPr>
              <a:xfrm>
                <a:off x="6442979" y="6266464"/>
                <a:ext cx="720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100" dirty="0">
                    <a:solidFill>
                      <a:srgbClr val="000000"/>
                    </a:solidFill>
                    <a:latin typeface="Calibri" panose="020F0502020204030204"/>
                    <a:cs typeface="HelveticaNeueLT Pro 55 Roman" panose="020B0604020202020204" charset="0"/>
                  </a:rPr>
                  <a:t>Present</a:t>
                </a:r>
                <a:endPara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A0FA9D95-4881-803E-B010-53D7A79EA70A}"/>
                  </a:ext>
                </a:extLst>
              </p:cNvPr>
              <p:cNvSpPr/>
              <p:nvPr/>
            </p:nvSpPr>
            <p:spPr>
              <a:xfrm>
                <a:off x="7333121" y="6261032"/>
                <a:ext cx="221280" cy="22631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DF49EDBE-FEEC-3E29-FEF9-00B725F1A869}"/>
                  </a:ext>
                </a:extLst>
              </p:cNvPr>
              <p:cNvSpPr/>
              <p:nvPr/>
            </p:nvSpPr>
            <p:spPr>
              <a:xfrm>
                <a:off x="7594979" y="6266464"/>
                <a:ext cx="720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100" dirty="0">
                    <a:solidFill>
                      <a:srgbClr val="000000"/>
                    </a:solidFill>
                    <a:latin typeface="Calibri" panose="020F0502020204030204"/>
                    <a:cs typeface="HelveticaNeueLT Pro 55 Roman" panose="020B0604020202020204" charset="0"/>
                  </a:rPr>
                  <a:t>Absent</a:t>
                </a:r>
                <a:endPara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94A4488-F3E1-4175-00FB-F59630D34780}"/>
                </a:ext>
              </a:extLst>
            </p:cNvPr>
            <p:cNvSpPr txBox="1"/>
            <p:nvPr/>
          </p:nvSpPr>
          <p:spPr>
            <a:xfrm>
              <a:off x="7920290" y="6551383"/>
              <a:ext cx="1685892" cy="292388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sz="1300" kern="0" dirty="0">
                  <a:latin typeface="Calibri" panose="020F0502020204030204"/>
                  <a:cs typeface="Calibri" panose="020F0502020204030204" pitchFamily="34" charset="0"/>
                </a:rPr>
                <a:t>ATTENDING STATUS</a:t>
              </a:r>
              <a:endParaRPr kumimoji="0" lang="en-US" sz="13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C1F91C7-248F-E042-67E7-912173786A1C}"/>
              </a:ext>
            </a:extLst>
          </p:cNvPr>
          <p:cNvGrpSpPr/>
          <p:nvPr/>
        </p:nvGrpSpPr>
        <p:grpSpPr>
          <a:xfrm>
            <a:off x="7425727" y="6242432"/>
            <a:ext cx="3977847" cy="292388"/>
            <a:chOff x="7920290" y="6551383"/>
            <a:chExt cx="3977847" cy="292388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698DD76-F506-43D8-2FE5-FACC61AE68F7}"/>
                </a:ext>
              </a:extLst>
            </p:cNvPr>
            <p:cNvGrpSpPr/>
            <p:nvPr/>
          </p:nvGrpSpPr>
          <p:grpSpPr>
            <a:xfrm>
              <a:off x="9764276" y="6580411"/>
              <a:ext cx="2133861" cy="226311"/>
              <a:chOff x="6181118" y="6261032"/>
              <a:chExt cx="2133861" cy="226311"/>
            </a:xfrm>
          </p:grpSpPr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5E7F3B33-675C-7884-61B8-83F4F2E999ED}"/>
                  </a:ext>
                </a:extLst>
              </p:cNvPr>
              <p:cNvSpPr/>
              <p:nvPr/>
            </p:nvSpPr>
            <p:spPr>
              <a:xfrm>
                <a:off x="6181118" y="6261032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C3E381DE-E98F-210F-B143-C6E4D222CF68}"/>
                  </a:ext>
                </a:extLst>
              </p:cNvPr>
              <p:cNvSpPr/>
              <p:nvPr/>
            </p:nvSpPr>
            <p:spPr>
              <a:xfrm>
                <a:off x="6442979" y="6266464"/>
                <a:ext cx="720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100" dirty="0">
                    <a:solidFill>
                      <a:srgbClr val="000000"/>
                    </a:solidFill>
                    <a:latin typeface="Calibri" panose="020F0502020204030204"/>
                    <a:cs typeface="HelveticaNeueLT Pro 55 Roman" panose="020B0604020202020204" charset="0"/>
                  </a:rPr>
                  <a:t>Open</a:t>
                </a:r>
                <a:endPara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4EC0006B-EAC4-A7E9-5BF5-B124E58D3BA4}"/>
                  </a:ext>
                </a:extLst>
              </p:cNvPr>
              <p:cNvSpPr/>
              <p:nvPr/>
            </p:nvSpPr>
            <p:spPr>
              <a:xfrm>
                <a:off x="7333121" y="6261032"/>
                <a:ext cx="221280" cy="226311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A6BB4BBE-569E-E955-7949-EF11F8E88FEE}"/>
                  </a:ext>
                </a:extLst>
              </p:cNvPr>
              <p:cNvSpPr/>
              <p:nvPr/>
            </p:nvSpPr>
            <p:spPr>
              <a:xfrm>
                <a:off x="7594979" y="6266464"/>
                <a:ext cx="720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Closed</a:t>
                </a:r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4741B06-1486-6711-7A81-F8BAB5633D31}"/>
                </a:ext>
              </a:extLst>
            </p:cNvPr>
            <p:cNvSpPr txBox="1"/>
            <p:nvPr/>
          </p:nvSpPr>
          <p:spPr>
            <a:xfrm>
              <a:off x="7920290" y="6551383"/>
              <a:ext cx="1685892" cy="292388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ACTION 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88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CBF75-3A97-916D-BB57-1DDF4F7A0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F5A53BE-ABFE-C6A8-E221-7961303E3B22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2DA8017-7AE3-35DC-7670-E55CEC7C9535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E16239C6-28AD-FDAB-459F-67DD4DA0A42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2BF4C5D8-3723-0B22-4150-6D035E6C911C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PLACE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06B5129-CF80-08C7-DB8A-F54560BA7038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TIME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4A342545-4820-5290-A21F-BD2A41EA0D4D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MEETING MINUTES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3AF4B813-2C0E-01FF-34EA-CE06FCECD99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MEETING 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C58F2C00-C514-1496-B487-0AE7104A376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7D7725D-194C-58BC-9626-126F99F98256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FE5B6702-6FBA-6DBC-2E18-DBB7DE511953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3FE754AE-92BA-5168-CBF6-2F3E82C4905E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7B4F8F6-41FB-E414-E08F-E85AA71D1256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1BFB70E7-F082-CD41-AF62-154114A8DC5B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1DA34306-C1BC-93AE-07CC-088CBFCB2BED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B09B5282-CB4F-DC3A-9410-BCE50730AA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482842"/>
              </p:ext>
            </p:extLst>
          </p:nvPr>
        </p:nvGraphicFramePr>
        <p:xfrm>
          <a:off x="287161" y="1321945"/>
          <a:ext cx="4067124" cy="1718742"/>
        </p:xfrm>
        <a:graphic>
          <a:graphicData uri="http://schemas.openxmlformats.org/drawingml/2006/table">
            <a:tbl>
              <a:tblPr firstRow="1" bandRow="1"/>
              <a:tblGrid>
                <a:gridCol w="2033562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033562">
                  <a:extLst>
                    <a:ext uri="{9D8B030D-6E8A-4147-A177-3AD203B41FA5}">
                      <a16:colId xmlns:a16="http://schemas.microsoft.com/office/drawing/2014/main" val="3481094851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Farida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 Zakaria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George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 Harvey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577187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 Jamal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 Rob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 Ibrahim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 Sara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910510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 Mustafa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7256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783DD7A-EAE2-D908-3F2D-23D63FEE0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585419"/>
              </p:ext>
            </p:extLst>
          </p:nvPr>
        </p:nvGraphicFramePr>
        <p:xfrm>
          <a:off x="4441372" y="1321945"/>
          <a:ext cx="7442251" cy="1718742"/>
        </p:xfrm>
        <a:graphic>
          <a:graphicData uri="http://schemas.openxmlformats.org/drawingml/2006/table">
            <a:tbl>
              <a:tblPr firstRow="1" bandRow="1"/>
              <a:tblGrid>
                <a:gridCol w="1139131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414443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079345">
                  <a:extLst>
                    <a:ext uri="{9D8B030D-6E8A-4147-A177-3AD203B41FA5}">
                      <a16:colId xmlns:a16="http://schemas.microsoft.com/office/drawing/2014/main" val="160002228"/>
                    </a:ext>
                  </a:extLst>
                </a:gridCol>
                <a:gridCol w="1079345">
                  <a:extLst>
                    <a:ext uri="{9D8B030D-6E8A-4147-A177-3AD203B41FA5}">
                      <a16:colId xmlns:a16="http://schemas.microsoft.com/office/drawing/2014/main" val="8290305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START AT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ITEM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WHO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DURATION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9:00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1. Choosing the Website Platform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Farida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Minutes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9:10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dirty="0">
                          <a:latin typeface="+mn-lt"/>
                          <a:cs typeface="Readex Pro Light" pitchFamily="2" charset="-78"/>
                        </a:rPr>
                        <a:t>2. Discussion of Hosting and Domain Options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Farida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 Minutes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dirty="0">
                          <a:latin typeface="+mn-lt"/>
                          <a:cs typeface="Readex Pro Light" pitchFamily="2" charset="-78"/>
                        </a:rPr>
                        <a:t>3. Roles and Responsibilities Assignment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Farida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 Minutes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9:40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dirty="0">
                          <a:latin typeface="+mn-lt"/>
                          <a:cs typeface="Readex Pro Light" pitchFamily="2" charset="-78"/>
                        </a:rPr>
                        <a:t>4. Timeline for Implementation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dirty="0">
                          <a:latin typeface="+mn-lt"/>
                        </a:rPr>
                        <a:t>George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 Minutes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9:50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dirty="0">
                          <a:latin typeface="+mn-lt"/>
                          <a:cs typeface="Readex Pro Light" pitchFamily="2" charset="-78"/>
                        </a:rPr>
                        <a:t>5. Additional Features and Plugins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dirty="0">
                          <a:latin typeface="+mn-lt"/>
                        </a:rPr>
                        <a:t>George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 Minutes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526476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7317FE2-BE23-BE1F-1F29-0BF643B3B0A0}"/>
              </a:ext>
            </a:extLst>
          </p:cNvPr>
          <p:cNvSpPr txBox="1"/>
          <p:nvPr/>
        </p:nvSpPr>
        <p:spPr>
          <a:xfrm>
            <a:off x="4486414" y="1078177"/>
            <a:ext cx="7411722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AGENDA ITEMS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0C428C6B-5B67-C858-F753-FB4E731A6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215682"/>
              </p:ext>
            </p:extLst>
          </p:nvPr>
        </p:nvGraphicFramePr>
        <p:xfrm>
          <a:off x="5067300" y="3281511"/>
          <a:ext cx="6827225" cy="2971320"/>
        </p:xfrm>
        <a:graphic>
          <a:graphicData uri="http://schemas.openxmlformats.org/drawingml/2006/table">
            <a:tbl>
              <a:tblPr firstRow="1" bandRow="1"/>
              <a:tblGrid>
                <a:gridCol w="408388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1049661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049661">
                  <a:extLst>
                    <a:ext uri="{9D8B030D-6E8A-4147-A177-3AD203B41FA5}">
                      <a16:colId xmlns:a16="http://schemas.microsoft.com/office/drawing/2014/main" val="996073543"/>
                    </a:ext>
                  </a:extLst>
                </a:gridCol>
                <a:gridCol w="644016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</a:tblGrid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WHAT?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WHO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3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STATUS</a:t>
                      </a:r>
                      <a:endParaRPr lang="en-US" sz="13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</a:t>
                      </a:r>
                      <a:r>
                        <a:rPr lang="en-US" sz="1300" dirty="0">
                          <a:latin typeface="+mn-lt"/>
                        </a:rPr>
                        <a:t>Set up hosting and configure security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Ibrahim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Week 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</a:t>
                      </a:r>
                      <a:r>
                        <a:rPr lang="en-US" sz="1300">
                          <a:latin typeface="+mn-lt"/>
                        </a:rPr>
                        <a:t>Finalize website theme selection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Team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 </a:t>
                      </a:r>
                      <a:r>
                        <a:rPr lang="en-US" sz="1300" dirty="0">
                          <a:latin typeface="+mn-lt"/>
                        </a:rPr>
                        <a:t>Oversee website design and align with branding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Jamal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 </a:t>
                      </a:r>
                      <a:r>
                        <a:rPr lang="en-US" sz="1300" dirty="0">
                          <a:latin typeface="+mn-lt"/>
                        </a:rPr>
                        <a:t>Research and integrate plugins for forms and security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Mustafa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3</a:t>
                      </a:r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 </a:t>
                      </a:r>
                      <a:r>
                        <a:rPr lang="en-US" sz="1300" dirty="0">
                          <a:latin typeface="+mn-lt"/>
                        </a:rPr>
                        <a:t>Develop content and blog posts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Sara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4</a:t>
                      </a:r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</a:t>
                      </a:r>
                      <a:r>
                        <a:rPr lang="en-US" sz="1300" dirty="0">
                          <a:latin typeface="+mn-lt"/>
                        </a:rPr>
                        <a:t> Review to ensure alignment on design and content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Team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5</a:t>
                      </a:r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267612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</a:t>
                      </a:r>
                      <a:r>
                        <a:rPr lang="en-US" sz="1300" dirty="0">
                          <a:latin typeface="+mn-lt"/>
                        </a:rPr>
                        <a:t> Review website security measures &amp; ensure compliance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Team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5</a:t>
                      </a:r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872762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</a:t>
                      </a:r>
                      <a:r>
                        <a:rPr lang="en-US" sz="1300" dirty="0">
                          <a:latin typeface="+mn-lt"/>
                        </a:rPr>
                        <a:t> Test website functionality and identify any issues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Group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5</a:t>
                      </a:r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061167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 </a:t>
                      </a:r>
                      <a:r>
                        <a:rPr lang="en-US" sz="1300" dirty="0">
                          <a:latin typeface="+mn-lt"/>
                        </a:rPr>
                        <a:t>Coordinate weekly check-ins &amp; monitor project progress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Rob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dirty="0">
                          <a:latin typeface="+mn-lt"/>
                        </a:rPr>
                        <a:t>Ongoing</a:t>
                      </a:r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011142"/>
                  </a:ext>
                </a:extLst>
              </a:tr>
              <a:tr h="2479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 </a:t>
                      </a:r>
                      <a:r>
                        <a:rPr lang="en-US" sz="1300" dirty="0">
                          <a:latin typeface="+mn-lt"/>
                        </a:rPr>
                        <a:t>Perform final review and approve for launch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2C2C2C"/>
                          </a:solidFill>
                          <a:effectLst/>
                          <a:latin typeface="+mn-lt"/>
                        </a:rPr>
                        <a:t>Team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Week 8</a:t>
                      </a:r>
                      <a:endParaRPr lang="en-US" sz="13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3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661460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EDEE3ADA-2A97-E1C3-53AF-14959A8E3DF5}"/>
              </a:ext>
            </a:extLst>
          </p:cNvPr>
          <p:cNvSpPr txBox="1"/>
          <p:nvPr/>
        </p:nvSpPr>
        <p:spPr>
          <a:xfrm>
            <a:off x="5070910" y="3037745"/>
            <a:ext cx="6827226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ACTION ITEMS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67B0B5A3-3A93-492E-7A9E-68758702F5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420073"/>
              </p:ext>
            </p:extLst>
          </p:nvPr>
        </p:nvGraphicFramePr>
        <p:xfrm>
          <a:off x="297475" y="3448241"/>
          <a:ext cx="4678541" cy="2005199"/>
        </p:xfrm>
        <a:graphic>
          <a:graphicData uri="http://schemas.openxmlformats.org/drawingml/2006/table">
            <a:tbl>
              <a:tblPr firstRow="1" bandRow="1"/>
              <a:tblGrid>
                <a:gridCol w="4678541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It was agreed that WordPress will be used due to its flexibility.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The group discussed various hosting providers.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577187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 The website will use the existing domain name.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 Roles and responsibilities have been distributed among the Team.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 The team agreed on a 2-month implementation period.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910510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 </a:t>
                      </a:r>
                      <a:r>
                        <a:rPr lang="en-US" sz="1200" dirty="0">
                          <a:latin typeface="+mn-lt"/>
                          <a:cs typeface="Readex Pro Light" pitchFamily="2" charset="-78"/>
                        </a:rPr>
                        <a:t>The team agreed on integrating useful plugins such as security plugins.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72566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 Rob will c</a:t>
                      </a:r>
                      <a:r>
                        <a:rPr lang="en-US" sz="1200" dirty="0"/>
                        <a:t>oordinate weekly check-ins and ensure milestones are met.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189465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99F05F5D-205D-F0D3-CA6E-0DBEB65F76DF}"/>
              </a:ext>
            </a:extLst>
          </p:cNvPr>
          <p:cNvSpPr txBox="1"/>
          <p:nvPr/>
        </p:nvSpPr>
        <p:spPr>
          <a:xfrm>
            <a:off x="287161" y="3037745"/>
            <a:ext cx="4678540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MINUTES / DICISIONS AND AGREEMENTS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444C224-1E79-29AE-AE7A-C98A9D3985BF}"/>
              </a:ext>
            </a:extLst>
          </p:cNvPr>
          <p:cNvGrpSpPr/>
          <p:nvPr/>
        </p:nvGrpSpPr>
        <p:grpSpPr>
          <a:xfrm>
            <a:off x="7193860" y="6258995"/>
            <a:ext cx="3977847" cy="292388"/>
            <a:chOff x="7920290" y="6551383"/>
            <a:chExt cx="3977847" cy="292388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84C57392-C0B4-525A-0680-8659B1B6007A}"/>
                </a:ext>
              </a:extLst>
            </p:cNvPr>
            <p:cNvGrpSpPr/>
            <p:nvPr/>
          </p:nvGrpSpPr>
          <p:grpSpPr>
            <a:xfrm>
              <a:off x="9764276" y="6580411"/>
              <a:ext cx="2133861" cy="226311"/>
              <a:chOff x="6181118" y="6261032"/>
              <a:chExt cx="2133861" cy="226311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FB452309-0D6D-50AD-07FD-8B04779AA0A6}"/>
                  </a:ext>
                </a:extLst>
              </p:cNvPr>
              <p:cNvSpPr/>
              <p:nvPr/>
            </p:nvSpPr>
            <p:spPr>
              <a:xfrm>
                <a:off x="6181118" y="6261032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C6AFF14-6C04-E034-DE0C-D12C157DDE48}"/>
                  </a:ext>
                </a:extLst>
              </p:cNvPr>
              <p:cNvSpPr/>
              <p:nvPr/>
            </p:nvSpPr>
            <p:spPr>
              <a:xfrm>
                <a:off x="6442979" y="6266464"/>
                <a:ext cx="720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100" dirty="0">
                    <a:solidFill>
                      <a:srgbClr val="000000"/>
                    </a:solidFill>
                    <a:latin typeface="Calibri" panose="020F0502020204030204"/>
                    <a:cs typeface="HelveticaNeueLT Pro 55 Roman" panose="020B0604020202020204" charset="0"/>
                  </a:rPr>
                  <a:t>Open</a:t>
                </a:r>
                <a:endPara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E9882BCB-AF77-6563-31D2-7431CE3A8FFE}"/>
                  </a:ext>
                </a:extLst>
              </p:cNvPr>
              <p:cNvSpPr/>
              <p:nvPr/>
            </p:nvSpPr>
            <p:spPr>
              <a:xfrm>
                <a:off x="7333121" y="6261032"/>
                <a:ext cx="221280" cy="226311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121D8446-9229-A74E-5D5C-332866679BE9}"/>
                  </a:ext>
                </a:extLst>
              </p:cNvPr>
              <p:cNvSpPr/>
              <p:nvPr/>
            </p:nvSpPr>
            <p:spPr>
              <a:xfrm>
                <a:off x="7594979" y="6266464"/>
                <a:ext cx="720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Closed</a:t>
                </a: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6ABA3F1-6730-427F-4583-1BF65A44EDE1}"/>
                </a:ext>
              </a:extLst>
            </p:cNvPr>
            <p:cNvSpPr txBox="1"/>
            <p:nvPr/>
          </p:nvSpPr>
          <p:spPr>
            <a:xfrm>
              <a:off x="7920290" y="6551383"/>
              <a:ext cx="1685892" cy="292388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ACTION STATUS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089A96C-116F-BEA6-BE5A-DD316D412EF3}"/>
              </a:ext>
            </a:extLst>
          </p:cNvPr>
          <p:cNvGrpSpPr/>
          <p:nvPr/>
        </p:nvGrpSpPr>
        <p:grpSpPr>
          <a:xfrm>
            <a:off x="800471" y="6222646"/>
            <a:ext cx="3977847" cy="292388"/>
            <a:chOff x="7920290" y="6551383"/>
            <a:chExt cx="3977847" cy="292388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12F5EF17-C158-AE06-2253-3D13691F9E7A}"/>
                </a:ext>
              </a:extLst>
            </p:cNvPr>
            <p:cNvGrpSpPr/>
            <p:nvPr/>
          </p:nvGrpSpPr>
          <p:grpSpPr>
            <a:xfrm>
              <a:off x="9764276" y="6580411"/>
              <a:ext cx="2133861" cy="226311"/>
              <a:chOff x="6181118" y="6261032"/>
              <a:chExt cx="2133861" cy="226311"/>
            </a:xfrm>
          </p:grpSpPr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31D122FC-916F-3A10-3F39-FFD17D95EB54}"/>
                  </a:ext>
                </a:extLst>
              </p:cNvPr>
              <p:cNvSpPr/>
              <p:nvPr/>
            </p:nvSpPr>
            <p:spPr>
              <a:xfrm>
                <a:off x="6181118" y="6261032"/>
                <a:ext cx="221280" cy="226311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74988A48-0D00-68E4-9F01-F5C998755F35}"/>
                  </a:ext>
                </a:extLst>
              </p:cNvPr>
              <p:cNvSpPr/>
              <p:nvPr/>
            </p:nvSpPr>
            <p:spPr>
              <a:xfrm>
                <a:off x="6442979" y="6266464"/>
                <a:ext cx="720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100" dirty="0">
                    <a:solidFill>
                      <a:srgbClr val="000000"/>
                    </a:solidFill>
                    <a:latin typeface="Calibri" panose="020F0502020204030204"/>
                    <a:cs typeface="HelveticaNeueLT Pro 55 Roman" panose="020B0604020202020204" charset="0"/>
                  </a:rPr>
                  <a:t>Present</a:t>
                </a:r>
                <a:endPara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B7709C2F-0501-30BF-472E-1C21FC323ECD}"/>
                  </a:ext>
                </a:extLst>
              </p:cNvPr>
              <p:cNvSpPr/>
              <p:nvPr/>
            </p:nvSpPr>
            <p:spPr>
              <a:xfrm>
                <a:off x="7333121" y="6261032"/>
                <a:ext cx="221280" cy="22631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C309EE7B-A0F6-D752-5086-28521768521D}"/>
                  </a:ext>
                </a:extLst>
              </p:cNvPr>
              <p:cNvSpPr/>
              <p:nvPr/>
            </p:nvSpPr>
            <p:spPr>
              <a:xfrm>
                <a:off x="7594979" y="6266464"/>
                <a:ext cx="720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100" dirty="0">
                    <a:solidFill>
                      <a:srgbClr val="000000"/>
                    </a:solidFill>
                    <a:latin typeface="Calibri" panose="020F0502020204030204"/>
                    <a:cs typeface="HelveticaNeueLT Pro 55 Roman" panose="020B0604020202020204" charset="0"/>
                  </a:rPr>
                  <a:t>Absent</a:t>
                </a:r>
                <a:endPara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8CFD5B2-1A45-05D7-628F-C783272E6863}"/>
                </a:ext>
              </a:extLst>
            </p:cNvPr>
            <p:cNvSpPr txBox="1"/>
            <p:nvPr/>
          </p:nvSpPr>
          <p:spPr>
            <a:xfrm>
              <a:off x="7920290" y="6551383"/>
              <a:ext cx="1685892" cy="292388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sz="1300" kern="0" dirty="0">
                  <a:latin typeface="Calibri" panose="020F0502020204030204"/>
                  <a:cs typeface="Calibri" panose="020F0502020204030204" pitchFamily="34" charset="0"/>
                </a:rPr>
                <a:t>ATTENDING STATUS</a:t>
              </a:r>
              <a:endParaRPr kumimoji="0" lang="en-US" sz="13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22B5565-958C-2C6B-05E9-35D4C13F2914}"/>
              </a:ext>
            </a:extLst>
          </p:cNvPr>
          <p:cNvGrpSpPr/>
          <p:nvPr/>
        </p:nvGrpSpPr>
        <p:grpSpPr>
          <a:xfrm>
            <a:off x="4455885" y="624768"/>
            <a:ext cx="7442251" cy="453407"/>
            <a:chOff x="287158" y="624769"/>
            <a:chExt cx="11610978" cy="39557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F3ECDC6-D554-E223-79FB-7BDE3E14DFC8}"/>
                </a:ext>
              </a:extLst>
            </p:cNvPr>
            <p:cNvGrpSpPr/>
            <p:nvPr/>
          </p:nvGrpSpPr>
          <p:grpSpPr>
            <a:xfrm>
              <a:off x="9071019" y="624769"/>
              <a:ext cx="2827117" cy="395570"/>
              <a:chOff x="9071019" y="624769"/>
              <a:chExt cx="2827117" cy="395570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5BB003BD-06B1-7A72-2870-5D5FBE3A3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71019" y="624769"/>
                <a:ext cx="2827117" cy="395570"/>
              </a:xfrm>
              <a:prstGeom prst="rect">
                <a:avLst/>
              </a:prstGeom>
              <a:solidFill>
                <a:srgbClr val="E2E2E2"/>
              </a:soli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200" i="0" dirty="0">
                    <a:solidFill>
                      <a:srgbClr val="000000"/>
                    </a:solidFill>
                  </a:rPr>
                  <a:t>TIME ALLOWED</a:t>
                </a:r>
                <a:endParaRPr lang="en-US" sz="120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52" name="Content Placeholder 21">
                <a:extLst>
                  <a:ext uri="{FF2B5EF4-FFF2-40B4-BE49-F238E27FC236}">
                    <a16:creationId xmlns:a16="http://schemas.microsoft.com/office/drawing/2014/main" id="{345B887E-F440-C900-4877-5EB41A2F0D2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08489" y="664021"/>
                <a:ext cx="1126147" cy="3170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36000" tIns="36000" rIns="36000" bIns="36000" anchor="ctr" anchorCtr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lang="en-AE" sz="1400" b="0" kern="1200" dirty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US" sz="1200" dirty="0"/>
                  <a:t>1 hour</a:t>
                </a: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E3D8DF1-9C0D-56FA-02C4-38C8EA92DC0B}"/>
                </a:ext>
              </a:extLst>
            </p:cNvPr>
            <p:cNvGrpSpPr/>
            <p:nvPr/>
          </p:nvGrpSpPr>
          <p:grpSpPr>
            <a:xfrm>
              <a:off x="6143063" y="624769"/>
              <a:ext cx="2827117" cy="395570"/>
              <a:chOff x="6143063" y="624769"/>
              <a:chExt cx="2827117" cy="395570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68287286-8889-F0B8-504C-428D8ADF5E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3063" y="624769"/>
                <a:ext cx="2827117" cy="395570"/>
              </a:xfrm>
              <a:prstGeom prst="rect">
                <a:avLst/>
              </a:prstGeom>
              <a:solidFill>
                <a:srgbClr val="E2E2E2"/>
              </a:soli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TIMEKEEPER</a:t>
                </a:r>
              </a:p>
            </p:txBody>
          </p:sp>
          <p:sp>
            <p:nvSpPr>
              <p:cNvPr id="50" name="Content Placeholder 21">
                <a:extLst>
                  <a:ext uri="{FF2B5EF4-FFF2-40B4-BE49-F238E27FC236}">
                    <a16:creationId xmlns:a16="http://schemas.microsoft.com/office/drawing/2014/main" id="{2E7A7C39-2720-4429-9BAF-83E5BF1B9E0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80533" y="664021"/>
                <a:ext cx="1126147" cy="3170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36000" tIns="36000" rIns="36000" bIns="36000" anchor="ctr" anchorCtr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lang="en-AE" sz="1400" b="0" kern="1200" dirty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US" sz="1200" dirty="0"/>
                  <a:t>Asia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22CCB8C-85AC-3BAF-28F5-C4FEDFA2038F}"/>
                </a:ext>
              </a:extLst>
            </p:cNvPr>
            <p:cNvGrpSpPr/>
            <p:nvPr/>
          </p:nvGrpSpPr>
          <p:grpSpPr>
            <a:xfrm>
              <a:off x="3215111" y="624769"/>
              <a:ext cx="2827117" cy="395570"/>
              <a:chOff x="3215111" y="624769"/>
              <a:chExt cx="2827117" cy="395570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0256FF28-0EB1-4FAF-F37B-18136AB55B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5111" y="624769"/>
                <a:ext cx="2827117" cy="395570"/>
              </a:xfrm>
              <a:prstGeom prst="rect">
                <a:avLst/>
              </a:prstGeom>
              <a:solidFill>
                <a:srgbClr val="E2E2E2"/>
              </a:soli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dirty="0">
                    <a:solidFill>
                      <a:srgbClr val="0D0D0D"/>
                    </a:solidFill>
                    <a:cs typeface="Calibri" panose="020F0502020204030204" pitchFamily="34" charset="0"/>
                  </a:rPr>
                  <a:t>NOTE TAKER</a:t>
                </a:r>
              </a:p>
            </p:txBody>
          </p:sp>
          <p:sp>
            <p:nvSpPr>
              <p:cNvPr id="48" name="Content Placeholder 21">
                <a:extLst>
                  <a:ext uri="{FF2B5EF4-FFF2-40B4-BE49-F238E27FC236}">
                    <a16:creationId xmlns:a16="http://schemas.microsoft.com/office/drawing/2014/main" id="{CCD3DC4D-8ED1-AD0C-7667-2969001D6E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2581" y="664021"/>
                <a:ext cx="1126147" cy="3170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36000" tIns="36000" rIns="36000" bIns="36000" anchor="ctr" anchorCtr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lang="en-AE" sz="1400" b="0" kern="1200" dirty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US" sz="1200" dirty="0"/>
                  <a:t>Yahya</a:t>
                </a: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46999184-26AF-D0E3-C642-D086D00988AD}"/>
                </a:ext>
              </a:extLst>
            </p:cNvPr>
            <p:cNvGrpSpPr/>
            <p:nvPr/>
          </p:nvGrpSpPr>
          <p:grpSpPr>
            <a:xfrm>
              <a:off x="287158" y="624769"/>
              <a:ext cx="2827117" cy="395570"/>
              <a:chOff x="287158" y="624769"/>
              <a:chExt cx="2827117" cy="395570"/>
            </a:xfrm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69BEC263-14F5-578E-33E5-233B35E320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158" y="624769"/>
                <a:ext cx="2827117" cy="395570"/>
              </a:xfrm>
              <a:prstGeom prst="rect">
                <a:avLst/>
              </a:prstGeom>
              <a:solidFill>
                <a:srgbClr val="E2E2E2"/>
              </a:soli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FACILITATOR</a:t>
                </a:r>
              </a:p>
            </p:txBody>
          </p:sp>
          <p:sp>
            <p:nvSpPr>
              <p:cNvPr id="46" name="Content Placeholder 21">
                <a:extLst>
                  <a:ext uri="{FF2B5EF4-FFF2-40B4-BE49-F238E27FC236}">
                    <a16:creationId xmlns:a16="http://schemas.microsoft.com/office/drawing/2014/main" id="{3D2262E8-EE4F-9077-4B95-87C6F0F9AD0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4627" y="664021"/>
                <a:ext cx="1126147" cy="3170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36000" tIns="36000" rIns="36000" bIns="36000" anchor="ctr" anchorCtr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lang="en-AE" sz="1400" b="0" kern="1200" dirty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US" sz="1200" dirty="0"/>
                  <a:t>George</a:t>
                </a:r>
              </a:p>
            </p:txBody>
          </p:sp>
        </p:grpSp>
      </p:grp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5D646DE2-9DE5-9E08-A8E8-2B43DFD76B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17555"/>
              </p:ext>
            </p:extLst>
          </p:nvPr>
        </p:nvGraphicFramePr>
        <p:xfrm>
          <a:off x="1146629" y="635354"/>
          <a:ext cx="3207656" cy="432240"/>
        </p:xfrm>
        <a:graphic>
          <a:graphicData uri="http://schemas.openxmlformats.org/drawingml/2006/table">
            <a:tbl>
              <a:tblPr firstRow="1" bandRow="1"/>
              <a:tblGrid>
                <a:gridCol w="3207656">
                  <a:extLst>
                    <a:ext uri="{9D8B030D-6E8A-4147-A177-3AD203B41FA5}">
                      <a16:colId xmlns:a16="http://schemas.microsoft.com/office/drawing/2014/main" val="2747630532"/>
                    </a:ext>
                  </a:extLst>
                </a:gridCol>
              </a:tblGrid>
              <a:tr h="43029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/>
                        <a:t>To discuss and plan the development of a new website.</a:t>
                      </a:r>
                      <a:endParaRPr lang="en-US" sz="1300" b="0" i="0" u="none" strike="noStrike" kern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011003"/>
                  </a:ext>
                </a:extLst>
              </a:tr>
            </a:tbl>
          </a:graphicData>
        </a:graphic>
      </p:graphicFrame>
      <p:grpSp>
        <p:nvGrpSpPr>
          <p:cNvPr id="54" name="Group 53">
            <a:extLst>
              <a:ext uri="{FF2B5EF4-FFF2-40B4-BE49-F238E27FC236}">
                <a16:creationId xmlns:a16="http://schemas.microsoft.com/office/drawing/2014/main" id="{3050FC5C-A06F-DE10-19BC-57F478FE0FB0}"/>
              </a:ext>
            </a:extLst>
          </p:cNvPr>
          <p:cNvGrpSpPr/>
          <p:nvPr/>
        </p:nvGrpSpPr>
        <p:grpSpPr>
          <a:xfrm>
            <a:off x="280677" y="5638649"/>
            <a:ext cx="4678540" cy="519418"/>
            <a:chOff x="287159" y="5913120"/>
            <a:chExt cx="4063516" cy="519418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7F08DB4-0933-1AD0-AFFE-A7F4B7C109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159" y="5913120"/>
              <a:ext cx="4063516" cy="519418"/>
            </a:xfrm>
            <a:prstGeom prst="rect">
              <a:avLst/>
            </a:prstGeom>
            <a:solidFill>
              <a:srgbClr val="E2E2E2"/>
            </a:solidFill>
            <a:ln w="6350" cap="rnd">
              <a:solidFill>
                <a:srgbClr val="E2E2E2"/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rPr>
                <a:t>NEXT MEETING</a:t>
              </a:r>
            </a:p>
          </p:txBody>
        </p:sp>
        <p:sp>
          <p:nvSpPr>
            <p:cNvPr id="56" name="Content Placeholder 21">
              <a:extLst>
                <a:ext uri="{FF2B5EF4-FFF2-40B4-BE49-F238E27FC236}">
                  <a16:creationId xmlns:a16="http://schemas.microsoft.com/office/drawing/2014/main" id="{CAE42269-B0EA-691B-DC07-E4D166C40BE7}"/>
                </a:ext>
              </a:extLst>
            </p:cNvPr>
            <p:cNvSpPr txBox="1">
              <a:spLocks/>
            </p:cNvSpPr>
            <p:nvPr/>
          </p:nvSpPr>
          <p:spPr>
            <a:xfrm>
              <a:off x="1366958" y="6100447"/>
              <a:ext cx="931055" cy="280549"/>
            </a:xfrm>
            <a:prstGeom prst="rect">
              <a:avLst/>
            </a:prstGeom>
            <a:solidFill>
              <a:schemeClr val="bg1"/>
            </a:solidFill>
          </p:spPr>
          <p:txBody>
            <a:bodyPr lIns="36000" tIns="36000" rIns="36000" bIns="3600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AE" sz="1400" b="0" kern="1200" dirty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en-US" sz="1050" dirty="0"/>
                <a:t>Conference Room</a:t>
              </a:r>
              <a:endParaRPr lang="en-AE" sz="1050" dirty="0"/>
            </a:p>
          </p:txBody>
        </p:sp>
        <p:sp>
          <p:nvSpPr>
            <p:cNvPr id="57" name="Content Placeholder 21">
              <a:extLst>
                <a:ext uri="{FF2B5EF4-FFF2-40B4-BE49-F238E27FC236}">
                  <a16:creationId xmlns:a16="http://schemas.microsoft.com/office/drawing/2014/main" id="{FA4A40C6-DA75-3A32-4CAB-21EE652DACF1}"/>
                </a:ext>
              </a:extLst>
            </p:cNvPr>
            <p:cNvSpPr txBox="1">
              <a:spLocks/>
            </p:cNvSpPr>
            <p:nvPr/>
          </p:nvSpPr>
          <p:spPr>
            <a:xfrm>
              <a:off x="2349389" y="6100447"/>
              <a:ext cx="931055" cy="280549"/>
            </a:xfrm>
            <a:prstGeom prst="rect">
              <a:avLst/>
            </a:prstGeom>
            <a:solidFill>
              <a:schemeClr val="bg1"/>
            </a:solidFill>
          </p:spPr>
          <p:txBody>
            <a:bodyPr lIns="36000" tIns="36000" rIns="36000" bIns="3600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AE" sz="1400" b="0" kern="1200" dirty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en-US" sz="1050" dirty="0"/>
                <a:t>11:00 AM</a:t>
              </a:r>
              <a:endParaRPr lang="en-AE" sz="1050" dirty="0"/>
            </a:p>
          </p:txBody>
        </p:sp>
        <p:sp>
          <p:nvSpPr>
            <p:cNvPr id="58" name="Content Placeholder 21">
              <a:extLst>
                <a:ext uri="{FF2B5EF4-FFF2-40B4-BE49-F238E27FC236}">
                  <a16:creationId xmlns:a16="http://schemas.microsoft.com/office/drawing/2014/main" id="{F17ACE5B-F35B-76F8-B960-85F4A1F08472}"/>
                </a:ext>
              </a:extLst>
            </p:cNvPr>
            <p:cNvSpPr txBox="1">
              <a:spLocks/>
            </p:cNvSpPr>
            <p:nvPr/>
          </p:nvSpPr>
          <p:spPr>
            <a:xfrm>
              <a:off x="3331820" y="6100447"/>
              <a:ext cx="931055" cy="280549"/>
            </a:xfrm>
            <a:prstGeom prst="rect">
              <a:avLst/>
            </a:prstGeom>
            <a:solidFill>
              <a:schemeClr val="bg1"/>
            </a:solidFill>
          </p:spPr>
          <p:txBody>
            <a:bodyPr lIns="36000" tIns="36000" rIns="36000" bIns="3600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AE" sz="1400" b="0" kern="1200" dirty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dirty="0"/>
                <a:t>30-Aug</a:t>
              </a:r>
              <a:endParaRPr lang="en-AE" sz="1050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727B683-6C96-CC0D-9DD6-C8BE65C4C8F6}"/>
                </a:ext>
              </a:extLst>
            </p:cNvPr>
            <p:cNvSpPr txBox="1"/>
            <p:nvPr/>
          </p:nvSpPr>
          <p:spPr>
            <a:xfrm>
              <a:off x="1366958" y="5913204"/>
              <a:ext cx="931055" cy="187327"/>
            </a:xfrm>
            <a:prstGeom prst="rect">
              <a:avLst/>
            </a:prstGeom>
            <a:noFill/>
          </p:spPr>
          <p:txBody>
            <a:bodyPr wrap="square" lIns="36000" tIns="36000" rIns="36000" bIns="36000" anchor="ctr" anchorCtr="0">
              <a:noAutofit/>
            </a:bodyPr>
            <a:lstStyle/>
            <a:p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rPr>
                <a:t>PLACE</a:t>
              </a:r>
              <a:endParaRPr lang="en-AE" sz="1100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110DF9E-4FCE-D6DB-6094-C36F29A79E54}"/>
                </a:ext>
              </a:extLst>
            </p:cNvPr>
            <p:cNvSpPr txBox="1"/>
            <p:nvPr/>
          </p:nvSpPr>
          <p:spPr>
            <a:xfrm>
              <a:off x="2349389" y="5913204"/>
              <a:ext cx="931055" cy="187327"/>
            </a:xfrm>
            <a:prstGeom prst="rect">
              <a:avLst/>
            </a:prstGeom>
            <a:noFill/>
          </p:spPr>
          <p:txBody>
            <a:bodyPr wrap="square" lIns="36000" tIns="36000" rIns="36000" bIns="36000" anchor="ctr" anchorCtr="0">
              <a:noAutofit/>
            </a:bodyPr>
            <a:lstStyle/>
            <a:p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rPr>
                <a:t>TIME</a:t>
              </a:r>
              <a:endParaRPr lang="en-AE" sz="1100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3A375CF2-41C8-285E-24DF-0D6A6BE4BE75}"/>
                </a:ext>
              </a:extLst>
            </p:cNvPr>
            <p:cNvSpPr txBox="1"/>
            <p:nvPr/>
          </p:nvSpPr>
          <p:spPr>
            <a:xfrm>
              <a:off x="3331820" y="5913204"/>
              <a:ext cx="931055" cy="187327"/>
            </a:xfrm>
            <a:prstGeom prst="rect">
              <a:avLst/>
            </a:prstGeom>
            <a:noFill/>
          </p:spPr>
          <p:txBody>
            <a:bodyPr wrap="square" lIns="36000" tIns="36000" rIns="36000" bIns="36000" anchor="ctr" anchorCtr="0">
              <a:noAutofit/>
            </a:bodyPr>
            <a:lstStyle/>
            <a:p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rPr>
                <a:t>DATE</a:t>
              </a:r>
              <a:endParaRPr lang="en-AE" sz="1100" dirty="0"/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AA140D44-FB05-BA8A-23E6-6F399387437A}"/>
              </a:ext>
            </a:extLst>
          </p:cNvPr>
          <p:cNvSpPr txBox="1"/>
          <p:nvPr/>
        </p:nvSpPr>
        <p:spPr>
          <a:xfrm>
            <a:off x="287161" y="624770"/>
            <a:ext cx="859467" cy="453408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MEETING OBJECTIVE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7284E9F-F9EB-B909-0787-AFC6B23B4BDA}"/>
              </a:ext>
            </a:extLst>
          </p:cNvPr>
          <p:cNvSpPr/>
          <p:nvPr/>
        </p:nvSpPr>
        <p:spPr>
          <a:xfrm>
            <a:off x="1999144" y="1357770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4A1DFC39-B6CE-841D-9245-4B0527916BF1}"/>
              </a:ext>
            </a:extLst>
          </p:cNvPr>
          <p:cNvSpPr/>
          <p:nvPr/>
        </p:nvSpPr>
        <p:spPr>
          <a:xfrm>
            <a:off x="1999144" y="1645510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456793FD-4537-7CB9-E9C0-241879C57444}"/>
              </a:ext>
            </a:extLst>
          </p:cNvPr>
          <p:cNvSpPr/>
          <p:nvPr/>
        </p:nvSpPr>
        <p:spPr>
          <a:xfrm>
            <a:off x="1999144" y="2508730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3F9893D4-7369-0B8E-8CFE-DA910C3F6353}"/>
              </a:ext>
            </a:extLst>
          </p:cNvPr>
          <p:cNvSpPr/>
          <p:nvPr/>
        </p:nvSpPr>
        <p:spPr>
          <a:xfrm>
            <a:off x="1999144" y="2796469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075BDB2-007C-D603-31AB-995000929A72}"/>
              </a:ext>
            </a:extLst>
          </p:cNvPr>
          <p:cNvSpPr/>
          <p:nvPr/>
        </p:nvSpPr>
        <p:spPr>
          <a:xfrm>
            <a:off x="4071362" y="1357770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6E5217F9-B5BC-F7CD-53A1-F71D2498B707}"/>
              </a:ext>
            </a:extLst>
          </p:cNvPr>
          <p:cNvSpPr/>
          <p:nvPr/>
        </p:nvSpPr>
        <p:spPr>
          <a:xfrm>
            <a:off x="4071362" y="1645510"/>
            <a:ext cx="221280" cy="22631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C79FEA8-BB61-F56E-FE6B-7EF1B89C89BB}"/>
              </a:ext>
            </a:extLst>
          </p:cNvPr>
          <p:cNvSpPr/>
          <p:nvPr/>
        </p:nvSpPr>
        <p:spPr>
          <a:xfrm>
            <a:off x="1999144" y="1930247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75E1E9E9-5901-3BFA-FCFE-B81ACF16E54A}"/>
              </a:ext>
            </a:extLst>
          </p:cNvPr>
          <p:cNvSpPr/>
          <p:nvPr/>
        </p:nvSpPr>
        <p:spPr>
          <a:xfrm>
            <a:off x="2006401" y="2169222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4A746D5-7CCE-C33A-4818-DD8842031C0B}"/>
              </a:ext>
            </a:extLst>
          </p:cNvPr>
          <p:cNvSpPr txBox="1"/>
          <p:nvPr/>
        </p:nvSpPr>
        <p:spPr>
          <a:xfrm>
            <a:off x="256609" y="1024588"/>
            <a:ext cx="4678540" cy="29238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kern="0" dirty="0">
                <a:latin typeface="Calibri" panose="020F0502020204030204"/>
                <a:cs typeface="Calibri" panose="020F0502020204030204" pitchFamily="34" charset="0"/>
              </a:rPr>
              <a:t>MEMBER ATTENDING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842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50175</TotalTime>
  <Words>920</Words>
  <Application>Microsoft Office PowerPoint</Application>
  <PresentationFormat>Widescreen</PresentationFormat>
  <Paragraphs>219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1254</cp:revision>
  <cp:lastPrinted>2025-08-05T06:42:25Z</cp:lastPrinted>
  <dcterms:created xsi:type="dcterms:W3CDTF">2018-03-01T11:16:05Z</dcterms:created>
  <dcterms:modified xsi:type="dcterms:W3CDTF">2025-10-02T05:24:35Z</dcterms:modified>
</cp:coreProperties>
</file>