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84" r:id="rId2"/>
    <p:sldId id="954" r:id="rId3"/>
    <p:sldId id="955" r:id="rId4"/>
    <p:sldId id="956" r:id="rId5"/>
    <p:sldId id="951" r:id="rId6"/>
    <p:sldId id="947" r:id="rId7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kshay Kulkarni" initials="AK" lastIdx="1" clrIdx="0">
    <p:extLst>
      <p:ext uri="{19B8F6BF-5375-455C-9EA6-DF929625EA0E}">
        <p15:presenceInfo xmlns:p15="http://schemas.microsoft.com/office/powerpoint/2012/main" userId="0fe93767053ef64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B3"/>
    <a:srgbClr val="7B3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4473" autoAdjust="0"/>
  </p:normalViewPr>
  <p:slideViewPr>
    <p:cSldViewPr>
      <p:cViewPr varScale="1">
        <p:scale>
          <a:sx n="53" d="100"/>
          <a:sy n="53" d="100"/>
        </p:scale>
        <p:origin x="117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4" d="100"/>
        <a:sy n="54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8B99446C-5007-445D-8829-442C0AF6C975}" type="datetimeFigureOut">
              <a:rPr lang="en-IN" smtClean="0"/>
              <a:pPr/>
              <a:t>04-10-2025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1505"/>
            <a:ext cx="5510530" cy="394486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9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3F53C00E-8296-45F9-91D9-A5238466FCA4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50232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3C00E-8296-45F9-91D9-A5238466FCA4}" type="slidenum">
              <a:rPr lang="en-IN" smtClean="0"/>
              <a:pPr/>
              <a:t>1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51484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EB79D9-D47A-B6B0-01EB-ABA2FC4EAF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69F858-355C-7B19-AC44-A3B2CEF887D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7812D6A-1AD2-BDDA-0FE0-7E48AC3A9A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A8B1F4-BC93-0E25-56B5-AE373ECBC1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3C00E-8296-45F9-91D9-A5238466FCA4}" type="slidenum">
              <a:rPr lang="en-IN" smtClean="0"/>
              <a:pPr/>
              <a:t>2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383466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97A8A6-752E-2684-503D-BCBC06A35B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8556588-54F4-2BB6-E7C9-8A2B42185A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176225C-21AB-BFAB-FF41-AA6429ADCA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26BCE6-1147-A091-0DEA-A75DA57C13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3C00E-8296-45F9-91D9-A5238466FCA4}" type="slidenum">
              <a:rPr lang="en-IN" smtClean="0"/>
              <a:pPr/>
              <a:t>3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114158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249A80-0D36-289E-1AFA-2EE21242C5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B93F274-F468-68B6-F815-D79E2EE25D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D1F77DD-DB3B-1450-C295-3EEA0F7649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28EB12-9893-7ABE-1C3D-EAE9E1B1E5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53C00E-8296-45F9-91D9-A5238466FCA4}" type="slidenum">
              <a:rPr lang="en-IN" smtClean="0"/>
              <a:pPr/>
              <a:t>4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07710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4A468D-30EF-B8B7-09AC-BB44D91101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E45CAC2-F26B-CCC8-7E56-2BCDBA1CF7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5FF661D-CDCB-A679-089F-7EFBC59D39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939BE4-0BE4-1E28-D4B7-A8253C4CFF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91F67-BAFD-4E59-8AE0-79697105E13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2165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AE" b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leo-Regula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86A8B-F3E6-427E-9BC5-DE8115D19A4F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225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 anchor="ctr"/>
          <a:lstStyle>
            <a:lvl1pPr>
              <a:defRPr sz="32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0" y="6172200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pic>
        <p:nvPicPr>
          <p:cNvPr id="10" name="Picture 9" descr="A logo with text on it&#10;&#10;Description automatically generated">
            <a:extLst>
              <a:ext uri="{FF2B5EF4-FFF2-40B4-BE49-F238E27FC236}">
                <a16:creationId xmlns:a16="http://schemas.microsoft.com/office/drawing/2014/main" id="{B9368C9B-1F40-8D52-F4A8-2AC0E8B8722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5048250" y="269817"/>
            <a:ext cx="2095500" cy="1561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485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42356"/>
            <a:ext cx="12192000" cy="63408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28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3562"/>
            <a:ext cx="12192000" cy="513348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Font typeface="Calibri Light" panose="020F0302020204030204" pitchFamily="34" charset="0"/>
              <a:buChar char="−"/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742950" indent="-285750">
              <a:buFont typeface="Calibri Light" panose="020F0302020204030204" pitchFamily="34" charset="0"/>
              <a:buChar char="−"/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1143000" indent="-228600">
              <a:buFont typeface="Calibri Light" panose="020F0302020204030204" pitchFamily="34" charset="0"/>
              <a:buChar char="−"/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16002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20574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0" y="6237312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sp>
        <p:nvSpPr>
          <p:cNvPr id="11" name="Text Box 64"/>
          <p:cNvSpPr txBox="1">
            <a:spLocks noChangeArrowheads="1"/>
          </p:cNvSpPr>
          <p:nvPr userDrawn="1"/>
        </p:nvSpPr>
        <p:spPr bwMode="auto">
          <a:xfrm>
            <a:off x="335361" y="6237312"/>
            <a:ext cx="858913" cy="278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11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Page</a:t>
            </a:r>
            <a:r>
              <a:rPr lang="en-US" sz="1100" i="0" baseline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fld id="{8C310C52-DAF4-496E-BD36-D683D1DFFC46}" type="slidenum">
              <a:rPr lang="en-US" sz="1100" i="0" baseline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l">
                <a:spcBef>
                  <a:spcPct val="50000"/>
                </a:spcBef>
                <a:defRPr/>
              </a:pPr>
              <a:t>‹#›</a:t>
            </a:fld>
            <a:endParaRPr lang="en-US" sz="1100" i="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Picture 3" descr="A logo with text on it&#10;&#10;Description automatically generated">
            <a:extLst>
              <a:ext uri="{FF2B5EF4-FFF2-40B4-BE49-F238E27FC236}">
                <a16:creationId xmlns:a16="http://schemas.microsoft.com/office/drawing/2014/main" id="{1DAE6997-475F-B74B-63EB-E1CF898A409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166061" y="6237573"/>
            <a:ext cx="832678" cy="620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565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Large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B1B261-5F28-E04F-CFB9-41B03FC94A1A}"/>
              </a:ext>
            </a:extLst>
          </p:cNvPr>
          <p:cNvSpPr/>
          <p:nvPr userDrawn="1"/>
        </p:nvSpPr>
        <p:spPr>
          <a:xfrm>
            <a:off x="0" y="2923390"/>
            <a:ext cx="12191999" cy="7068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schemeClr val="tx1"/>
                </a:solidFill>
              </a:rPr>
              <a:t>All things reserved to GCPL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 descr="A logo with text on it&#10;&#10;Description automatically generated">
            <a:extLst>
              <a:ext uri="{FF2B5EF4-FFF2-40B4-BE49-F238E27FC236}">
                <a16:creationId xmlns:a16="http://schemas.microsoft.com/office/drawing/2014/main" id="{CBF0E79E-676D-D24E-9F16-03CEAE63F5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572460" y="6403788"/>
            <a:ext cx="609600" cy="454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065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 userDrawn="1"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13" name="Freeform 12"/>
          <p:cNvSpPr/>
          <p:nvPr userDrawn="1"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15" name="Freeform 14"/>
          <p:cNvSpPr/>
          <p:nvPr userDrawn="1"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12" name="Freeform 11"/>
          <p:cNvSpPr/>
          <p:nvPr userDrawn="1"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TYPE</a:t>
            </a:r>
          </a:p>
        </p:txBody>
      </p:sp>
      <p:sp>
        <p:nvSpPr>
          <p:cNvPr id="22" name="Freeform 11">
            <a:extLst>
              <a:ext uri="{FF2B5EF4-FFF2-40B4-BE49-F238E27FC236}">
                <a16:creationId xmlns:a16="http://schemas.microsoft.com/office/drawing/2014/main" id="{3BC50CD7-4410-4D98-BFAF-2800A2869E28}"/>
              </a:ext>
            </a:extLst>
          </p:cNvPr>
          <p:cNvSpPr/>
          <p:nvPr userDrawn="1"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23" name="Freeform 11">
            <a:extLst>
              <a:ext uri="{FF2B5EF4-FFF2-40B4-BE49-F238E27FC236}">
                <a16:creationId xmlns:a16="http://schemas.microsoft.com/office/drawing/2014/main" id="{9D01B888-309D-8F48-69CA-E9EC77EA4626}"/>
              </a:ext>
            </a:extLst>
          </p:cNvPr>
          <p:cNvSpPr/>
          <p:nvPr userDrawn="1"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FLOWCHART</a:t>
            </a:r>
          </a:p>
        </p:txBody>
      </p:sp>
      <p:sp>
        <p:nvSpPr>
          <p:cNvPr id="82" name="Freeform 14">
            <a:extLst>
              <a:ext uri="{FF2B5EF4-FFF2-40B4-BE49-F238E27FC236}">
                <a16:creationId xmlns:a16="http://schemas.microsoft.com/office/drawing/2014/main" id="{538E9749-6EA3-A919-7C7A-F9652D58FCFF}"/>
              </a:ext>
            </a:extLst>
          </p:cNvPr>
          <p:cNvSpPr/>
          <p:nvPr userDrawn="1"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84" name="Content Placeholder 83">
            <a:extLst>
              <a:ext uri="{FF2B5EF4-FFF2-40B4-BE49-F238E27FC236}">
                <a16:creationId xmlns:a16="http://schemas.microsoft.com/office/drawing/2014/main" id="{00291A85-44FB-B95D-7B70-08002FACF13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309661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endParaRPr lang="en-AE" dirty="0"/>
          </a:p>
        </p:txBody>
      </p:sp>
      <p:sp>
        <p:nvSpPr>
          <p:cNvPr id="85" name="Content Placeholder 83">
            <a:extLst>
              <a:ext uri="{FF2B5EF4-FFF2-40B4-BE49-F238E27FC236}">
                <a16:creationId xmlns:a16="http://schemas.microsoft.com/office/drawing/2014/main" id="{87897BFA-3119-A6A6-65E8-4ED312813A5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757768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endParaRPr lang="en-AE" dirty="0"/>
          </a:p>
        </p:txBody>
      </p:sp>
      <p:sp>
        <p:nvSpPr>
          <p:cNvPr id="86" name="Content Placeholder 83">
            <a:extLst>
              <a:ext uri="{FF2B5EF4-FFF2-40B4-BE49-F238E27FC236}">
                <a16:creationId xmlns:a16="http://schemas.microsoft.com/office/drawing/2014/main" id="{86311498-E5D2-1418-65D7-66CA8DC0F0FE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0103144" y="306617"/>
            <a:ext cx="1808179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endParaRPr lang="en-AE" dirty="0"/>
          </a:p>
        </p:txBody>
      </p:sp>
      <p:sp>
        <p:nvSpPr>
          <p:cNvPr id="87" name="Content Placeholder 83">
            <a:extLst>
              <a:ext uri="{FF2B5EF4-FFF2-40B4-BE49-F238E27FC236}">
                <a16:creationId xmlns:a16="http://schemas.microsoft.com/office/drawing/2014/main" id="{0DA6CA3E-A6FB-82DC-CB92-B027FDC800B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757768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endParaRPr lang="en-AE" dirty="0"/>
          </a:p>
        </p:txBody>
      </p:sp>
      <p:sp>
        <p:nvSpPr>
          <p:cNvPr id="88" name="Content Placeholder 83">
            <a:extLst>
              <a:ext uri="{FF2B5EF4-FFF2-40B4-BE49-F238E27FC236}">
                <a16:creationId xmlns:a16="http://schemas.microsoft.com/office/drawing/2014/main" id="{3743B71C-8DB6-92BC-1F39-800D794D1C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0103144" y="55869"/>
            <a:ext cx="1808179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endParaRPr lang="en-AE" dirty="0"/>
          </a:p>
        </p:txBody>
      </p:sp>
      <p:pic>
        <p:nvPicPr>
          <p:cNvPr id="2" name="Picture 1" descr="A logo with text on it&#10;&#10;Description automatically generated">
            <a:extLst>
              <a:ext uri="{FF2B5EF4-FFF2-40B4-BE49-F238E27FC236}">
                <a16:creationId xmlns:a16="http://schemas.microsoft.com/office/drawing/2014/main" id="{101D9420-B6AF-CC8E-E35C-B9BBB88627D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277600" y="6093055"/>
            <a:ext cx="904461" cy="673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776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857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4E4F48B-2F96-1D9C-C555-099FD7BA1B3A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F88A7285-7922-1047-AD2C-E2067FB73F0F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FA577A21-7BE5-3F1F-4AE7-64A4661CE71A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A2930C36-F200-108E-346F-D4B719C271D3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TYPE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8A49916C-9FC4-4FCC-9E7F-820926B89436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71D440BC-5738-17CD-4470-9897E7CD4237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b="1" dirty="0">
                <a:solidFill>
                  <a:srgbClr val="000000"/>
                </a:solidFill>
              </a:rPr>
              <a:t>FLOW CHART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9CDA6B7D-3DE6-4304-6B71-26F106711111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A28C5B0B-75C8-F2E8-2088-73943E801FA3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B7F052D6-2B9F-5AB5-A6B7-7A675B6FBC7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DC677365-FF9E-3F17-ED03-49816AA21628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Customer Order Processing</a:t>
            </a:r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FF0FD397-4799-21C9-DBEC-0EC2CFD343C0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FE260D71-894C-3C72-CCD7-C663B1269E84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EDBF0398-BC58-DA2D-5144-3622E873239C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49F29101-8A7B-8310-C1C2-58BDE3ECDA6B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050" dirty="0"/>
              <a:t>ACTIVITY FLOW CHART </a:t>
            </a:r>
            <a:endParaRPr lang="en-AE" sz="1050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588356A-7B53-DC83-7207-30FB94DC0A59}"/>
              </a:ext>
            </a:extLst>
          </p:cNvPr>
          <p:cNvGrpSpPr/>
          <p:nvPr/>
        </p:nvGrpSpPr>
        <p:grpSpPr>
          <a:xfrm>
            <a:off x="990600" y="1149375"/>
            <a:ext cx="9827300" cy="4559249"/>
            <a:chOff x="480925" y="2660313"/>
            <a:chExt cx="8190321" cy="3063791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17490D39-F19E-B347-02D0-B1F2269FA74C}"/>
                </a:ext>
              </a:extLst>
            </p:cNvPr>
            <p:cNvSpPr txBox="1"/>
            <p:nvPr/>
          </p:nvSpPr>
          <p:spPr>
            <a:xfrm>
              <a:off x="4232253" y="3253334"/>
              <a:ext cx="308879" cy="170630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50" kern="0" dirty="0">
                  <a:solidFill>
                    <a:srgbClr val="000000"/>
                  </a:solidFill>
                  <a:cs typeface="Readex Pro Light" pitchFamily="2" charset="-78"/>
                </a:rPr>
                <a:t>Yes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6D22187-66DE-D3F0-7AF4-E903625C8E8C}"/>
                </a:ext>
              </a:extLst>
            </p:cNvPr>
            <p:cNvSpPr txBox="1"/>
            <p:nvPr/>
          </p:nvSpPr>
          <p:spPr>
            <a:xfrm>
              <a:off x="5012046" y="2799378"/>
              <a:ext cx="310216" cy="170630"/>
            </a:xfrm>
            <a:prstGeom prst="rect">
              <a:avLst/>
            </a:prstGeom>
            <a:noFill/>
          </p:spPr>
          <p:txBody>
            <a:bodyPr wrap="none" rtlCol="0" anchor="ctr" anchorCtr="0">
              <a:no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50" kern="0" dirty="0">
                  <a:solidFill>
                    <a:srgbClr val="000000"/>
                  </a:solidFill>
                  <a:cs typeface="Readex Pro Light" pitchFamily="2" charset="-78"/>
                </a:rPr>
                <a:t>No</a:t>
              </a:r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69DAF9B7-3448-26FF-7857-7D53A9E734DD}"/>
                </a:ext>
              </a:extLst>
            </p:cNvPr>
            <p:cNvSpPr/>
            <p:nvPr/>
          </p:nvSpPr>
          <p:spPr bwMode="auto">
            <a:xfrm>
              <a:off x="480925" y="2662037"/>
              <a:ext cx="1152000" cy="643525"/>
            </a:xfrm>
            <a:prstGeom prst="ellipse">
              <a:avLst/>
            </a:prstGeom>
            <a:solidFill>
              <a:srgbClr val="00FFCC"/>
            </a:solidFill>
            <a:ln w="12700" cap="flat" cmpd="sng" algn="ctr">
              <a:solidFill>
                <a:srgbClr val="AAE2CA">
                  <a:lumMod val="7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GB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marL="457200" indent="-457200" defTabSz="914400">
                <a:defRPr/>
              </a:pPr>
              <a:r>
                <a:rPr lang="en-US" sz="1400" b="0" i="0" dirty="0">
                  <a:solidFill>
                    <a:srgbClr val="000000"/>
                  </a:solidFill>
                  <a:latin typeface="+mn-lt"/>
                  <a:cs typeface="Readex Pro Light" pitchFamily="2" charset="-78"/>
                </a:rPr>
                <a:t>START</a:t>
              </a:r>
            </a:p>
          </p:txBody>
        </p: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C1CDA332-E8C8-4E12-1901-6FBD9F12B369}"/>
                </a:ext>
              </a:extLst>
            </p:cNvPr>
            <p:cNvCxnSpPr>
              <a:cxnSpLocks/>
              <a:stCxn id="19" idx="6"/>
              <a:endCxn id="23" idx="1"/>
            </p:cNvCxnSpPr>
            <p:nvPr/>
          </p:nvCxnSpPr>
          <p:spPr bwMode="auto">
            <a:xfrm flipV="1">
              <a:off x="1632925" y="2983799"/>
              <a:ext cx="597630" cy="1"/>
            </a:xfrm>
            <a:prstGeom prst="straightConnector1">
              <a:avLst/>
            </a:prstGeom>
            <a:solidFill>
              <a:srgbClr val="99CC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7FF57236-4640-2918-FA88-5C556D6EBACC}"/>
                </a:ext>
              </a:extLst>
            </p:cNvPr>
            <p:cNvCxnSpPr>
              <a:cxnSpLocks/>
              <a:stCxn id="23" idx="3"/>
              <a:endCxn id="22" idx="1"/>
            </p:cNvCxnSpPr>
            <p:nvPr/>
          </p:nvCxnSpPr>
          <p:spPr bwMode="auto">
            <a:xfrm>
              <a:off x="3382556" y="2983799"/>
              <a:ext cx="596645" cy="1"/>
            </a:xfrm>
            <a:prstGeom prst="straightConnector1">
              <a:avLst/>
            </a:prstGeom>
            <a:solidFill>
              <a:srgbClr val="99CC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sp>
          <p:nvSpPr>
            <p:cNvPr id="22" name="Diamond 21">
              <a:extLst>
                <a:ext uri="{FF2B5EF4-FFF2-40B4-BE49-F238E27FC236}">
                  <a16:creationId xmlns:a16="http://schemas.microsoft.com/office/drawing/2014/main" id="{FDB119C7-ACC3-3208-80F7-66D9116746AB}"/>
                </a:ext>
              </a:extLst>
            </p:cNvPr>
            <p:cNvSpPr/>
            <p:nvPr/>
          </p:nvSpPr>
          <p:spPr bwMode="auto">
            <a:xfrm>
              <a:off x="3979201" y="2663760"/>
              <a:ext cx="1152000" cy="640080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2700" cap="flat" cmpd="sng" algn="ctr">
              <a:solidFill>
                <a:srgbClr val="FF33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GB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defTabSz="914400">
                <a:defRPr/>
              </a:pPr>
              <a:r>
                <a:rPr lang="en-US" sz="1300" b="0" i="0" dirty="0">
                  <a:latin typeface="+mn-lt"/>
                  <a:cs typeface="Readex Pro Light" pitchFamily="2" charset="-78"/>
                </a:rPr>
                <a:t>In stock?</a:t>
              </a: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1FD3ED5E-1A8E-0F79-DF54-537D09BAA1C8}"/>
                </a:ext>
              </a:extLst>
            </p:cNvPr>
            <p:cNvSpPr>
              <a:spLocks/>
            </p:cNvSpPr>
            <p:nvPr/>
          </p:nvSpPr>
          <p:spPr bwMode="auto">
            <a:xfrm>
              <a:off x="2230555" y="2660313"/>
              <a:ext cx="1152001" cy="646973"/>
            </a:xfrm>
            <a:prstGeom prst="rect">
              <a:avLst/>
            </a:prstGeom>
            <a:solidFill>
              <a:srgbClr val="F8F8F8"/>
            </a:solidFill>
            <a:ln w="12700" cap="flat" cmpd="sng" algn="ctr">
              <a:solidFill>
                <a:srgbClr val="FFFFFF">
                  <a:lumMod val="7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GB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defTabSz="914400">
                <a:defRPr sz="1000"/>
              </a:pPr>
              <a:r>
                <a:rPr lang="en-US" sz="1400" b="0" i="0" dirty="0">
                  <a:solidFill>
                    <a:srgbClr val="000000"/>
                  </a:solidFill>
                  <a:latin typeface="+mn-lt"/>
                  <a:cs typeface="Readex Pro Light" pitchFamily="2" charset="-78"/>
                </a:rPr>
                <a:t>Receive customer</a:t>
              </a:r>
            </a:p>
            <a:p>
              <a:pPr defTabSz="914400">
                <a:defRPr sz="1000"/>
              </a:pPr>
              <a:r>
                <a:rPr lang="en-US" sz="1400" b="0" i="0" dirty="0">
                  <a:solidFill>
                    <a:srgbClr val="000000"/>
                  </a:solidFill>
                  <a:latin typeface="+mn-lt"/>
                  <a:cs typeface="Readex Pro Light" pitchFamily="2" charset="-78"/>
                </a:rPr>
                <a:t>order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F0EA294A-8E3D-8AB3-CF91-C04382ED0E5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37986" y="2660313"/>
              <a:ext cx="1152000" cy="646973"/>
            </a:xfrm>
            <a:prstGeom prst="rect">
              <a:avLst/>
            </a:prstGeom>
            <a:solidFill>
              <a:srgbClr val="F8F8F8"/>
            </a:solidFill>
            <a:ln w="12700" cap="flat" cmpd="sng" algn="ctr">
              <a:solidFill>
                <a:srgbClr val="FFFFFF">
                  <a:lumMod val="7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GB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defTabSz="914400">
                <a:defRPr sz="1000"/>
              </a:pPr>
              <a:endParaRPr lang="en-US" sz="1400" b="0" i="0" dirty="0">
                <a:solidFill>
                  <a:srgbClr val="000000"/>
                </a:solidFill>
                <a:latin typeface="+mn-lt"/>
                <a:cs typeface="Readex Pro Light" pitchFamily="2" charset="-78"/>
              </a:endParaRPr>
            </a:p>
            <a:p>
              <a:pPr defTabSz="914400">
                <a:defRPr sz="1000"/>
              </a:pPr>
              <a:r>
                <a:rPr lang="en-US" sz="1400" b="0" i="0" dirty="0">
                  <a:solidFill>
                    <a:srgbClr val="000000"/>
                  </a:solidFill>
                  <a:latin typeface="+mn-lt"/>
                  <a:cs typeface="Readex Pro Light" pitchFamily="2" charset="-78"/>
                </a:rPr>
                <a:t> Check production schedule</a:t>
              </a:r>
            </a:p>
            <a:p>
              <a:pPr defTabSz="914400">
                <a:defRPr sz="1000"/>
              </a:pPr>
              <a:endParaRPr lang="en-US" sz="1400" b="0" i="0" dirty="0">
                <a:solidFill>
                  <a:srgbClr val="000000"/>
                </a:solidFill>
                <a:latin typeface="+mn-lt"/>
                <a:cs typeface="Readex Pro Light" pitchFamily="2" charset="-78"/>
              </a:endParaRPr>
            </a:p>
          </p:txBody>
        </p: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574D7276-C5E0-3810-8D09-4A1B4EC7662B}"/>
                </a:ext>
              </a:extLst>
            </p:cNvPr>
            <p:cNvCxnSpPr>
              <a:cxnSpLocks/>
              <a:stCxn id="22" idx="3"/>
              <a:endCxn id="24" idx="1"/>
            </p:cNvCxnSpPr>
            <p:nvPr/>
          </p:nvCxnSpPr>
          <p:spPr bwMode="auto">
            <a:xfrm flipV="1">
              <a:off x="5131201" y="2983799"/>
              <a:ext cx="606785" cy="1"/>
            </a:xfrm>
            <a:prstGeom prst="straightConnector1">
              <a:avLst/>
            </a:prstGeom>
            <a:solidFill>
              <a:srgbClr val="99CC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5F5FA637-5F07-EEE0-B806-FBEA308B1D97}"/>
                </a:ext>
              </a:extLst>
            </p:cNvPr>
            <p:cNvCxnSpPr>
              <a:cxnSpLocks/>
              <a:stCxn id="30" idx="3"/>
              <a:endCxn id="35" idx="2"/>
            </p:cNvCxnSpPr>
            <p:nvPr/>
          </p:nvCxnSpPr>
          <p:spPr bwMode="auto">
            <a:xfrm>
              <a:off x="6889984" y="4185969"/>
              <a:ext cx="629260" cy="0"/>
            </a:xfrm>
            <a:prstGeom prst="straightConnector1">
              <a:avLst/>
            </a:prstGeom>
            <a:solidFill>
              <a:srgbClr val="99CC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80F36406-0520-DB6C-B34F-77E48A906913}"/>
                </a:ext>
              </a:extLst>
            </p:cNvPr>
            <p:cNvCxnSpPr>
              <a:cxnSpLocks/>
              <a:stCxn id="22" idx="2"/>
              <a:endCxn id="32" idx="0"/>
            </p:cNvCxnSpPr>
            <p:nvPr/>
          </p:nvCxnSpPr>
          <p:spPr bwMode="auto">
            <a:xfrm>
              <a:off x="4555202" y="3303840"/>
              <a:ext cx="0" cy="558642"/>
            </a:xfrm>
            <a:prstGeom prst="straightConnector1">
              <a:avLst/>
            </a:prstGeom>
            <a:solidFill>
              <a:srgbClr val="99CC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F6A6571C-2AA6-7EFE-ACB2-BCCDE6393F9C}"/>
                </a:ext>
              </a:extLst>
            </p:cNvPr>
            <p:cNvCxnSpPr/>
            <p:nvPr/>
          </p:nvCxnSpPr>
          <p:spPr bwMode="auto">
            <a:xfrm flipH="1">
              <a:off x="1624755" y="4185968"/>
              <a:ext cx="581434" cy="1"/>
            </a:xfrm>
            <a:prstGeom prst="straightConnector1">
              <a:avLst/>
            </a:prstGeom>
            <a:solidFill>
              <a:srgbClr val="99CC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4A4627AB-7434-6D87-D39D-18E3C6A30607}"/>
                </a:ext>
              </a:extLst>
            </p:cNvPr>
            <p:cNvCxnSpPr>
              <a:cxnSpLocks/>
              <a:stCxn id="36" idx="0"/>
              <a:endCxn id="35" idx="4"/>
            </p:cNvCxnSpPr>
            <p:nvPr/>
          </p:nvCxnSpPr>
          <p:spPr bwMode="auto">
            <a:xfrm flipH="1" flipV="1">
              <a:off x="8095245" y="4509455"/>
              <a:ext cx="2" cy="567676"/>
            </a:xfrm>
            <a:prstGeom prst="straightConnector1">
              <a:avLst/>
            </a:prstGeom>
            <a:solidFill>
              <a:srgbClr val="99CC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sp>
          <p:nvSpPr>
            <p:cNvPr id="30" name="Diamond 29">
              <a:extLst>
                <a:ext uri="{FF2B5EF4-FFF2-40B4-BE49-F238E27FC236}">
                  <a16:creationId xmlns:a16="http://schemas.microsoft.com/office/drawing/2014/main" id="{B5B91D67-A367-2376-57A1-3ABFECC3BA26}"/>
                </a:ext>
              </a:extLst>
            </p:cNvPr>
            <p:cNvSpPr/>
            <p:nvPr/>
          </p:nvSpPr>
          <p:spPr bwMode="auto">
            <a:xfrm>
              <a:off x="5737985" y="3865929"/>
              <a:ext cx="1152000" cy="640080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2700" cap="flat" cmpd="sng" algn="ctr">
              <a:solidFill>
                <a:srgbClr val="FF33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GB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defTabSz="914400">
                <a:defRPr/>
              </a:pPr>
              <a:r>
                <a:rPr lang="en-US" sz="1300" b="0" i="0" dirty="0">
                  <a:latin typeface="+mn-lt"/>
                  <a:cs typeface="Readex Pro Light" pitchFamily="2" charset="-78"/>
                </a:rPr>
                <a:t>Timing OK?</a:t>
              </a:r>
            </a:p>
          </p:txBody>
        </p: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FA204D2B-51A0-C0BE-8BEE-5534EB964F89}"/>
                </a:ext>
              </a:extLst>
            </p:cNvPr>
            <p:cNvCxnSpPr>
              <a:cxnSpLocks/>
              <a:stCxn id="64" idx="3"/>
              <a:endCxn id="65" idx="1"/>
            </p:cNvCxnSpPr>
            <p:nvPr/>
          </p:nvCxnSpPr>
          <p:spPr bwMode="auto">
            <a:xfrm>
              <a:off x="3350019" y="5400618"/>
              <a:ext cx="621742" cy="0"/>
            </a:xfrm>
            <a:prstGeom prst="straightConnector1">
              <a:avLst/>
            </a:prstGeom>
            <a:solidFill>
              <a:srgbClr val="99CC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22C9C538-DFCB-4B59-CA90-F163C73653A4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9201" y="3862482"/>
              <a:ext cx="1152000" cy="646973"/>
            </a:xfrm>
            <a:prstGeom prst="rect">
              <a:avLst/>
            </a:prstGeom>
            <a:solidFill>
              <a:srgbClr val="F8F8F8"/>
            </a:solidFill>
            <a:ln w="12700" cap="flat" cmpd="sng" algn="ctr">
              <a:solidFill>
                <a:srgbClr val="FFFFFF">
                  <a:lumMod val="7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GB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defTabSz="914400">
                <a:defRPr sz="1000"/>
              </a:pPr>
              <a:r>
                <a:rPr lang="en-US" sz="1400" b="0" i="0" dirty="0">
                  <a:solidFill>
                    <a:srgbClr val="000000"/>
                  </a:solidFill>
                  <a:latin typeface="+mn-lt"/>
                  <a:cs typeface="Readex Pro Light" pitchFamily="2" charset="-78"/>
                </a:rPr>
                <a:t>Generate sales order</a:t>
              </a:r>
            </a:p>
          </p:txBody>
        </p: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0B83E1A2-3523-E604-4651-CE462F37195C}"/>
                </a:ext>
              </a:extLst>
            </p:cNvPr>
            <p:cNvCxnSpPr/>
            <p:nvPr/>
          </p:nvCxnSpPr>
          <p:spPr bwMode="auto">
            <a:xfrm flipH="1">
              <a:off x="5131201" y="4185968"/>
              <a:ext cx="606784" cy="1"/>
            </a:xfrm>
            <a:prstGeom prst="straightConnector1">
              <a:avLst/>
            </a:prstGeom>
            <a:solidFill>
              <a:srgbClr val="99CC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73BF2645-D1C7-5587-DEED-0226FF0EEC13}"/>
                </a:ext>
              </a:extLst>
            </p:cNvPr>
            <p:cNvCxnSpPr>
              <a:cxnSpLocks/>
              <a:stCxn id="24" idx="2"/>
              <a:endCxn id="30" idx="0"/>
            </p:cNvCxnSpPr>
            <p:nvPr/>
          </p:nvCxnSpPr>
          <p:spPr bwMode="auto">
            <a:xfrm flipH="1">
              <a:off x="6313985" y="3307286"/>
              <a:ext cx="2" cy="558643"/>
            </a:xfrm>
            <a:prstGeom prst="straightConnector1">
              <a:avLst/>
            </a:prstGeom>
            <a:solidFill>
              <a:srgbClr val="99CC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FA5BD8F8-DE37-83E3-3719-2C9EA078EC37}"/>
                </a:ext>
              </a:extLst>
            </p:cNvPr>
            <p:cNvSpPr/>
            <p:nvPr/>
          </p:nvSpPr>
          <p:spPr bwMode="auto">
            <a:xfrm>
              <a:off x="7519245" y="3862483"/>
              <a:ext cx="1152000" cy="646972"/>
            </a:xfrm>
            <a:prstGeom prst="ellipse">
              <a:avLst/>
            </a:prstGeom>
            <a:solidFill>
              <a:srgbClr val="00FFCC"/>
            </a:solidFill>
            <a:ln w="12700" cap="flat" cmpd="sng" algn="ctr">
              <a:solidFill>
                <a:srgbClr val="AAE2CA">
                  <a:lumMod val="7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GB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marL="457200" indent="-457200" defTabSz="914400">
                <a:defRPr/>
              </a:pPr>
              <a:r>
                <a:rPr lang="en-US" sz="1400" b="0" i="0" dirty="0">
                  <a:solidFill>
                    <a:srgbClr val="000000"/>
                  </a:solidFill>
                  <a:latin typeface="+mn-lt"/>
                  <a:cs typeface="Readex Pro Light" pitchFamily="2" charset="-78"/>
                </a:rPr>
                <a:t>END</a:t>
              </a: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7C061F3B-FB67-E3B3-B079-89AF728402E0}"/>
                </a:ext>
              </a:extLst>
            </p:cNvPr>
            <p:cNvSpPr>
              <a:spLocks/>
            </p:cNvSpPr>
            <p:nvPr/>
          </p:nvSpPr>
          <p:spPr bwMode="auto">
            <a:xfrm>
              <a:off x="7519246" y="5077131"/>
              <a:ext cx="1152000" cy="646973"/>
            </a:xfrm>
            <a:prstGeom prst="rect">
              <a:avLst/>
            </a:prstGeom>
            <a:solidFill>
              <a:srgbClr val="F8F8F8"/>
            </a:solidFill>
            <a:ln w="12700" cap="flat" cmpd="sng" algn="ctr">
              <a:solidFill>
                <a:srgbClr val="FFFFFF">
                  <a:lumMod val="7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GB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defTabSz="914400">
                <a:defRPr sz="1000"/>
              </a:pPr>
              <a:r>
                <a:rPr lang="en-US" sz="1400" b="0" i="0" dirty="0">
                  <a:solidFill>
                    <a:srgbClr val="000000"/>
                  </a:solidFill>
                  <a:latin typeface="+mn-lt"/>
                  <a:cs typeface="Readex Pro Light" pitchFamily="2" charset="-78"/>
                </a:rPr>
                <a:t>Receive payment</a:t>
              </a: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CC71A833-AE89-2FCC-760B-2B5028DAB6BD}"/>
                </a:ext>
              </a:extLst>
            </p:cNvPr>
            <p:cNvSpPr>
              <a:spLocks/>
            </p:cNvSpPr>
            <p:nvPr/>
          </p:nvSpPr>
          <p:spPr bwMode="auto">
            <a:xfrm>
              <a:off x="480926" y="3862482"/>
              <a:ext cx="1152000" cy="646973"/>
            </a:xfrm>
            <a:prstGeom prst="rect">
              <a:avLst/>
            </a:prstGeom>
            <a:solidFill>
              <a:srgbClr val="F8F8F8"/>
            </a:solidFill>
            <a:ln w="12700" cap="flat" cmpd="sng" algn="ctr">
              <a:solidFill>
                <a:srgbClr val="FFFFFF">
                  <a:lumMod val="7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GB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defTabSz="914400">
                <a:defRPr sz="1000"/>
              </a:pPr>
              <a:r>
                <a:rPr lang="en-US" sz="1400" b="0" i="0" dirty="0">
                  <a:solidFill>
                    <a:srgbClr val="000000"/>
                  </a:solidFill>
                  <a:latin typeface="+mn-lt"/>
                  <a:cs typeface="Readex Pro Light" pitchFamily="2" charset="-78"/>
                </a:rPr>
                <a:t>Produce order</a:t>
              </a:r>
            </a:p>
          </p:txBody>
        </p:sp>
        <p:cxnSp>
          <p:nvCxnSpPr>
            <p:cNvPr id="62" name="Straight Arrow Connector 61">
              <a:extLst>
                <a:ext uri="{FF2B5EF4-FFF2-40B4-BE49-F238E27FC236}">
                  <a16:creationId xmlns:a16="http://schemas.microsoft.com/office/drawing/2014/main" id="{9E1D6237-D201-008F-601B-8508BA9A7338}"/>
                </a:ext>
              </a:extLst>
            </p:cNvPr>
            <p:cNvCxnSpPr>
              <a:cxnSpLocks/>
              <a:stCxn id="32" idx="1"/>
              <a:endCxn id="63" idx="3"/>
            </p:cNvCxnSpPr>
            <p:nvPr/>
          </p:nvCxnSpPr>
          <p:spPr bwMode="auto">
            <a:xfrm flipH="1">
              <a:off x="3350018" y="4185969"/>
              <a:ext cx="629184" cy="1"/>
            </a:xfrm>
            <a:prstGeom prst="straightConnector1">
              <a:avLst/>
            </a:prstGeom>
            <a:solidFill>
              <a:srgbClr val="99CC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sp>
          <p:nvSpPr>
            <p:cNvPr id="63" name="Diamond 62">
              <a:extLst>
                <a:ext uri="{FF2B5EF4-FFF2-40B4-BE49-F238E27FC236}">
                  <a16:creationId xmlns:a16="http://schemas.microsoft.com/office/drawing/2014/main" id="{986DA8A2-C76D-BAB7-3F72-B22295B182AC}"/>
                </a:ext>
              </a:extLst>
            </p:cNvPr>
            <p:cNvSpPr/>
            <p:nvPr/>
          </p:nvSpPr>
          <p:spPr bwMode="auto">
            <a:xfrm>
              <a:off x="2198018" y="3865929"/>
              <a:ext cx="1152000" cy="640080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2700" cap="flat" cmpd="sng" algn="ctr">
              <a:solidFill>
                <a:srgbClr val="FF33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36000" rIns="36000" bIns="36000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GB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defTabSz="914400">
                <a:defRPr/>
              </a:pPr>
              <a:r>
                <a:rPr lang="en-US" sz="1300" b="0" i="0" dirty="0">
                  <a:latin typeface="+mn-lt"/>
                  <a:cs typeface="Readex Pro Light" pitchFamily="2" charset="-78"/>
                </a:rPr>
                <a:t>In stock?</a:t>
              </a: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EC450E63-4BEE-3BAE-33C8-C3854A87956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98019" y="5077131"/>
              <a:ext cx="1152000" cy="646973"/>
            </a:xfrm>
            <a:prstGeom prst="rect">
              <a:avLst/>
            </a:prstGeom>
            <a:solidFill>
              <a:srgbClr val="F8F8F8"/>
            </a:solidFill>
            <a:ln w="12700" cap="flat" cmpd="sng" algn="ctr">
              <a:solidFill>
                <a:srgbClr val="FFFFFF">
                  <a:lumMod val="7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GB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defTabSz="914400">
                <a:defRPr sz="1000"/>
              </a:pPr>
              <a:r>
                <a:rPr lang="en-US" sz="1400" b="0" i="0" dirty="0">
                  <a:solidFill>
                    <a:srgbClr val="000000"/>
                  </a:solidFill>
                  <a:latin typeface="+mn-lt"/>
                  <a:cs typeface="Readex Pro Light" pitchFamily="2" charset="-78"/>
                </a:rPr>
                <a:t>Collect  order from W/H</a:t>
              </a:r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6B1596CF-0FA4-DCD8-B772-8FE5C1D80986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1761" y="5077131"/>
              <a:ext cx="1152000" cy="646973"/>
            </a:xfrm>
            <a:prstGeom prst="rect">
              <a:avLst/>
            </a:prstGeom>
            <a:solidFill>
              <a:srgbClr val="F8F8F8"/>
            </a:solidFill>
            <a:ln w="12700" cap="flat" cmpd="sng" algn="ctr">
              <a:solidFill>
                <a:srgbClr val="FFFFFF">
                  <a:lumMod val="7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GB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defTabSz="914400">
                <a:defRPr sz="1000"/>
              </a:pPr>
              <a:r>
                <a:rPr lang="en-US" sz="1400" b="0" i="0" dirty="0">
                  <a:solidFill>
                    <a:srgbClr val="000000"/>
                  </a:solidFill>
                  <a:latin typeface="+mn-lt"/>
                  <a:cs typeface="Readex Pro Light" pitchFamily="2" charset="-78"/>
                </a:rPr>
                <a:t>Take order to loading bay</a:t>
              </a:r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944FEC06-95FB-0095-A5D3-14FA24239D94}"/>
                </a:ext>
              </a:extLst>
            </p:cNvPr>
            <p:cNvSpPr>
              <a:spLocks/>
            </p:cNvSpPr>
            <p:nvPr/>
          </p:nvSpPr>
          <p:spPr bwMode="auto">
            <a:xfrm>
              <a:off x="5745503" y="5077131"/>
              <a:ext cx="1152000" cy="646973"/>
            </a:xfrm>
            <a:prstGeom prst="rect">
              <a:avLst/>
            </a:prstGeom>
            <a:solidFill>
              <a:srgbClr val="F8F8F8"/>
            </a:solidFill>
            <a:ln w="12700" cap="flat" cmpd="sng" algn="ctr">
              <a:solidFill>
                <a:srgbClr val="FFFFFF">
                  <a:lumMod val="7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GB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defTabSz="914400">
                <a:defRPr sz="1000"/>
              </a:pPr>
              <a:r>
                <a:rPr lang="en-US" sz="1400" b="0" i="0" dirty="0">
                  <a:solidFill>
                    <a:srgbClr val="000000"/>
                  </a:solidFill>
                  <a:latin typeface="+mn-lt"/>
                  <a:cs typeface="Readex Pro Light" pitchFamily="2" charset="-78"/>
                </a:rPr>
                <a:t>Ship order</a:t>
              </a:r>
            </a:p>
          </p:txBody>
        </p:sp>
        <p:cxnSp>
          <p:nvCxnSpPr>
            <p:cNvPr id="67" name="Straight Arrow Connector 66">
              <a:extLst>
                <a:ext uri="{FF2B5EF4-FFF2-40B4-BE49-F238E27FC236}">
                  <a16:creationId xmlns:a16="http://schemas.microsoft.com/office/drawing/2014/main" id="{8236FD17-5817-90A8-B2CC-3149CC8B8604}"/>
                </a:ext>
              </a:extLst>
            </p:cNvPr>
            <p:cNvCxnSpPr>
              <a:cxnSpLocks/>
              <a:stCxn id="63" idx="2"/>
              <a:endCxn id="64" idx="0"/>
            </p:cNvCxnSpPr>
            <p:nvPr/>
          </p:nvCxnSpPr>
          <p:spPr bwMode="auto">
            <a:xfrm>
              <a:off x="2774018" y="4506009"/>
              <a:ext cx="1" cy="571122"/>
            </a:xfrm>
            <a:prstGeom prst="straightConnector1">
              <a:avLst/>
            </a:prstGeom>
            <a:solidFill>
              <a:srgbClr val="99CC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570426DD-FF64-4F58-FAA0-A0DD197821A3}"/>
                </a:ext>
              </a:extLst>
            </p:cNvPr>
            <p:cNvSpPr txBox="1"/>
            <p:nvPr/>
          </p:nvSpPr>
          <p:spPr>
            <a:xfrm>
              <a:off x="6779288" y="4183807"/>
              <a:ext cx="723034" cy="170630"/>
            </a:xfrm>
            <a:prstGeom prst="rect">
              <a:avLst/>
            </a:prstGeom>
            <a:noFill/>
          </p:spPr>
          <p:txBody>
            <a:bodyPr wrap="none" rtlCol="0" anchor="ctr" anchorCtr="0">
              <a:no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50" kern="0" dirty="0">
                  <a:solidFill>
                    <a:srgbClr val="000000"/>
                  </a:solidFill>
                  <a:cs typeface="Readex Pro Light" pitchFamily="2" charset="-78"/>
                </a:rPr>
                <a:t>Lose order</a:t>
              </a:r>
            </a:p>
          </p:txBody>
        </p:sp>
        <p:cxnSp>
          <p:nvCxnSpPr>
            <p:cNvPr id="69" name="Straight Arrow Connector 68">
              <a:extLst>
                <a:ext uri="{FF2B5EF4-FFF2-40B4-BE49-F238E27FC236}">
                  <a16:creationId xmlns:a16="http://schemas.microsoft.com/office/drawing/2014/main" id="{B8C20A48-FC17-1B26-F708-173BAB9D372B}"/>
                </a:ext>
              </a:extLst>
            </p:cNvPr>
            <p:cNvCxnSpPr>
              <a:cxnSpLocks/>
              <a:stCxn id="65" idx="3"/>
              <a:endCxn id="66" idx="1"/>
            </p:cNvCxnSpPr>
            <p:nvPr/>
          </p:nvCxnSpPr>
          <p:spPr bwMode="auto">
            <a:xfrm>
              <a:off x="5123761" y="5400618"/>
              <a:ext cx="621742" cy="0"/>
            </a:xfrm>
            <a:prstGeom prst="straightConnector1">
              <a:avLst/>
            </a:prstGeom>
            <a:solidFill>
              <a:srgbClr val="99CC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70" name="Straight Arrow Connector 69">
              <a:extLst>
                <a:ext uri="{FF2B5EF4-FFF2-40B4-BE49-F238E27FC236}">
                  <a16:creationId xmlns:a16="http://schemas.microsoft.com/office/drawing/2014/main" id="{C4865005-374F-7CE4-3007-51BB215D9E1C}"/>
                </a:ext>
              </a:extLst>
            </p:cNvPr>
            <p:cNvCxnSpPr>
              <a:cxnSpLocks/>
              <a:stCxn id="66" idx="3"/>
            </p:cNvCxnSpPr>
            <p:nvPr/>
          </p:nvCxnSpPr>
          <p:spPr bwMode="auto">
            <a:xfrm flipV="1">
              <a:off x="6897503" y="5400617"/>
              <a:ext cx="613572" cy="1"/>
            </a:xfrm>
            <a:prstGeom prst="straightConnector1">
              <a:avLst/>
            </a:prstGeom>
            <a:solidFill>
              <a:srgbClr val="99CC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41CA0051-AD84-6BB2-03B5-605B3B0C7720}"/>
                </a:ext>
              </a:extLst>
            </p:cNvPr>
            <p:cNvSpPr txBox="1"/>
            <p:nvPr/>
          </p:nvSpPr>
          <p:spPr>
            <a:xfrm>
              <a:off x="6804167" y="4002955"/>
              <a:ext cx="310216" cy="170630"/>
            </a:xfrm>
            <a:prstGeom prst="rect">
              <a:avLst/>
            </a:prstGeom>
            <a:noFill/>
          </p:spPr>
          <p:txBody>
            <a:bodyPr wrap="none" rtlCol="0" anchor="ctr" anchorCtr="0">
              <a:no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50" kern="0" dirty="0">
                  <a:solidFill>
                    <a:srgbClr val="000000"/>
                  </a:solidFill>
                  <a:cs typeface="Readex Pro Light" pitchFamily="2" charset="-78"/>
                </a:rPr>
                <a:t>No</a:t>
              </a: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CA890D5C-47FE-99BF-FBD2-F121B9607536}"/>
                </a:ext>
              </a:extLst>
            </p:cNvPr>
            <p:cNvSpPr txBox="1"/>
            <p:nvPr/>
          </p:nvSpPr>
          <p:spPr>
            <a:xfrm>
              <a:off x="5466185" y="4009447"/>
              <a:ext cx="343615" cy="170630"/>
            </a:xfrm>
            <a:prstGeom prst="rect">
              <a:avLst/>
            </a:prstGeom>
            <a:noFill/>
          </p:spPr>
          <p:txBody>
            <a:bodyPr wrap="none" rtlCol="0" anchor="ctr" anchorCtr="0">
              <a:no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50" kern="0" dirty="0">
                  <a:solidFill>
                    <a:srgbClr val="000000"/>
                  </a:solidFill>
                  <a:cs typeface="Readex Pro Light" pitchFamily="2" charset="-78"/>
                </a:rPr>
                <a:t>Yes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DA555BA1-6507-7404-D260-F308279D92D9}"/>
                </a:ext>
              </a:extLst>
            </p:cNvPr>
            <p:cNvSpPr txBox="1"/>
            <p:nvPr/>
          </p:nvSpPr>
          <p:spPr>
            <a:xfrm>
              <a:off x="2447771" y="4506008"/>
              <a:ext cx="343615" cy="170630"/>
            </a:xfrm>
            <a:prstGeom prst="rect">
              <a:avLst/>
            </a:prstGeom>
            <a:noFill/>
          </p:spPr>
          <p:txBody>
            <a:bodyPr wrap="none" rtlCol="0" anchor="ctr" anchorCtr="0">
              <a:no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50" kern="0" dirty="0">
                  <a:solidFill>
                    <a:srgbClr val="000000"/>
                  </a:solidFill>
                  <a:cs typeface="Readex Pro Light" pitchFamily="2" charset="-78"/>
                </a:rPr>
                <a:t>Yes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D930237A-0AEF-B38E-CB68-540E9529164C}"/>
                </a:ext>
              </a:extLst>
            </p:cNvPr>
            <p:cNvSpPr txBox="1"/>
            <p:nvPr/>
          </p:nvSpPr>
          <p:spPr>
            <a:xfrm>
              <a:off x="1936120" y="4002955"/>
              <a:ext cx="310216" cy="170630"/>
            </a:xfrm>
            <a:prstGeom prst="rect">
              <a:avLst/>
            </a:prstGeom>
            <a:noFill/>
          </p:spPr>
          <p:txBody>
            <a:bodyPr wrap="none" rtlCol="0" anchor="ctr" anchorCtr="0">
              <a:noAutofit/>
            </a:bodyPr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50" kern="0" dirty="0">
                  <a:solidFill>
                    <a:srgbClr val="000000"/>
                  </a:solidFill>
                  <a:cs typeface="Readex Pro Light" pitchFamily="2" charset="-78"/>
                </a:rPr>
                <a:t>No</a:t>
              </a: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04723F71-9790-BE30-C782-18043B7194CB}"/>
                </a:ext>
              </a:extLst>
            </p:cNvPr>
            <p:cNvSpPr>
              <a:spLocks/>
            </p:cNvSpPr>
            <p:nvPr/>
          </p:nvSpPr>
          <p:spPr bwMode="auto">
            <a:xfrm>
              <a:off x="480926" y="5077131"/>
              <a:ext cx="1152000" cy="646973"/>
            </a:xfrm>
            <a:prstGeom prst="rect">
              <a:avLst/>
            </a:prstGeom>
            <a:solidFill>
              <a:srgbClr val="F8F8F8"/>
            </a:solidFill>
            <a:ln w="12700" cap="flat" cmpd="sng" algn="ctr">
              <a:solidFill>
                <a:srgbClr val="FFFFFF">
                  <a:lumMod val="7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GB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defTabSz="914400">
                <a:defRPr sz="1000"/>
              </a:pPr>
              <a:r>
                <a:rPr lang="en-US" sz="1400" b="0" i="0" dirty="0">
                  <a:solidFill>
                    <a:srgbClr val="000000"/>
                  </a:solidFill>
                  <a:latin typeface="+mn-lt"/>
                  <a:cs typeface="Readex Pro Light" pitchFamily="2" charset="-78"/>
                </a:rPr>
                <a:t>Store in warehouse</a:t>
              </a:r>
            </a:p>
          </p:txBody>
        </p:sp>
        <p:cxnSp>
          <p:nvCxnSpPr>
            <p:cNvPr id="76" name="Straight Arrow Connector 75">
              <a:extLst>
                <a:ext uri="{FF2B5EF4-FFF2-40B4-BE49-F238E27FC236}">
                  <a16:creationId xmlns:a16="http://schemas.microsoft.com/office/drawing/2014/main" id="{E27A0BD5-72F4-01C4-B700-D48CAD042029}"/>
                </a:ext>
              </a:extLst>
            </p:cNvPr>
            <p:cNvCxnSpPr/>
            <p:nvPr/>
          </p:nvCxnSpPr>
          <p:spPr bwMode="auto">
            <a:xfrm>
              <a:off x="1056925" y="4509455"/>
              <a:ext cx="0" cy="567676"/>
            </a:xfrm>
            <a:prstGeom prst="straightConnector1">
              <a:avLst/>
            </a:prstGeom>
            <a:solidFill>
              <a:srgbClr val="99CC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77" name="Straight Arrow Connector 76">
              <a:extLst>
                <a:ext uri="{FF2B5EF4-FFF2-40B4-BE49-F238E27FC236}">
                  <a16:creationId xmlns:a16="http://schemas.microsoft.com/office/drawing/2014/main" id="{4EB147AC-1223-FBE6-2DDA-12537E78100A}"/>
                </a:ext>
              </a:extLst>
            </p:cNvPr>
            <p:cNvCxnSpPr>
              <a:cxnSpLocks/>
              <a:stCxn id="75" idx="3"/>
            </p:cNvCxnSpPr>
            <p:nvPr/>
          </p:nvCxnSpPr>
          <p:spPr bwMode="auto">
            <a:xfrm flipV="1">
              <a:off x="1632926" y="5400617"/>
              <a:ext cx="556922" cy="1"/>
            </a:xfrm>
            <a:prstGeom prst="straightConnector1">
              <a:avLst/>
            </a:prstGeom>
            <a:solidFill>
              <a:srgbClr val="99CC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17404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0878E7-20AE-BD4B-75F6-AD7F8AB4E4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9004647-9519-6B1F-4206-0D342951854F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503F6F9D-159F-9105-A51B-1ADD8EC8F93F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47F26C58-CA51-50F2-6F46-E7E59F4D2DEC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CDF4EA15-05C9-E2A8-E9C7-F31516DD4228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TYPE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5F07967E-1322-E86A-9706-10B6B7018C98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E5AAFE7D-9EAA-4E35-0F0F-D21DA5DBB1D6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b="1" dirty="0">
                <a:solidFill>
                  <a:srgbClr val="000000"/>
                </a:solidFill>
              </a:rPr>
              <a:t>FLOW CHART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F501C837-5B4E-F884-12F2-867711FB5FF6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E1941D9C-DFB5-F45D-E569-E61EFC77B382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7DE1C826-B004-4F81-5C0E-2752B09061C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55CA5D54-EE72-F557-FF89-9CC3D28A6FF4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Acquiring New Equipment</a:t>
            </a:r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E5384DBD-85B6-71EA-6D58-5B1159C9B894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AFF40F41-C68D-3192-3517-EF718D221D37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FAE5841F-DE98-F94D-5D4B-6C6C0CB443D8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7CDF006C-3169-872F-FA81-1746CFC217DE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050" dirty="0"/>
              <a:t>SWIMLANE FLOWCHART </a:t>
            </a:r>
            <a:endParaRPr lang="en-AE" sz="1050" dirty="0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B8255394-1ED4-7E76-4E03-CBEF6F5CF6CA}"/>
              </a:ext>
            </a:extLst>
          </p:cNvPr>
          <p:cNvGrpSpPr/>
          <p:nvPr/>
        </p:nvGrpSpPr>
        <p:grpSpPr>
          <a:xfrm>
            <a:off x="215356" y="722671"/>
            <a:ext cx="11695965" cy="5373329"/>
            <a:chOff x="215356" y="722671"/>
            <a:chExt cx="11695965" cy="5606521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2BA819E3-727D-BE36-F03E-8C91D24946AB}"/>
                </a:ext>
              </a:extLst>
            </p:cNvPr>
            <p:cNvGrpSpPr/>
            <p:nvPr/>
          </p:nvGrpSpPr>
          <p:grpSpPr>
            <a:xfrm>
              <a:off x="1533917" y="722671"/>
              <a:ext cx="10377404" cy="5606521"/>
              <a:chOff x="1533917" y="722671"/>
              <a:chExt cx="10377404" cy="5606521"/>
            </a:xfrm>
          </p:grpSpPr>
          <p:sp>
            <p:nvSpPr>
              <p:cNvPr id="91" name="Rectangle: Top Corners Rounded 90">
                <a:extLst>
                  <a:ext uri="{FF2B5EF4-FFF2-40B4-BE49-F238E27FC236}">
                    <a16:creationId xmlns:a16="http://schemas.microsoft.com/office/drawing/2014/main" id="{CFD040AE-B667-8AAA-7310-7812F1101027}"/>
                  </a:ext>
                </a:extLst>
              </p:cNvPr>
              <p:cNvSpPr/>
              <p:nvPr/>
            </p:nvSpPr>
            <p:spPr bwMode="auto">
              <a:xfrm>
                <a:off x="6722157" y="722671"/>
                <a:ext cx="2595043" cy="5606521"/>
              </a:xfrm>
              <a:prstGeom prst="round2SameRect">
                <a:avLst/>
              </a:prstGeom>
              <a:gradFill>
                <a:gsLst>
                  <a:gs pos="0">
                    <a:schemeClr val="bg1"/>
                  </a:gs>
                  <a:gs pos="89000">
                    <a:schemeClr val="bg1"/>
                  </a:gs>
                  <a:gs pos="89000">
                    <a:schemeClr val="bg1">
                      <a:lumMod val="9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lin ang="16200000" scaled="1"/>
              </a:gradFill>
              <a:ln w="12700" cap="flat" cmpd="sng" algn="ctr">
                <a:solidFill>
                  <a:sysClr val="window" lastClr="FFFFFF">
                    <a:lumMod val="75000"/>
                  </a:sys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6000" tIns="0" rIns="3600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marR="0" lvl="0" indent="-45720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effectLst/>
                    <a:uLnTx/>
                    <a:uFillTx/>
                  </a:rPr>
                  <a:t>FINANCE</a:t>
                </a:r>
              </a:p>
            </p:txBody>
          </p:sp>
          <p:sp>
            <p:nvSpPr>
              <p:cNvPr id="92" name="Rectangle: Top Corners Rounded 91">
                <a:extLst>
                  <a:ext uri="{FF2B5EF4-FFF2-40B4-BE49-F238E27FC236}">
                    <a16:creationId xmlns:a16="http://schemas.microsoft.com/office/drawing/2014/main" id="{B35F13F1-7B75-7588-10DB-49BD319367B9}"/>
                  </a:ext>
                </a:extLst>
              </p:cNvPr>
              <p:cNvSpPr/>
              <p:nvPr/>
            </p:nvSpPr>
            <p:spPr bwMode="auto">
              <a:xfrm>
                <a:off x="9316278" y="722671"/>
                <a:ext cx="2595043" cy="5606521"/>
              </a:xfrm>
              <a:prstGeom prst="round2SameRect">
                <a:avLst/>
              </a:prstGeom>
              <a:gradFill>
                <a:gsLst>
                  <a:gs pos="0">
                    <a:schemeClr val="bg1"/>
                  </a:gs>
                  <a:gs pos="89000">
                    <a:schemeClr val="bg1"/>
                  </a:gs>
                  <a:gs pos="89000">
                    <a:schemeClr val="bg1">
                      <a:lumMod val="9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lin ang="16200000" scaled="1"/>
              </a:gradFill>
              <a:ln w="12700" cap="flat" cmpd="sng" algn="ctr">
                <a:solidFill>
                  <a:sysClr val="window" lastClr="FFFFFF">
                    <a:lumMod val="75000"/>
                  </a:sys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6000" tIns="0" rIns="3600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marR="0" lvl="0" indent="-45720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effectLst/>
                    <a:uLnTx/>
                    <a:uFillTx/>
                  </a:rPr>
                  <a:t>PURCHASING</a:t>
                </a:r>
              </a:p>
            </p:txBody>
          </p:sp>
          <p:sp>
            <p:nvSpPr>
              <p:cNvPr id="93" name="Rectangle: Top Corners Rounded 92">
                <a:extLst>
                  <a:ext uri="{FF2B5EF4-FFF2-40B4-BE49-F238E27FC236}">
                    <a16:creationId xmlns:a16="http://schemas.microsoft.com/office/drawing/2014/main" id="{90C6729C-CB93-6230-1CA6-5B8DC045532E}"/>
                  </a:ext>
                </a:extLst>
              </p:cNvPr>
              <p:cNvSpPr/>
              <p:nvPr/>
            </p:nvSpPr>
            <p:spPr bwMode="auto">
              <a:xfrm>
                <a:off x="4128038" y="722671"/>
                <a:ext cx="2595043" cy="5606521"/>
              </a:xfrm>
              <a:prstGeom prst="round2SameRect">
                <a:avLst/>
              </a:prstGeom>
              <a:gradFill>
                <a:gsLst>
                  <a:gs pos="0">
                    <a:schemeClr val="bg1"/>
                  </a:gs>
                  <a:gs pos="89000">
                    <a:schemeClr val="bg1"/>
                  </a:gs>
                  <a:gs pos="89000">
                    <a:schemeClr val="bg1">
                      <a:lumMod val="9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lin ang="16200000" scaled="1"/>
              </a:gradFill>
              <a:ln w="12700" cap="flat" cmpd="sng" algn="ctr">
                <a:solidFill>
                  <a:sysClr val="window" lastClr="FFFFFF">
                    <a:lumMod val="75000"/>
                  </a:sys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6000" tIns="0" rIns="3600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marR="0" lvl="0" indent="-45720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effectLst/>
                    <a:uLnTx/>
                    <a:uFillTx/>
                  </a:rPr>
                  <a:t>IT</a:t>
                </a:r>
              </a:p>
            </p:txBody>
          </p:sp>
          <p:sp>
            <p:nvSpPr>
              <p:cNvPr id="94" name="Rectangle: Top Corners Rounded 93">
                <a:extLst>
                  <a:ext uri="{FF2B5EF4-FFF2-40B4-BE49-F238E27FC236}">
                    <a16:creationId xmlns:a16="http://schemas.microsoft.com/office/drawing/2014/main" id="{AE418700-2E2E-01C7-4AE5-2406176BE706}"/>
                  </a:ext>
                </a:extLst>
              </p:cNvPr>
              <p:cNvSpPr/>
              <p:nvPr/>
            </p:nvSpPr>
            <p:spPr bwMode="auto">
              <a:xfrm>
                <a:off x="1533917" y="722671"/>
                <a:ext cx="2595043" cy="5606521"/>
              </a:xfrm>
              <a:prstGeom prst="round2SameRect">
                <a:avLst/>
              </a:prstGeom>
              <a:gradFill>
                <a:gsLst>
                  <a:gs pos="0">
                    <a:schemeClr val="bg1"/>
                  </a:gs>
                  <a:gs pos="89000">
                    <a:schemeClr val="bg1"/>
                  </a:gs>
                  <a:gs pos="89000">
                    <a:schemeClr val="bg1">
                      <a:lumMod val="9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lin ang="16200000" scaled="1"/>
              </a:gradFill>
              <a:ln w="12700" cap="flat" cmpd="sng" algn="ctr">
                <a:solidFill>
                  <a:sysClr val="window" lastClr="FFFFFF">
                    <a:lumMod val="75000"/>
                  </a:sys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36000" tIns="0" rIns="3600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457200" indent="-457200" algn="ctr" defTabSz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cs typeface="Calibri" panose="020F0502020204030204" pitchFamily="34" charset="0"/>
                  </a:rPr>
                  <a:t>BUSINESS UNIT</a:t>
                </a:r>
              </a:p>
            </p:txBody>
          </p:sp>
          <p:grpSp>
            <p:nvGrpSpPr>
              <p:cNvPr id="95" name="Group 94">
                <a:extLst>
                  <a:ext uri="{FF2B5EF4-FFF2-40B4-BE49-F238E27FC236}">
                    <a16:creationId xmlns:a16="http://schemas.microsoft.com/office/drawing/2014/main" id="{DDF49782-6D24-D3A2-1C27-FB18F4D43615}"/>
                  </a:ext>
                </a:extLst>
              </p:cNvPr>
              <p:cNvGrpSpPr/>
              <p:nvPr/>
            </p:nvGrpSpPr>
            <p:grpSpPr>
              <a:xfrm>
                <a:off x="1533917" y="1238908"/>
                <a:ext cx="10367798" cy="219910"/>
                <a:chOff x="1727856" y="1340346"/>
                <a:chExt cx="7161045" cy="219910"/>
              </a:xfrm>
            </p:grpSpPr>
            <p:sp>
              <p:nvSpPr>
                <p:cNvPr id="96" name="Chevron 22">
                  <a:extLst>
                    <a:ext uri="{FF2B5EF4-FFF2-40B4-BE49-F238E27FC236}">
                      <a16:creationId xmlns:a16="http://schemas.microsoft.com/office/drawing/2014/main" id="{F3A9E1D4-B3F3-BC57-496C-8780477733FA}"/>
                    </a:ext>
                  </a:extLst>
                </p:cNvPr>
                <p:cNvSpPr/>
                <p:nvPr/>
              </p:nvSpPr>
              <p:spPr bwMode="auto">
                <a:xfrm rot="5400000">
                  <a:off x="1764310" y="1303892"/>
                  <a:ext cx="219910" cy="292817"/>
                </a:xfrm>
                <a:prstGeom prst="chevron">
                  <a:avLst>
                    <a:gd name="adj" fmla="val 100000"/>
                  </a:avLst>
                </a:prstGeom>
                <a:solidFill>
                  <a:srgbClr val="99CCFF"/>
                </a:solidFill>
                <a:ln w="12700" cap="flat" cmpd="sng" algn="ctr">
                  <a:solidFill>
                    <a:srgbClr val="FFFFFF">
                      <a:lumMod val="75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2075" tIns="46038" rIns="92075" bIns="46038" numCol="1" rtlCol="0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457200" marR="0" lvl="0" indent="-45720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  <p:sp>
              <p:nvSpPr>
                <p:cNvPr id="97" name="Chevron 288">
                  <a:extLst>
                    <a:ext uri="{FF2B5EF4-FFF2-40B4-BE49-F238E27FC236}">
                      <a16:creationId xmlns:a16="http://schemas.microsoft.com/office/drawing/2014/main" id="{F19772C0-2058-80D6-3055-E6E6E6E3CEC3}"/>
                    </a:ext>
                  </a:extLst>
                </p:cNvPr>
                <p:cNvSpPr/>
                <p:nvPr/>
              </p:nvSpPr>
              <p:spPr bwMode="auto">
                <a:xfrm rot="5400000">
                  <a:off x="2062929" y="1303892"/>
                  <a:ext cx="219910" cy="292817"/>
                </a:xfrm>
                <a:prstGeom prst="chevron">
                  <a:avLst>
                    <a:gd name="adj" fmla="val 100000"/>
                  </a:avLst>
                </a:prstGeom>
                <a:solidFill>
                  <a:srgbClr val="99CCFF"/>
                </a:solidFill>
                <a:ln w="12700" cap="flat" cmpd="sng" algn="ctr">
                  <a:solidFill>
                    <a:srgbClr val="FFFFFF">
                      <a:lumMod val="75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2075" tIns="46038" rIns="92075" bIns="46038" numCol="1" rtlCol="0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457200" marR="0" lvl="0" indent="-45720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  <p:sp>
              <p:nvSpPr>
                <p:cNvPr id="98" name="Chevron 289">
                  <a:extLst>
                    <a:ext uri="{FF2B5EF4-FFF2-40B4-BE49-F238E27FC236}">
                      <a16:creationId xmlns:a16="http://schemas.microsoft.com/office/drawing/2014/main" id="{C15C135D-AFB1-BB70-AB60-AFEC92D94B99}"/>
                    </a:ext>
                  </a:extLst>
                </p:cNvPr>
                <p:cNvSpPr/>
                <p:nvPr/>
              </p:nvSpPr>
              <p:spPr bwMode="auto">
                <a:xfrm rot="5400000">
                  <a:off x="2361548" y="1303892"/>
                  <a:ext cx="219910" cy="292817"/>
                </a:xfrm>
                <a:prstGeom prst="chevron">
                  <a:avLst>
                    <a:gd name="adj" fmla="val 100000"/>
                  </a:avLst>
                </a:prstGeom>
                <a:solidFill>
                  <a:srgbClr val="99CCFF"/>
                </a:solidFill>
                <a:ln w="12700" cap="flat" cmpd="sng" algn="ctr">
                  <a:solidFill>
                    <a:srgbClr val="FFFFFF">
                      <a:lumMod val="75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2075" tIns="46038" rIns="92075" bIns="46038" numCol="1" rtlCol="0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457200" marR="0" lvl="0" indent="-45720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  <p:sp>
              <p:nvSpPr>
                <p:cNvPr id="99" name="Chevron 290">
                  <a:extLst>
                    <a:ext uri="{FF2B5EF4-FFF2-40B4-BE49-F238E27FC236}">
                      <a16:creationId xmlns:a16="http://schemas.microsoft.com/office/drawing/2014/main" id="{CD498C18-6B6E-BB20-C99C-A081BDAB9229}"/>
                    </a:ext>
                  </a:extLst>
                </p:cNvPr>
                <p:cNvSpPr/>
                <p:nvPr/>
              </p:nvSpPr>
              <p:spPr bwMode="auto">
                <a:xfrm rot="5400000">
                  <a:off x="2660167" y="1303892"/>
                  <a:ext cx="219910" cy="292817"/>
                </a:xfrm>
                <a:prstGeom prst="chevron">
                  <a:avLst>
                    <a:gd name="adj" fmla="val 100000"/>
                  </a:avLst>
                </a:prstGeom>
                <a:solidFill>
                  <a:srgbClr val="99CCFF"/>
                </a:solidFill>
                <a:ln w="12700" cap="flat" cmpd="sng" algn="ctr">
                  <a:solidFill>
                    <a:srgbClr val="FFFFFF">
                      <a:lumMod val="75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2075" tIns="46038" rIns="92075" bIns="46038" numCol="1" rtlCol="0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457200" marR="0" lvl="0" indent="-45720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  <p:sp>
              <p:nvSpPr>
                <p:cNvPr id="100" name="Chevron 291">
                  <a:extLst>
                    <a:ext uri="{FF2B5EF4-FFF2-40B4-BE49-F238E27FC236}">
                      <a16:creationId xmlns:a16="http://schemas.microsoft.com/office/drawing/2014/main" id="{62861B10-0F60-BFB7-11A4-2995B4891195}"/>
                    </a:ext>
                  </a:extLst>
                </p:cNvPr>
                <p:cNvSpPr/>
                <p:nvPr/>
              </p:nvSpPr>
              <p:spPr bwMode="auto">
                <a:xfrm rot="5400000">
                  <a:off x="2958786" y="1303892"/>
                  <a:ext cx="219910" cy="292817"/>
                </a:xfrm>
                <a:prstGeom prst="chevron">
                  <a:avLst>
                    <a:gd name="adj" fmla="val 100000"/>
                  </a:avLst>
                </a:prstGeom>
                <a:solidFill>
                  <a:srgbClr val="99CCFF"/>
                </a:solidFill>
                <a:ln w="12700" cap="flat" cmpd="sng" algn="ctr">
                  <a:solidFill>
                    <a:srgbClr val="FFFFFF">
                      <a:lumMod val="75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2075" tIns="46038" rIns="92075" bIns="46038" numCol="1" rtlCol="0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457200" marR="0" lvl="0" indent="-45720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  <p:sp>
              <p:nvSpPr>
                <p:cNvPr id="101" name="Chevron 292">
                  <a:extLst>
                    <a:ext uri="{FF2B5EF4-FFF2-40B4-BE49-F238E27FC236}">
                      <a16:creationId xmlns:a16="http://schemas.microsoft.com/office/drawing/2014/main" id="{E304A18E-B28A-E4A3-BC70-06BF97282247}"/>
                    </a:ext>
                  </a:extLst>
                </p:cNvPr>
                <p:cNvSpPr/>
                <p:nvPr/>
              </p:nvSpPr>
              <p:spPr bwMode="auto">
                <a:xfrm rot="5400000">
                  <a:off x="3257405" y="1303892"/>
                  <a:ext cx="219910" cy="292817"/>
                </a:xfrm>
                <a:prstGeom prst="chevron">
                  <a:avLst>
                    <a:gd name="adj" fmla="val 100000"/>
                  </a:avLst>
                </a:prstGeom>
                <a:solidFill>
                  <a:srgbClr val="99CCFF"/>
                </a:solidFill>
                <a:ln w="12700" cap="flat" cmpd="sng" algn="ctr">
                  <a:solidFill>
                    <a:srgbClr val="FFFFFF">
                      <a:lumMod val="75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2075" tIns="46038" rIns="92075" bIns="46038" numCol="1" rtlCol="0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457200" marR="0" lvl="0" indent="-45720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  <p:sp>
              <p:nvSpPr>
                <p:cNvPr id="102" name="Chevron 293">
                  <a:extLst>
                    <a:ext uri="{FF2B5EF4-FFF2-40B4-BE49-F238E27FC236}">
                      <a16:creationId xmlns:a16="http://schemas.microsoft.com/office/drawing/2014/main" id="{186DEB37-8D21-C79D-D5B4-0DA1128134A8}"/>
                    </a:ext>
                  </a:extLst>
                </p:cNvPr>
                <p:cNvSpPr/>
                <p:nvPr/>
              </p:nvSpPr>
              <p:spPr bwMode="auto">
                <a:xfrm rot="5400000">
                  <a:off x="3556024" y="1303892"/>
                  <a:ext cx="219910" cy="292817"/>
                </a:xfrm>
                <a:prstGeom prst="chevron">
                  <a:avLst>
                    <a:gd name="adj" fmla="val 100000"/>
                  </a:avLst>
                </a:prstGeom>
                <a:solidFill>
                  <a:srgbClr val="99CCFF"/>
                </a:solidFill>
                <a:ln w="12700" cap="flat" cmpd="sng" algn="ctr">
                  <a:solidFill>
                    <a:srgbClr val="FFFFFF">
                      <a:lumMod val="75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2075" tIns="46038" rIns="92075" bIns="46038" numCol="1" rtlCol="0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457200" marR="0" lvl="0" indent="-45720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  <p:sp>
              <p:nvSpPr>
                <p:cNvPr id="103" name="Chevron 294">
                  <a:extLst>
                    <a:ext uri="{FF2B5EF4-FFF2-40B4-BE49-F238E27FC236}">
                      <a16:creationId xmlns:a16="http://schemas.microsoft.com/office/drawing/2014/main" id="{6E3D4AB5-54AA-EE93-3419-C4040116015E}"/>
                    </a:ext>
                  </a:extLst>
                </p:cNvPr>
                <p:cNvSpPr/>
                <p:nvPr/>
              </p:nvSpPr>
              <p:spPr bwMode="auto">
                <a:xfrm rot="5400000">
                  <a:off x="3854643" y="1303892"/>
                  <a:ext cx="219910" cy="292817"/>
                </a:xfrm>
                <a:prstGeom prst="chevron">
                  <a:avLst>
                    <a:gd name="adj" fmla="val 100000"/>
                  </a:avLst>
                </a:prstGeom>
                <a:solidFill>
                  <a:srgbClr val="99CCFF"/>
                </a:solidFill>
                <a:ln w="12700" cap="flat" cmpd="sng" algn="ctr">
                  <a:solidFill>
                    <a:srgbClr val="FFFFFF">
                      <a:lumMod val="75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2075" tIns="46038" rIns="92075" bIns="46038" numCol="1" rtlCol="0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457200" marR="0" lvl="0" indent="-45720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  <p:sp>
              <p:nvSpPr>
                <p:cNvPr id="104" name="Chevron 295">
                  <a:extLst>
                    <a:ext uri="{FF2B5EF4-FFF2-40B4-BE49-F238E27FC236}">
                      <a16:creationId xmlns:a16="http://schemas.microsoft.com/office/drawing/2014/main" id="{11530BE2-F1D5-856B-EBD1-63B6FD8DAF66}"/>
                    </a:ext>
                  </a:extLst>
                </p:cNvPr>
                <p:cNvSpPr/>
                <p:nvPr/>
              </p:nvSpPr>
              <p:spPr bwMode="auto">
                <a:xfrm rot="5400000">
                  <a:off x="4153262" y="1303892"/>
                  <a:ext cx="219910" cy="292817"/>
                </a:xfrm>
                <a:prstGeom prst="chevron">
                  <a:avLst>
                    <a:gd name="adj" fmla="val 100000"/>
                  </a:avLst>
                </a:prstGeom>
                <a:solidFill>
                  <a:srgbClr val="99CCFF"/>
                </a:solidFill>
                <a:ln w="12700" cap="flat" cmpd="sng" algn="ctr">
                  <a:solidFill>
                    <a:srgbClr val="FFFFFF">
                      <a:lumMod val="75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2075" tIns="46038" rIns="92075" bIns="46038" numCol="1" rtlCol="0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457200" marR="0" lvl="0" indent="-45720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  <p:sp>
              <p:nvSpPr>
                <p:cNvPr id="105" name="Chevron 296">
                  <a:extLst>
                    <a:ext uri="{FF2B5EF4-FFF2-40B4-BE49-F238E27FC236}">
                      <a16:creationId xmlns:a16="http://schemas.microsoft.com/office/drawing/2014/main" id="{3700D63F-E3F2-1B63-E47E-69FD29A351F1}"/>
                    </a:ext>
                  </a:extLst>
                </p:cNvPr>
                <p:cNvSpPr/>
                <p:nvPr/>
              </p:nvSpPr>
              <p:spPr bwMode="auto">
                <a:xfrm rot="5400000">
                  <a:off x="4451881" y="1303892"/>
                  <a:ext cx="219910" cy="292817"/>
                </a:xfrm>
                <a:prstGeom prst="chevron">
                  <a:avLst>
                    <a:gd name="adj" fmla="val 100000"/>
                  </a:avLst>
                </a:prstGeom>
                <a:solidFill>
                  <a:srgbClr val="99CCFF"/>
                </a:solidFill>
                <a:ln w="12700" cap="flat" cmpd="sng" algn="ctr">
                  <a:solidFill>
                    <a:srgbClr val="FFFFFF">
                      <a:lumMod val="75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2075" tIns="46038" rIns="92075" bIns="46038" numCol="1" rtlCol="0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457200" marR="0" lvl="0" indent="-45720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8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  <p:sp>
              <p:nvSpPr>
                <p:cNvPr id="106" name="Chevron 297">
                  <a:extLst>
                    <a:ext uri="{FF2B5EF4-FFF2-40B4-BE49-F238E27FC236}">
                      <a16:creationId xmlns:a16="http://schemas.microsoft.com/office/drawing/2014/main" id="{92404090-2D78-9AA1-701C-5B7AA1B6A513}"/>
                    </a:ext>
                  </a:extLst>
                </p:cNvPr>
                <p:cNvSpPr/>
                <p:nvPr/>
              </p:nvSpPr>
              <p:spPr bwMode="auto">
                <a:xfrm rot="5400000">
                  <a:off x="4750500" y="1303892"/>
                  <a:ext cx="219910" cy="292817"/>
                </a:xfrm>
                <a:prstGeom prst="chevron">
                  <a:avLst>
                    <a:gd name="adj" fmla="val 100000"/>
                  </a:avLst>
                </a:prstGeom>
                <a:solidFill>
                  <a:srgbClr val="99CCFF"/>
                </a:solidFill>
                <a:ln w="12700" cap="flat" cmpd="sng" algn="ctr">
                  <a:solidFill>
                    <a:srgbClr val="FFFFFF">
                      <a:lumMod val="75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2075" tIns="46038" rIns="92075" bIns="46038" numCol="1" rtlCol="0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457200" marR="0" lvl="0" indent="-45720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  <p:sp>
              <p:nvSpPr>
                <p:cNvPr id="107" name="Chevron 298">
                  <a:extLst>
                    <a:ext uri="{FF2B5EF4-FFF2-40B4-BE49-F238E27FC236}">
                      <a16:creationId xmlns:a16="http://schemas.microsoft.com/office/drawing/2014/main" id="{62114F3F-566B-A79B-CA59-0BED14A06023}"/>
                    </a:ext>
                  </a:extLst>
                </p:cNvPr>
                <p:cNvSpPr/>
                <p:nvPr/>
              </p:nvSpPr>
              <p:spPr bwMode="auto">
                <a:xfrm rot="5400000">
                  <a:off x="5049119" y="1303892"/>
                  <a:ext cx="219910" cy="292817"/>
                </a:xfrm>
                <a:prstGeom prst="chevron">
                  <a:avLst>
                    <a:gd name="adj" fmla="val 100000"/>
                  </a:avLst>
                </a:prstGeom>
                <a:solidFill>
                  <a:srgbClr val="99CCFF"/>
                </a:solidFill>
                <a:ln w="12700" cap="flat" cmpd="sng" algn="ctr">
                  <a:solidFill>
                    <a:srgbClr val="FFFFFF">
                      <a:lumMod val="75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2075" tIns="46038" rIns="92075" bIns="46038" numCol="1" rtlCol="0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457200" marR="0" lvl="0" indent="-45720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  <p:sp>
              <p:nvSpPr>
                <p:cNvPr id="108" name="Chevron 299">
                  <a:extLst>
                    <a:ext uri="{FF2B5EF4-FFF2-40B4-BE49-F238E27FC236}">
                      <a16:creationId xmlns:a16="http://schemas.microsoft.com/office/drawing/2014/main" id="{CEB36703-7C70-4B72-6CFF-6837B8F20DFA}"/>
                    </a:ext>
                  </a:extLst>
                </p:cNvPr>
                <p:cNvSpPr/>
                <p:nvPr/>
              </p:nvSpPr>
              <p:spPr bwMode="auto">
                <a:xfrm rot="5400000">
                  <a:off x="5347738" y="1303892"/>
                  <a:ext cx="219910" cy="292817"/>
                </a:xfrm>
                <a:prstGeom prst="chevron">
                  <a:avLst>
                    <a:gd name="adj" fmla="val 100000"/>
                  </a:avLst>
                </a:prstGeom>
                <a:solidFill>
                  <a:srgbClr val="99CCFF"/>
                </a:solidFill>
                <a:ln w="12700" cap="flat" cmpd="sng" algn="ctr">
                  <a:solidFill>
                    <a:srgbClr val="FFFFFF">
                      <a:lumMod val="75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2075" tIns="46038" rIns="92075" bIns="46038" numCol="1" rtlCol="0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457200" marR="0" lvl="0" indent="-45720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  <p:sp>
              <p:nvSpPr>
                <p:cNvPr id="109" name="Chevron 300">
                  <a:extLst>
                    <a:ext uri="{FF2B5EF4-FFF2-40B4-BE49-F238E27FC236}">
                      <a16:creationId xmlns:a16="http://schemas.microsoft.com/office/drawing/2014/main" id="{91E5A96A-397C-3DB9-D92A-3A67DC649DA4}"/>
                    </a:ext>
                  </a:extLst>
                </p:cNvPr>
                <p:cNvSpPr/>
                <p:nvPr/>
              </p:nvSpPr>
              <p:spPr bwMode="auto">
                <a:xfrm rot="5400000">
                  <a:off x="5646357" y="1303892"/>
                  <a:ext cx="219910" cy="292817"/>
                </a:xfrm>
                <a:prstGeom prst="chevron">
                  <a:avLst>
                    <a:gd name="adj" fmla="val 100000"/>
                  </a:avLst>
                </a:prstGeom>
                <a:solidFill>
                  <a:srgbClr val="99CCFF"/>
                </a:solidFill>
                <a:ln w="12700" cap="flat" cmpd="sng" algn="ctr">
                  <a:solidFill>
                    <a:srgbClr val="FFFFFF">
                      <a:lumMod val="75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2075" tIns="46038" rIns="92075" bIns="46038" numCol="1" rtlCol="0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457200" marR="0" lvl="0" indent="-45720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  <p:sp>
              <p:nvSpPr>
                <p:cNvPr id="110" name="Chevron 301">
                  <a:extLst>
                    <a:ext uri="{FF2B5EF4-FFF2-40B4-BE49-F238E27FC236}">
                      <a16:creationId xmlns:a16="http://schemas.microsoft.com/office/drawing/2014/main" id="{792927FE-F00F-1EE6-4864-AFC9BBD88A4B}"/>
                    </a:ext>
                  </a:extLst>
                </p:cNvPr>
                <p:cNvSpPr/>
                <p:nvPr/>
              </p:nvSpPr>
              <p:spPr bwMode="auto">
                <a:xfrm rot="5400000">
                  <a:off x="5944976" y="1303892"/>
                  <a:ext cx="219910" cy="292817"/>
                </a:xfrm>
                <a:prstGeom prst="chevron">
                  <a:avLst>
                    <a:gd name="adj" fmla="val 100000"/>
                  </a:avLst>
                </a:prstGeom>
                <a:solidFill>
                  <a:srgbClr val="99CCFF"/>
                </a:solidFill>
                <a:ln w="12700" cap="flat" cmpd="sng" algn="ctr">
                  <a:solidFill>
                    <a:srgbClr val="FFFFFF">
                      <a:lumMod val="75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2075" tIns="46038" rIns="92075" bIns="46038" numCol="1" rtlCol="0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457200" marR="0" lvl="0" indent="-45720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  <p:sp>
              <p:nvSpPr>
                <p:cNvPr id="111" name="Chevron 302">
                  <a:extLst>
                    <a:ext uri="{FF2B5EF4-FFF2-40B4-BE49-F238E27FC236}">
                      <a16:creationId xmlns:a16="http://schemas.microsoft.com/office/drawing/2014/main" id="{D557AC37-0E1C-13B8-5D95-8FFC10027A98}"/>
                    </a:ext>
                  </a:extLst>
                </p:cNvPr>
                <p:cNvSpPr/>
                <p:nvPr/>
              </p:nvSpPr>
              <p:spPr bwMode="auto">
                <a:xfrm rot="5400000">
                  <a:off x="6243595" y="1303892"/>
                  <a:ext cx="219910" cy="292817"/>
                </a:xfrm>
                <a:prstGeom prst="chevron">
                  <a:avLst>
                    <a:gd name="adj" fmla="val 100000"/>
                  </a:avLst>
                </a:prstGeom>
                <a:solidFill>
                  <a:srgbClr val="99CCFF"/>
                </a:solidFill>
                <a:ln w="12700" cap="flat" cmpd="sng" algn="ctr">
                  <a:solidFill>
                    <a:srgbClr val="FFFFFF">
                      <a:lumMod val="75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2075" tIns="46038" rIns="92075" bIns="46038" numCol="1" rtlCol="0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457200" marR="0" lvl="0" indent="-45720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  <p:sp>
              <p:nvSpPr>
                <p:cNvPr id="112" name="Chevron 303">
                  <a:extLst>
                    <a:ext uri="{FF2B5EF4-FFF2-40B4-BE49-F238E27FC236}">
                      <a16:creationId xmlns:a16="http://schemas.microsoft.com/office/drawing/2014/main" id="{F971F834-21F6-5F78-19D9-086C4FF3A6D4}"/>
                    </a:ext>
                  </a:extLst>
                </p:cNvPr>
                <p:cNvSpPr/>
                <p:nvPr/>
              </p:nvSpPr>
              <p:spPr bwMode="auto">
                <a:xfrm rot="5400000">
                  <a:off x="6542214" y="1303892"/>
                  <a:ext cx="219910" cy="292817"/>
                </a:xfrm>
                <a:prstGeom prst="chevron">
                  <a:avLst>
                    <a:gd name="adj" fmla="val 100000"/>
                  </a:avLst>
                </a:prstGeom>
                <a:solidFill>
                  <a:srgbClr val="99CCFF"/>
                </a:solidFill>
                <a:ln w="12700" cap="flat" cmpd="sng" algn="ctr">
                  <a:solidFill>
                    <a:srgbClr val="FFFFFF">
                      <a:lumMod val="75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2075" tIns="46038" rIns="92075" bIns="46038" numCol="1" rtlCol="0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457200" marR="0" lvl="0" indent="-45720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  <p:sp>
              <p:nvSpPr>
                <p:cNvPr id="113" name="Chevron 22">
                  <a:extLst>
                    <a:ext uri="{FF2B5EF4-FFF2-40B4-BE49-F238E27FC236}">
                      <a16:creationId xmlns:a16="http://schemas.microsoft.com/office/drawing/2014/main" id="{A32447CC-8296-9F5A-016D-47B170888D3B}"/>
                    </a:ext>
                  </a:extLst>
                </p:cNvPr>
                <p:cNvSpPr/>
                <p:nvPr/>
              </p:nvSpPr>
              <p:spPr bwMode="auto">
                <a:xfrm rot="5400000">
                  <a:off x="6840833" y="1303892"/>
                  <a:ext cx="219910" cy="292817"/>
                </a:xfrm>
                <a:prstGeom prst="chevron">
                  <a:avLst>
                    <a:gd name="adj" fmla="val 100000"/>
                  </a:avLst>
                </a:prstGeom>
                <a:solidFill>
                  <a:srgbClr val="99CCFF"/>
                </a:solidFill>
                <a:ln w="12700" cap="flat" cmpd="sng" algn="ctr">
                  <a:solidFill>
                    <a:srgbClr val="FFFFFF">
                      <a:lumMod val="75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2075" tIns="46038" rIns="92075" bIns="46038" numCol="1" rtlCol="0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457200" marR="0" lvl="0" indent="-45720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  <p:sp>
              <p:nvSpPr>
                <p:cNvPr id="114" name="Chevron 288">
                  <a:extLst>
                    <a:ext uri="{FF2B5EF4-FFF2-40B4-BE49-F238E27FC236}">
                      <a16:creationId xmlns:a16="http://schemas.microsoft.com/office/drawing/2014/main" id="{3D9275BA-80C4-BC60-71B7-81671766AB1D}"/>
                    </a:ext>
                  </a:extLst>
                </p:cNvPr>
                <p:cNvSpPr/>
                <p:nvPr/>
              </p:nvSpPr>
              <p:spPr bwMode="auto">
                <a:xfrm rot="5400000">
                  <a:off x="7139452" y="1303892"/>
                  <a:ext cx="219910" cy="292817"/>
                </a:xfrm>
                <a:prstGeom prst="chevron">
                  <a:avLst>
                    <a:gd name="adj" fmla="val 100000"/>
                  </a:avLst>
                </a:prstGeom>
                <a:solidFill>
                  <a:srgbClr val="99CCFF"/>
                </a:solidFill>
                <a:ln w="12700" cap="flat" cmpd="sng" algn="ctr">
                  <a:solidFill>
                    <a:srgbClr val="FFFFFF">
                      <a:lumMod val="75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2075" tIns="46038" rIns="92075" bIns="46038" numCol="1" rtlCol="0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457200" marR="0" lvl="0" indent="-45720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  <p:sp>
              <p:nvSpPr>
                <p:cNvPr id="115" name="Chevron 289">
                  <a:extLst>
                    <a:ext uri="{FF2B5EF4-FFF2-40B4-BE49-F238E27FC236}">
                      <a16:creationId xmlns:a16="http://schemas.microsoft.com/office/drawing/2014/main" id="{47C70D91-09C6-9718-EA73-36A7FF951DB2}"/>
                    </a:ext>
                  </a:extLst>
                </p:cNvPr>
                <p:cNvSpPr/>
                <p:nvPr/>
              </p:nvSpPr>
              <p:spPr bwMode="auto">
                <a:xfrm rot="5400000">
                  <a:off x="7438071" y="1303892"/>
                  <a:ext cx="219910" cy="292817"/>
                </a:xfrm>
                <a:prstGeom prst="chevron">
                  <a:avLst>
                    <a:gd name="adj" fmla="val 100000"/>
                  </a:avLst>
                </a:prstGeom>
                <a:solidFill>
                  <a:srgbClr val="99CCFF"/>
                </a:solidFill>
                <a:ln w="12700" cap="flat" cmpd="sng" algn="ctr">
                  <a:solidFill>
                    <a:srgbClr val="FFFFFF">
                      <a:lumMod val="75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2075" tIns="46038" rIns="92075" bIns="46038" numCol="1" rtlCol="0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457200" marR="0" lvl="0" indent="-45720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  <p:sp>
              <p:nvSpPr>
                <p:cNvPr id="116" name="Chevron 290">
                  <a:extLst>
                    <a:ext uri="{FF2B5EF4-FFF2-40B4-BE49-F238E27FC236}">
                      <a16:creationId xmlns:a16="http://schemas.microsoft.com/office/drawing/2014/main" id="{696AB11C-FAD0-00BC-3316-2412D12CBCDA}"/>
                    </a:ext>
                  </a:extLst>
                </p:cNvPr>
                <p:cNvSpPr/>
                <p:nvPr/>
              </p:nvSpPr>
              <p:spPr bwMode="auto">
                <a:xfrm rot="5400000">
                  <a:off x="7736690" y="1303892"/>
                  <a:ext cx="219910" cy="292817"/>
                </a:xfrm>
                <a:prstGeom prst="chevron">
                  <a:avLst>
                    <a:gd name="adj" fmla="val 100000"/>
                  </a:avLst>
                </a:prstGeom>
                <a:solidFill>
                  <a:srgbClr val="99CCFF"/>
                </a:solidFill>
                <a:ln w="12700" cap="flat" cmpd="sng" algn="ctr">
                  <a:solidFill>
                    <a:srgbClr val="FFFFFF">
                      <a:lumMod val="75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2075" tIns="46038" rIns="92075" bIns="46038" numCol="1" rtlCol="0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457200" marR="0" lvl="0" indent="-45720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  <p:sp>
              <p:nvSpPr>
                <p:cNvPr id="117" name="Chevron 291">
                  <a:extLst>
                    <a:ext uri="{FF2B5EF4-FFF2-40B4-BE49-F238E27FC236}">
                      <a16:creationId xmlns:a16="http://schemas.microsoft.com/office/drawing/2014/main" id="{FBD697CB-EB03-FA1F-F6A9-3AB7FEF3C50D}"/>
                    </a:ext>
                  </a:extLst>
                </p:cNvPr>
                <p:cNvSpPr/>
                <p:nvPr/>
              </p:nvSpPr>
              <p:spPr bwMode="auto">
                <a:xfrm rot="5400000">
                  <a:off x="8035309" y="1303892"/>
                  <a:ext cx="219910" cy="292817"/>
                </a:xfrm>
                <a:prstGeom prst="chevron">
                  <a:avLst>
                    <a:gd name="adj" fmla="val 100000"/>
                  </a:avLst>
                </a:prstGeom>
                <a:solidFill>
                  <a:srgbClr val="99CCFF"/>
                </a:solidFill>
                <a:ln w="12700" cap="flat" cmpd="sng" algn="ctr">
                  <a:solidFill>
                    <a:srgbClr val="FFFFFF">
                      <a:lumMod val="75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2075" tIns="46038" rIns="92075" bIns="46038" numCol="1" rtlCol="0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457200" marR="0" lvl="0" indent="-45720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  <p:sp>
              <p:nvSpPr>
                <p:cNvPr id="118" name="Chevron 292">
                  <a:extLst>
                    <a:ext uri="{FF2B5EF4-FFF2-40B4-BE49-F238E27FC236}">
                      <a16:creationId xmlns:a16="http://schemas.microsoft.com/office/drawing/2014/main" id="{CEC4F827-5660-67C4-E24D-08EE7868C1F1}"/>
                    </a:ext>
                  </a:extLst>
                </p:cNvPr>
                <p:cNvSpPr/>
                <p:nvPr/>
              </p:nvSpPr>
              <p:spPr bwMode="auto">
                <a:xfrm rot="5400000">
                  <a:off x="8333928" y="1303892"/>
                  <a:ext cx="219910" cy="292817"/>
                </a:xfrm>
                <a:prstGeom prst="chevron">
                  <a:avLst>
                    <a:gd name="adj" fmla="val 100000"/>
                  </a:avLst>
                </a:prstGeom>
                <a:solidFill>
                  <a:srgbClr val="99CCFF"/>
                </a:solidFill>
                <a:ln w="12700" cap="flat" cmpd="sng" algn="ctr">
                  <a:solidFill>
                    <a:srgbClr val="FFFFFF">
                      <a:lumMod val="75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2075" tIns="46038" rIns="92075" bIns="46038" numCol="1" rtlCol="0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457200" marR="0" lvl="0" indent="-45720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  <p:sp>
              <p:nvSpPr>
                <p:cNvPr id="119" name="Chevron 293">
                  <a:extLst>
                    <a:ext uri="{FF2B5EF4-FFF2-40B4-BE49-F238E27FC236}">
                      <a16:creationId xmlns:a16="http://schemas.microsoft.com/office/drawing/2014/main" id="{4E3A8167-0EA6-024A-14B5-71FC1B6A6DE9}"/>
                    </a:ext>
                  </a:extLst>
                </p:cNvPr>
                <p:cNvSpPr/>
                <p:nvPr/>
              </p:nvSpPr>
              <p:spPr bwMode="auto">
                <a:xfrm rot="5400000">
                  <a:off x="8632538" y="1303892"/>
                  <a:ext cx="219910" cy="292817"/>
                </a:xfrm>
                <a:prstGeom prst="chevron">
                  <a:avLst>
                    <a:gd name="adj" fmla="val 100000"/>
                  </a:avLst>
                </a:prstGeom>
                <a:solidFill>
                  <a:srgbClr val="99CCFF"/>
                </a:solidFill>
                <a:ln w="12700" cap="flat" cmpd="sng" algn="ctr">
                  <a:solidFill>
                    <a:srgbClr val="FFFFFF">
                      <a:lumMod val="75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2075" tIns="46038" rIns="92075" bIns="46038" numCol="1" rtlCol="0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457200" marR="0" lvl="0" indent="-45720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8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</p:grp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B8AE2304-52C5-E1AC-17F5-230F143E293E}"/>
                </a:ext>
              </a:extLst>
            </p:cNvPr>
            <p:cNvGrpSpPr/>
            <p:nvPr/>
          </p:nvGrpSpPr>
          <p:grpSpPr>
            <a:xfrm>
              <a:off x="215356" y="1680039"/>
              <a:ext cx="11183611" cy="4411748"/>
              <a:chOff x="215356" y="1723581"/>
              <a:chExt cx="11183611" cy="4212547"/>
            </a:xfrm>
          </p:grpSpPr>
          <p:sp>
            <p:nvSpPr>
              <p:cNvPr id="41" name="Oval 40">
                <a:extLst>
                  <a:ext uri="{FF2B5EF4-FFF2-40B4-BE49-F238E27FC236}">
                    <a16:creationId xmlns:a16="http://schemas.microsoft.com/office/drawing/2014/main" id="{8C91D83A-B390-384B-356A-96AC2B3D6E7D}"/>
                  </a:ext>
                </a:extLst>
              </p:cNvPr>
              <p:cNvSpPr/>
              <p:nvPr/>
            </p:nvSpPr>
            <p:spPr bwMode="auto">
              <a:xfrm>
                <a:off x="215356" y="1723581"/>
                <a:ext cx="1168567" cy="612000"/>
              </a:xfrm>
              <a:prstGeom prst="ellipse">
                <a:avLst/>
              </a:prstGeom>
              <a:solidFill>
                <a:srgbClr val="00CC99">
                  <a:lumMod val="60000"/>
                  <a:lumOff val="40000"/>
                </a:srgbClr>
              </a:solidFill>
              <a:ln w="12700" cap="flat" cmpd="sng" algn="ctr">
                <a:solidFill>
                  <a:srgbClr val="AAE2CA">
                    <a:lumMod val="75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ctr" anchorCtr="0" compatLnSpc="1">
                <a:prstTxWarp prst="textNoShape">
                  <a:avLst/>
                </a:prstTxWarp>
                <a:noAutofit/>
              </a:bodyPr>
              <a:lstStyle>
                <a:defPPr>
                  <a:defRPr lang="en-GB"/>
                </a:defPPr>
                <a:lvl1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marL="457200" marR="0" lvl="0" indent="-45720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Readex Pro Light" pitchFamily="2" charset="-78"/>
                  </a:rPr>
                  <a:t>START</a:t>
                </a:r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79693D5B-C5CF-3FC0-ADB3-267D646540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45889" y="1723581"/>
                <a:ext cx="1371099" cy="612000"/>
              </a:xfrm>
              <a:prstGeom prst="rect">
                <a:avLst/>
              </a:prstGeom>
              <a:solidFill>
                <a:srgbClr val="F8F8F8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ctr" anchorCtr="0" compatLnSpc="1">
                <a:prstTxWarp prst="textNoShape">
                  <a:avLst/>
                </a:prstTxWarp>
                <a:noAutofit/>
              </a:bodyPr>
              <a:lstStyle>
                <a:defPPr>
                  <a:defRPr lang="en-GB"/>
                </a:defPPr>
                <a:lvl1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 sz="1000"/>
                </a:pPr>
                <a:r>
                  <a:rPr kumimoji="0" 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Readex Pro Light" pitchFamily="2" charset="-78"/>
                  </a:rPr>
                  <a:t>Define</a:t>
                </a: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 sz="1000"/>
                </a:pPr>
                <a:r>
                  <a:rPr kumimoji="0" 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Readex Pro Light" pitchFamily="2" charset="-78"/>
                  </a:rPr>
                  <a:t>needs</a:t>
                </a:r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3129DD9F-4E2F-25D2-E889-0D79F46B40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45889" y="4047214"/>
                <a:ext cx="1371099" cy="612000"/>
              </a:xfrm>
              <a:prstGeom prst="rect">
                <a:avLst/>
              </a:prstGeom>
              <a:solidFill>
                <a:srgbClr val="F8F8F8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ctr" anchorCtr="0" compatLnSpc="1">
                <a:prstTxWarp prst="textNoShape">
                  <a:avLst/>
                </a:prstTxWarp>
                <a:noAutofit/>
              </a:bodyPr>
              <a:lstStyle>
                <a:defPPr>
                  <a:defRPr lang="en-GB"/>
                </a:defPPr>
                <a:lvl1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 sz="1000"/>
                </a:pPr>
                <a:r>
                  <a:rPr kumimoji="0" lang="en-US" sz="1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Readex Pro Light" pitchFamily="2" charset="-78"/>
                  </a:rPr>
                  <a:t>Prepare</a:t>
                </a: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 sz="1000"/>
                </a:pPr>
                <a:r>
                  <a:rPr kumimoji="0" lang="en-US" sz="1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Readex Pro Light" pitchFamily="2" charset="-78"/>
                  </a:rPr>
                  <a:t>paperwork</a:t>
                </a:r>
                <a:endPara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Readex Pro Light" pitchFamily="2" charset="-78"/>
                </a:endParaRPr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84CBF564-30B9-9A5A-5956-290603EECD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40010" y="4047214"/>
                <a:ext cx="1371099" cy="612000"/>
              </a:xfrm>
              <a:prstGeom prst="rect">
                <a:avLst/>
              </a:prstGeom>
              <a:solidFill>
                <a:srgbClr val="F8F8F8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ctr" anchorCtr="0" compatLnSpc="1">
                <a:prstTxWarp prst="textNoShape">
                  <a:avLst/>
                </a:prstTxWarp>
                <a:noAutofit/>
              </a:bodyPr>
              <a:lstStyle>
                <a:defPPr>
                  <a:defRPr lang="en-GB"/>
                </a:defPPr>
                <a:lvl1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 sz="1000"/>
                </a:pPr>
                <a:r>
                  <a:rPr kumimoji="0" lang="en-US" sz="1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Readex Pro Light" pitchFamily="2" charset="-78"/>
                  </a:rPr>
                  <a:t>Technical</a:t>
                </a: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 sz="1000"/>
                </a:pPr>
                <a:r>
                  <a:rPr kumimoji="0" lang="en-US" sz="1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Readex Pro Light" pitchFamily="2" charset="-78"/>
                  </a:rPr>
                  <a:t>review</a:t>
                </a:r>
                <a:endPara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Readex Pro Light" pitchFamily="2" charset="-78"/>
                </a:endParaRPr>
              </a:p>
            </p:txBody>
          </p:sp>
          <p:sp>
            <p:nvSpPr>
              <p:cNvPr id="45" name="Diamond 44">
                <a:extLst>
                  <a:ext uri="{FF2B5EF4-FFF2-40B4-BE49-F238E27FC236}">
                    <a16:creationId xmlns:a16="http://schemas.microsoft.com/office/drawing/2014/main" id="{E11CDA3B-EE2E-71D4-31B6-2CBED9D469C0}"/>
                  </a:ext>
                </a:extLst>
              </p:cNvPr>
              <p:cNvSpPr/>
              <p:nvPr/>
            </p:nvSpPr>
            <p:spPr bwMode="auto">
              <a:xfrm>
                <a:off x="7234511" y="2823055"/>
                <a:ext cx="1570335" cy="612000"/>
              </a:xfrm>
              <a:prstGeom prst="diamond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rgbClr val="FF33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36000" rIns="0" bIns="0" numCol="1" rtlCol="0" anchor="ctr" anchorCtr="0" compatLnSpc="1">
                <a:prstTxWarp prst="textNoShape">
                  <a:avLst/>
                </a:prstTxWarp>
                <a:noAutofit/>
              </a:bodyPr>
              <a:lstStyle>
                <a:defPPr>
                  <a:defRPr lang="en-GB"/>
                </a:defPPr>
                <a:lvl1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defTabSz="914400"/>
                <a:r>
                  <a:rPr lang="en-US" sz="1300" b="0" i="0" dirty="0">
                    <a:latin typeface="+mn-lt"/>
                    <a:cs typeface="Readex Pro Light" pitchFamily="2" charset="-78"/>
                  </a:rPr>
                  <a:t>Approved?</a:t>
                </a:r>
              </a:p>
            </p:txBody>
          </p:sp>
          <p:sp>
            <p:nvSpPr>
              <p:cNvPr id="46" name="Diamond 45">
                <a:extLst>
                  <a:ext uri="{FF2B5EF4-FFF2-40B4-BE49-F238E27FC236}">
                    <a16:creationId xmlns:a16="http://schemas.microsoft.com/office/drawing/2014/main" id="{FDBCD94C-D9FC-FA12-013F-D235A0151840}"/>
                  </a:ext>
                </a:extLst>
              </p:cNvPr>
              <p:cNvSpPr/>
              <p:nvPr/>
            </p:nvSpPr>
            <p:spPr bwMode="auto">
              <a:xfrm>
                <a:off x="4640392" y="2823055"/>
                <a:ext cx="1570335" cy="612000"/>
              </a:xfrm>
              <a:prstGeom prst="diamond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rgbClr val="FF33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36000" rIns="0" bIns="0" numCol="1" rtlCol="0" anchor="ctr" anchorCtr="0" compatLnSpc="1">
                <a:prstTxWarp prst="textNoShape">
                  <a:avLst/>
                </a:prstTxWarp>
                <a:noAutofit/>
              </a:bodyPr>
              <a:lstStyle>
                <a:defPPr>
                  <a:defRPr lang="en-GB"/>
                </a:defPPr>
                <a:lvl1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defTabSz="914400"/>
                <a:r>
                  <a:rPr lang="en-US" sz="1300" b="0" i="0" dirty="0">
                    <a:latin typeface="+mn-lt"/>
                    <a:cs typeface="Readex Pro Light" pitchFamily="2" charset="-78"/>
                  </a:rPr>
                  <a:t>Approved?</a:t>
                </a:r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FCA74C8B-DBDC-9C44-E5F0-50434A6B73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28250" y="2823055"/>
                <a:ext cx="1371099" cy="612000"/>
              </a:xfrm>
              <a:prstGeom prst="rect">
                <a:avLst/>
              </a:prstGeom>
              <a:solidFill>
                <a:srgbClr val="F8F8F8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ctr" anchorCtr="0" compatLnSpc="1">
                <a:prstTxWarp prst="textNoShape">
                  <a:avLst/>
                </a:prstTxWarp>
                <a:noAutofit/>
              </a:bodyPr>
              <a:lstStyle>
                <a:defPPr>
                  <a:defRPr lang="en-GB"/>
                </a:defPPr>
                <a:lvl1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 sz="1000"/>
                </a:pPr>
                <a:r>
                  <a:rPr kumimoji="0" 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Readex Pro Light" pitchFamily="2" charset="-78"/>
                  </a:rPr>
                  <a:t>Acquire</a:t>
                </a: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 sz="1000"/>
                </a:pPr>
                <a:r>
                  <a:rPr kumimoji="0" 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Readex Pro Light" pitchFamily="2" charset="-78"/>
                  </a:rPr>
                  <a:t>equipment</a:t>
                </a:r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4330BBF0-70C0-0213-BFD6-C96872D426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40010" y="5324128"/>
                <a:ext cx="1371099" cy="612000"/>
              </a:xfrm>
              <a:prstGeom prst="rect">
                <a:avLst/>
              </a:prstGeom>
              <a:solidFill>
                <a:srgbClr val="F8F8F8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ctr" anchorCtr="0" compatLnSpc="1">
                <a:prstTxWarp prst="textNoShape">
                  <a:avLst/>
                </a:prstTxWarp>
                <a:noAutofit/>
              </a:bodyPr>
              <a:lstStyle>
                <a:defPPr>
                  <a:defRPr lang="en-GB"/>
                </a:defPPr>
                <a:lvl1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 sz="1000"/>
                </a:pPr>
                <a:r>
                  <a:rPr kumimoji="0" 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Readex Pro Light" pitchFamily="2" charset="-78"/>
                  </a:rPr>
                  <a:t>Configure</a:t>
                </a: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 sz="1000"/>
                </a:pPr>
                <a:r>
                  <a:rPr kumimoji="0" 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Readex Pro Light" pitchFamily="2" charset="-78"/>
                  </a:rPr>
                  <a:t>and install</a:t>
                </a:r>
              </a:p>
            </p:txBody>
          </p:sp>
          <p:sp>
            <p:nvSpPr>
              <p:cNvPr id="49" name="Diamond 48">
                <a:extLst>
                  <a:ext uri="{FF2B5EF4-FFF2-40B4-BE49-F238E27FC236}">
                    <a16:creationId xmlns:a16="http://schemas.microsoft.com/office/drawing/2014/main" id="{FE625BD3-C3C8-B661-CA07-C4CBB41034A7}"/>
                  </a:ext>
                </a:extLst>
              </p:cNvPr>
              <p:cNvSpPr/>
              <p:nvPr/>
            </p:nvSpPr>
            <p:spPr bwMode="auto">
              <a:xfrm>
                <a:off x="9828632" y="4047214"/>
                <a:ext cx="1570335" cy="612000"/>
              </a:xfrm>
              <a:prstGeom prst="diamond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rgbClr val="FF33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36000" rIns="0" bIns="0" numCol="1" rtlCol="0" anchor="ctr" anchorCtr="0" compatLnSpc="1">
                <a:prstTxWarp prst="textNoShape">
                  <a:avLst/>
                </a:prstTxWarp>
                <a:noAutofit/>
              </a:bodyPr>
              <a:lstStyle>
                <a:defPPr>
                  <a:defRPr lang="en-GB"/>
                </a:defPPr>
                <a:lvl1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defTabSz="914400"/>
                <a:r>
                  <a:rPr lang="en-US" sz="1300" b="0" i="0" dirty="0">
                    <a:latin typeface="+mn-lt"/>
                    <a:cs typeface="Readex Pro Light" pitchFamily="2" charset="-78"/>
                  </a:rPr>
                  <a:t>Received?</a:t>
                </a:r>
              </a:p>
            </p:txBody>
          </p:sp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CA006745-B9E1-F733-1E38-A99609ABDA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928250" y="5324128"/>
                <a:ext cx="1371099" cy="612000"/>
              </a:xfrm>
              <a:prstGeom prst="rect">
                <a:avLst/>
              </a:prstGeom>
              <a:solidFill>
                <a:srgbClr val="F8F8F8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ctr" anchorCtr="0" compatLnSpc="1">
                <a:prstTxWarp prst="textNoShape">
                  <a:avLst/>
                </a:prstTxWarp>
                <a:noAutofit/>
              </a:bodyPr>
              <a:lstStyle>
                <a:defPPr>
                  <a:defRPr lang="en-GB"/>
                </a:defPPr>
                <a:lvl1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 sz="1000"/>
                </a:pPr>
                <a:r>
                  <a:rPr kumimoji="0" 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Readex Pro Light" pitchFamily="2" charset="-78"/>
                  </a:rPr>
                  <a:t>Follow-up with supplier</a:t>
                </a:r>
              </a:p>
            </p:txBody>
          </p:sp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226FCA53-02EB-341B-0F15-4C6C72EABB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34129" y="5324128"/>
                <a:ext cx="1371099" cy="612000"/>
              </a:xfrm>
              <a:prstGeom prst="rect">
                <a:avLst/>
              </a:prstGeom>
              <a:solidFill>
                <a:srgbClr val="F8F8F8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ctr" anchorCtr="0" compatLnSpc="1">
                <a:prstTxWarp prst="textNoShape">
                  <a:avLst/>
                </a:prstTxWarp>
                <a:noAutofit/>
              </a:bodyPr>
              <a:lstStyle>
                <a:defPPr>
                  <a:defRPr lang="en-GB"/>
                </a:defPPr>
                <a:lvl1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 sz="1000"/>
                </a:pPr>
                <a:r>
                  <a:rPr kumimoji="0" 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Readex Pro Light" pitchFamily="2" charset="-78"/>
                  </a:rPr>
                  <a:t>Issue</a:t>
                </a: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 sz="1000"/>
                </a:pPr>
                <a:r>
                  <a:rPr kumimoji="0" 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Readex Pro Light" pitchFamily="2" charset="-78"/>
                  </a:rPr>
                  <a:t>payment</a:t>
                </a:r>
              </a:p>
            </p:txBody>
          </p:sp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9BC899BD-2D84-55CA-662E-4D5B1546F4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45889" y="5324128"/>
                <a:ext cx="1371099" cy="612000"/>
              </a:xfrm>
              <a:prstGeom prst="rect">
                <a:avLst/>
              </a:prstGeom>
              <a:solidFill>
                <a:srgbClr val="F8F8F8"/>
              </a:solidFill>
              <a:ln w="12700" cap="flat" cmpd="sng" algn="ctr">
                <a:solidFill>
                  <a:srgbClr val="FFFFFF">
                    <a:lumMod val="75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ctr" anchorCtr="0" compatLnSpc="1">
                <a:prstTxWarp prst="textNoShape">
                  <a:avLst/>
                </a:prstTxWarp>
                <a:noAutofit/>
              </a:bodyPr>
              <a:lstStyle>
                <a:defPPr>
                  <a:defRPr lang="en-GB"/>
                </a:defPPr>
                <a:lvl1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 sz="1000"/>
                </a:pPr>
                <a:r>
                  <a:rPr kumimoji="0" lang="en-US" sz="1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Readex Pro Light" pitchFamily="2" charset="-78"/>
                  </a:rPr>
                  <a:t>Receive</a:t>
                </a: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 sz="1000"/>
                </a:pPr>
                <a:r>
                  <a:rPr kumimoji="0" lang="en-US" sz="14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Readex Pro Light" pitchFamily="2" charset="-78"/>
                  </a:rPr>
                  <a:t>and use</a:t>
                </a:r>
                <a:endPara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Readex Pro Light" pitchFamily="2" charset="-78"/>
                </a:endParaRPr>
              </a:p>
            </p:txBody>
          </p:sp>
          <p:cxnSp>
            <p:nvCxnSpPr>
              <p:cNvPr id="53" name="Straight Arrow Connector 52">
                <a:extLst>
                  <a:ext uri="{FF2B5EF4-FFF2-40B4-BE49-F238E27FC236}">
                    <a16:creationId xmlns:a16="http://schemas.microsoft.com/office/drawing/2014/main" id="{81E66BF7-532B-0D99-C345-553BCDEAC1CB}"/>
                  </a:ext>
                </a:extLst>
              </p:cNvPr>
              <p:cNvCxnSpPr>
                <a:cxnSpLocks/>
                <a:stCxn id="42" idx="2"/>
                <a:endCxn id="43" idx="0"/>
              </p:cNvCxnSpPr>
              <p:nvPr/>
            </p:nvCxnSpPr>
            <p:spPr bwMode="auto">
              <a:xfrm>
                <a:off x="2831439" y="2335581"/>
                <a:ext cx="0" cy="1711633"/>
              </a:xfrm>
              <a:prstGeom prst="straightConnector1">
                <a:avLst/>
              </a:prstGeom>
              <a:solidFill>
                <a:srgbClr val="99CCFF"/>
              </a:solidFill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</p:cxnSp>
          <p:cxnSp>
            <p:nvCxnSpPr>
              <p:cNvPr id="54" name="Straight Arrow Connector 53">
                <a:extLst>
                  <a:ext uri="{FF2B5EF4-FFF2-40B4-BE49-F238E27FC236}">
                    <a16:creationId xmlns:a16="http://schemas.microsoft.com/office/drawing/2014/main" id="{62BE8197-1579-D330-9DFE-61176D43E891}"/>
                  </a:ext>
                </a:extLst>
              </p:cNvPr>
              <p:cNvCxnSpPr>
                <a:cxnSpLocks/>
                <a:stCxn id="44" idx="0"/>
                <a:endCxn id="46" idx="2"/>
              </p:cNvCxnSpPr>
              <p:nvPr/>
            </p:nvCxnSpPr>
            <p:spPr bwMode="auto">
              <a:xfrm flipV="1">
                <a:off x="5425560" y="3435055"/>
                <a:ext cx="0" cy="612159"/>
              </a:xfrm>
              <a:prstGeom prst="straightConnector1">
                <a:avLst/>
              </a:prstGeom>
              <a:solidFill>
                <a:srgbClr val="99CCFF"/>
              </a:solidFill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</p:cxnSp>
          <p:cxnSp>
            <p:nvCxnSpPr>
              <p:cNvPr id="55" name="Straight Arrow Connector 54">
                <a:extLst>
                  <a:ext uri="{FF2B5EF4-FFF2-40B4-BE49-F238E27FC236}">
                    <a16:creationId xmlns:a16="http://schemas.microsoft.com/office/drawing/2014/main" id="{17787F28-4C40-CD73-87B0-359D61206CD2}"/>
                  </a:ext>
                </a:extLst>
              </p:cNvPr>
              <p:cNvCxnSpPr>
                <a:cxnSpLocks/>
                <a:endCxn id="49" idx="0"/>
              </p:cNvCxnSpPr>
              <p:nvPr/>
            </p:nvCxnSpPr>
            <p:spPr bwMode="auto">
              <a:xfrm>
                <a:off x="10613800" y="3435055"/>
                <a:ext cx="0" cy="612159"/>
              </a:xfrm>
              <a:prstGeom prst="straightConnector1">
                <a:avLst/>
              </a:prstGeom>
              <a:solidFill>
                <a:srgbClr val="99CCFF"/>
              </a:solidFill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</p:cxnSp>
          <p:cxnSp>
            <p:nvCxnSpPr>
              <p:cNvPr id="56" name="Straight Arrow Connector 55">
                <a:extLst>
                  <a:ext uri="{FF2B5EF4-FFF2-40B4-BE49-F238E27FC236}">
                    <a16:creationId xmlns:a16="http://schemas.microsoft.com/office/drawing/2014/main" id="{C7937DF8-4610-6BF2-F5A7-BB01AAC1A77C}"/>
                  </a:ext>
                </a:extLst>
              </p:cNvPr>
              <p:cNvCxnSpPr>
                <a:cxnSpLocks/>
                <a:stCxn id="49" idx="2"/>
                <a:endCxn id="50" idx="0"/>
              </p:cNvCxnSpPr>
              <p:nvPr/>
            </p:nvCxnSpPr>
            <p:spPr bwMode="auto">
              <a:xfrm>
                <a:off x="10613800" y="4659214"/>
                <a:ext cx="0" cy="664914"/>
              </a:xfrm>
              <a:prstGeom prst="straightConnector1">
                <a:avLst/>
              </a:prstGeom>
              <a:solidFill>
                <a:srgbClr val="99CCFF"/>
              </a:solidFill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</p:cxnSp>
          <p:cxnSp>
            <p:nvCxnSpPr>
              <p:cNvPr id="57" name="Straight Arrow Connector 56">
                <a:extLst>
                  <a:ext uri="{FF2B5EF4-FFF2-40B4-BE49-F238E27FC236}">
                    <a16:creationId xmlns:a16="http://schemas.microsoft.com/office/drawing/2014/main" id="{AB4DF8CD-7CBF-4250-3BE0-35FC4E00B531}"/>
                  </a:ext>
                </a:extLst>
              </p:cNvPr>
              <p:cNvCxnSpPr>
                <a:cxnSpLocks/>
                <a:stCxn id="51" idx="1"/>
                <a:endCxn id="48" idx="3"/>
              </p:cNvCxnSpPr>
              <p:nvPr/>
            </p:nvCxnSpPr>
            <p:spPr bwMode="auto">
              <a:xfrm flipH="1">
                <a:off x="6111109" y="5630128"/>
                <a:ext cx="1223020" cy="0"/>
              </a:xfrm>
              <a:prstGeom prst="straightConnector1">
                <a:avLst/>
              </a:prstGeom>
              <a:solidFill>
                <a:srgbClr val="99CCFF"/>
              </a:solidFill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</p:cxnSp>
          <p:cxnSp>
            <p:nvCxnSpPr>
              <p:cNvPr id="58" name="Straight Arrow Connector 57">
                <a:extLst>
                  <a:ext uri="{FF2B5EF4-FFF2-40B4-BE49-F238E27FC236}">
                    <a16:creationId xmlns:a16="http://schemas.microsoft.com/office/drawing/2014/main" id="{85786B96-0B55-DE95-03D3-28F90EF503CA}"/>
                  </a:ext>
                </a:extLst>
              </p:cNvPr>
              <p:cNvCxnSpPr>
                <a:cxnSpLocks/>
                <a:stCxn id="48" idx="1"/>
                <a:endCxn id="52" idx="3"/>
              </p:cNvCxnSpPr>
              <p:nvPr/>
            </p:nvCxnSpPr>
            <p:spPr bwMode="auto">
              <a:xfrm flipH="1">
                <a:off x="3516988" y="5630128"/>
                <a:ext cx="1223022" cy="0"/>
              </a:xfrm>
              <a:prstGeom prst="straightConnector1">
                <a:avLst/>
              </a:prstGeom>
              <a:solidFill>
                <a:srgbClr val="99CCFF"/>
              </a:solidFill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</p:cxnSp>
          <p:sp>
            <p:nvSpPr>
              <p:cNvPr id="59" name="Oval 58">
                <a:extLst>
                  <a:ext uri="{FF2B5EF4-FFF2-40B4-BE49-F238E27FC236}">
                    <a16:creationId xmlns:a16="http://schemas.microsoft.com/office/drawing/2014/main" id="{A3A7C53B-68D3-12E4-4028-B36C7E2F81B4}"/>
                  </a:ext>
                </a:extLst>
              </p:cNvPr>
              <p:cNvSpPr/>
              <p:nvPr/>
            </p:nvSpPr>
            <p:spPr bwMode="auto">
              <a:xfrm>
                <a:off x="223529" y="5324128"/>
                <a:ext cx="1168567" cy="612000"/>
              </a:xfrm>
              <a:prstGeom prst="ellipse">
                <a:avLst/>
              </a:prstGeom>
              <a:solidFill>
                <a:srgbClr val="00CC99">
                  <a:lumMod val="60000"/>
                  <a:lumOff val="40000"/>
                </a:srgbClr>
              </a:solidFill>
              <a:ln w="12700" cap="flat" cmpd="sng" algn="ctr">
                <a:solidFill>
                  <a:srgbClr val="AAE2CA">
                    <a:lumMod val="75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2075" tIns="46038" rIns="92075" bIns="46038" numCol="1" rtlCol="0" anchor="ctr" anchorCtr="0" compatLnSpc="1">
                <a:prstTxWarp prst="textNoShape">
                  <a:avLst/>
                </a:prstTxWarp>
                <a:noAutofit/>
              </a:bodyPr>
              <a:lstStyle>
                <a:defPPr>
                  <a:defRPr lang="en-GB"/>
                </a:defPPr>
                <a:lvl1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800" b="1" i="1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pPr marL="457200" marR="0" lvl="0" indent="-45720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+mn-lt"/>
                    <a:cs typeface="Readex Pro Light" pitchFamily="2" charset="-78"/>
                  </a:rPr>
                  <a:t>END</a:t>
                </a:r>
              </a:p>
            </p:txBody>
          </p:sp>
          <p:cxnSp>
            <p:nvCxnSpPr>
              <p:cNvPr id="60" name="Straight Arrow Connector 59">
                <a:extLst>
                  <a:ext uri="{FF2B5EF4-FFF2-40B4-BE49-F238E27FC236}">
                    <a16:creationId xmlns:a16="http://schemas.microsoft.com/office/drawing/2014/main" id="{8F970C90-B905-6D00-2BAC-39649DA68E95}"/>
                  </a:ext>
                </a:extLst>
              </p:cNvPr>
              <p:cNvCxnSpPr>
                <a:cxnSpLocks/>
                <a:stCxn id="41" idx="6"/>
                <a:endCxn id="42" idx="1"/>
              </p:cNvCxnSpPr>
              <p:nvPr/>
            </p:nvCxnSpPr>
            <p:spPr bwMode="auto">
              <a:xfrm>
                <a:off x="1383923" y="2029581"/>
                <a:ext cx="761966" cy="0"/>
              </a:xfrm>
              <a:prstGeom prst="straightConnector1">
                <a:avLst/>
              </a:prstGeom>
              <a:solidFill>
                <a:srgbClr val="99CCFF"/>
              </a:solidFill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</p:cxnSp>
          <p:cxnSp>
            <p:nvCxnSpPr>
              <p:cNvPr id="61" name="Straight Arrow Connector 60">
                <a:extLst>
                  <a:ext uri="{FF2B5EF4-FFF2-40B4-BE49-F238E27FC236}">
                    <a16:creationId xmlns:a16="http://schemas.microsoft.com/office/drawing/2014/main" id="{1FCC5A4D-EF6A-1B94-FE23-08137FFCED3D}"/>
                  </a:ext>
                </a:extLst>
              </p:cNvPr>
              <p:cNvCxnSpPr>
                <a:cxnSpLocks/>
                <a:stCxn id="52" idx="1"/>
                <a:endCxn id="59" idx="6"/>
              </p:cNvCxnSpPr>
              <p:nvPr/>
            </p:nvCxnSpPr>
            <p:spPr bwMode="auto">
              <a:xfrm flipH="1">
                <a:off x="1392096" y="5630128"/>
                <a:ext cx="753793" cy="0"/>
              </a:xfrm>
              <a:prstGeom prst="straightConnector1">
                <a:avLst/>
              </a:prstGeom>
              <a:solidFill>
                <a:srgbClr val="99CCFF"/>
              </a:solidFill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</p:cxnSp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35E08CC5-9544-5B57-41D2-17996E64B441}"/>
                  </a:ext>
                </a:extLst>
              </p:cNvPr>
              <p:cNvSpPr txBox="1"/>
              <p:nvPr/>
            </p:nvSpPr>
            <p:spPr>
              <a:xfrm>
                <a:off x="7647952" y="2581234"/>
                <a:ext cx="360996" cy="242451"/>
              </a:xfrm>
              <a:prstGeom prst="rect">
                <a:avLst/>
              </a:prstGeom>
              <a:noFill/>
            </p:spPr>
            <p:txBody>
              <a:bodyPr wrap="none" rtlCol="0" anchor="ctr" anchorCtr="0">
                <a:noAutofit/>
              </a:bodyPr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5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Readex Pro Light" pitchFamily="2" charset="-78"/>
                  </a:rPr>
                  <a:t>NO</a:t>
                </a:r>
              </a:p>
            </p:txBody>
          </p:sp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5D6C228B-8408-0347-78EA-0EC25D3EE6E7}"/>
                  </a:ext>
                </a:extLst>
              </p:cNvPr>
              <p:cNvSpPr txBox="1"/>
              <p:nvPr/>
            </p:nvSpPr>
            <p:spPr>
              <a:xfrm>
                <a:off x="9510350" y="4110763"/>
                <a:ext cx="378630" cy="242451"/>
              </a:xfrm>
              <a:prstGeom prst="rect">
                <a:avLst/>
              </a:prstGeom>
              <a:noFill/>
            </p:spPr>
            <p:txBody>
              <a:bodyPr wrap="none" rtlCol="0" anchor="ctr" anchorCtr="0">
                <a:noAutofit/>
              </a:bodyPr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5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Readex Pro Light" pitchFamily="2" charset="-78"/>
                  </a:rPr>
                  <a:t>YES</a:t>
                </a:r>
              </a:p>
            </p:txBody>
          </p:sp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AFCC2349-02B9-25D1-7579-39244D8048E3}"/>
                  </a:ext>
                </a:extLst>
              </p:cNvPr>
              <p:cNvSpPr txBox="1"/>
              <p:nvPr/>
            </p:nvSpPr>
            <p:spPr>
              <a:xfrm>
                <a:off x="6161576" y="2886604"/>
                <a:ext cx="378630" cy="242451"/>
              </a:xfrm>
              <a:prstGeom prst="rect">
                <a:avLst/>
              </a:prstGeom>
              <a:noFill/>
            </p:spPr>
            <p:txBody>
              <a:bodyPr wrap="none" rtlCol="0" anchor="ctr" anchorCtr="0">
                <a:noAutofit/>
              </a:bodyPr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5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Readex Pro Light" pitchFamily="2" charset="-78"/>
                  </a:rPr>
                  <a:t>YES</a:t>
                </a:r>
              </a:p>
            </p:txBody>
          </p:sp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81246B49-454A-EFB8-751F-C1C3E2B135BB}"/>
                  </a:ext>
                </a:extLst>
              </p:cNvPr>
              <p:cNvSpPr txBox="1"/>
              <p:nvPr/>
            </p:nvSpPr>
            <p:spPr>
              <a:xfrm>
                <a:off x="5041764" y="2581234"/>
                <a:ext cx="360996" cy="242451"/>
              </a:xfrm>
              <a:prstGeom prst="rect">
                <a:avLst/>
              </a:prstGeom>
              <a:noFill/>
            </p:spPr>
            <p:txBody>
              <a:bodyPr wrap="none" rtlCol="0" anchor="ctr" anchorCtr="0">
                <a:noAutofit/>
              </a:bodyPr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5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Readex Pro Light" pitchFamily="2" charset="-78"/>
                  </a:rPr>
                  <a:t>NO</a:t>
                </a:r>
              </a:p>
            </p:txBody>
          </p:sp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610C6F00-61BD-F7F9-2C46-611A0B1F70AC}"/>
                  </a:ext>
                </a:extLst>
              </p:cNvPr>
              <p:cNvSpPr txBox="1"/>
              <p:nvPr/>
            </p:nvSpPr>
            <p:spPr>
              <a:xfrm>
                <a:off x="8750584" y="2886604"/>
                <a:ext cx="378629" cy="242451"/>
              </a:xfrm>
              <a:prstGeom prst="rect">
                <a:avLst/>
              </a:prstGeom>
              <a:noFill/>
            </p:spPr>
            <p:txBody>
              <a:bodyPr wrap="none" rtlCol="0" anchor="ctr" anchorCtr="0">
                <a:noAutofit/>
              </a:bodyPr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5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Readex Pro Light" pitchFamily="2" charset="-78"/>
                  </a:rPr>
                  <a:t>YES</a:t>
                </a:r>
              </a:p>
            </p:txBody>
          </p:sp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1189D8F2-30BF-3D87-2E95-26365EFFB829}"/>
                  </a:ext>
                </a:extLst>
              </p:cNvPr>
              <p:cNvSpPr txBox="1"/>
              <p:nvPr/>
            </p:nvSpPr>
            <p:spPr>
              <a:xfrm>
                <a:off x="10634055" y="4666111"/>
                <a:ext cx="360996" cy="242451"/>
              </a:xfrm>
              <a:prstGeom prst="rect">
                <a:avLst/>
              </a:prstGeom>
              <a:noFill/>
            </p:spPr>
            <p:txBody>
              <a:bodyPr wrap="none" rtlCol="0" anchor="ctr" anchorCtr="0">
                <a:noAutofit/>
              </a:bodyPr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5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cs typeface="Readex Pro Light" pitchFamily="2" charset="-78"/>
                  </a:rPr>
                  <a:t>NO</a:t>
                </a:r>
              </a:p>
            </p:txBody>
          </p:sp>
          <p:cxnSp>
            <p:nvCxnSpPr>
              <p:cNvPr id="84" name="Straight Arrow Connector 83">
                <a:extLst>
                  <a:ext uri="{FF2B5EF4-FFF2-40B4-BE49-F238E27FC236}">
                    <a16:creationId xmlns:a16="http://schemas.microsoft.com/office/drawing/2014/main" id="{BFDC83F2-8F67-EA35-2242-0C2688CCAB46}"/>
                  </a:ext>
                </a:extLst>
              </p:cNvPr>
              <p:cNvCxnSpPr>
                <a:cxnSpLocks/>
                <a:stCxn id="45" idx="3"/>
                <a:endCxn id="47" idx="1"/>
              </p:cNvCxnSpPr>
              <p:nvPr/>
            </p:nvCxnSpPr>
            <p:spPr bwMode="auto">
              <a:xfrm>
                <a:off x="8804846" y="3129055"/>
                <a:ext cx="1123404" cy="0"/>
              </a:xfrm>
              <a:prstGeom prst="straightConnector1">
                <a:avLst/>
              </a:prstGeom>
              <a:solidFill>
                <a:srgbClr val="99CCFF"/>
              </a:solidFill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</p:cxnSp>
          <p:cxnSp>
            <p:nvCxnSpPr>
              <p:cNvPr id="85" name="Straight Arrow Connector 84">
                <a:extLst>
                  <a:ext uri="{FF2B5EF4-FFF2-40B4-BE49-F238E27FC236}">
                    <a16:creationId xmlns:a16="http://schemas.microsoft.com/office/drawing/2014/main" id="{9F6AE8E9-643F-0F4D-FD2F-C921C343C106}"/>
                  </a:ext>
                </a:extLst>
              </p:cNvPr>
              <p:cNvCxnSpPr>
                <a:cxnSpLocks/>
                <a:stCxn id="43" idx="3"/>
                <a:endCxn id="44" idx="1"/>
              </p:cNvCxnSpPr>
              <p:nvPr/>
            </p:nvCxnSpPr>
            <p:spPr bwMode="auto">
              <a:xfrm>
                <a:off x="3516988" y="4353214"/>
                <a:ext cx="1223022" cy="0"/>
              </a:xfrm>
              <a:prstGeom prst="straightConnector1">
                <a:avLst/>
              </a:prstGeom>
              <a:solidFill>
                <a:srgbClr val="99CCFF"/>
              </a:solidFill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</p:cxnSp>
          <p:cxnSp>
            <p:nvCxnSpPr>
              <p:cNvPr id="86" name="Shape 82">
                <a:extLst>
                  <a:ext uri="{FF2B5EF4-FFF2-40B4-BE49-F238E27FC236}">
                    <a16:creationId xmlns:a16="http://schemas.microsoft.com/office/drawing/2014/main" id="{1C57B072-83B7-7A06-085F-F846A895685E}"/>
                  </a:ext>
                </a:extLst>
              </p:cNvPr>
              <p:cNvCxnSpPr>
                <a:cxnSpLocks/>
                <a:stCxn id="45" idx="0"/>
                <a:endCxn id="42" idx="3"/>
              </p:cNvCxnSpPr>
              <p:nvPr/>
            </p:nvCxnSpPr>
            <p:spPr bwMode="auto">
              <a:xfrm rot="16200000" flipV="1">
                <a:off x="5371597" y="174972"/>
                <a:ext cx="793474" cy="4502691"/>
              </a:xfrm>
              <a:prstGeom prst="bentConnector2">
                <a:avLst/>
              </a:prstGeom>
              <a:solidFill>
                <a:srgbClr val="99CCFF"/>
              </a:solidFill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</p:cxnSp>
          <p:cxnSp>
            <p:nvCxnSpPr>
              <p:cNvPr id="87" name="Straight Arrow Connector 86">
                <a:extLst>
                  <a:ext uri="{FF2B5EF4-FFF2-40B4-BE49-F238E27FC236}">
                    <a16:creationId xmlns:a16="http://schemas.microsoft.com/office/drawing/2014/main" id="{7CDA6CDD-8757-EA9D-5BF6-7B59BAAFAC82}"/>
                  </a:ext>
                </a:extLst>
              </p:cNvPr>
              <p:cNvCxnSpPr>
                <a:cxnSpLocks/>
                <a:stCxn id="46" idx="3"/>
                <a:endCxn id="45" idx="1"/>
              </p:cNvCxnSpPr>
              <p:nvPr/>
            </p:nvCxnSpPr>
            <p:spPr bwMode="auto">
              <a:xfrm>
                <a:off x="6210727" y="3129055"/>
                <a:ext cx="1023784" cy="0"/>
              </a:xfrm>
              <a:prstGeom prst="straightConnector1">
                <a:avLst/>
              </a:prstGeom>
              <a:solidFill>
                <a:srgbClr val="99CCFF"/>
              </a:solidFill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</p:cxnSp>
          <p:cxnSp>
            <p:nvCxnSpPr>
              <p:cNvPr id="88" name="Shape 82">
                <a:extLst>
                  <a:ext uri="{FF2B5EF4-FFF2-40B4-BE49-F238E27FC236}">
                    <a16:creationId xmlns:a16="http://schemas.microsoft.com/office/drawing/2014/main" id="{7BD5F98C-E1FC-0EEF-8932-8DBEE7781C40}"/>
                  </a:ext>
                </a:extLst>
              </p:cNvPr>
              <p:cNvCxnSpPr>
                <a:cxnSpLocks/>
                <a:stCxn id="46" idx="0"/>
              </p:cNvCxnSpPr>
              <p:nvPr/>
            </p:nvCxnSpPr>
            <p:spPr bwMode="auto">
              <a:xfrm rot="16200000" flipV="1">
                <a:off x="4135481" y="1532975"/>
                <a:ext cx="671588" cy="1908570"/>
              </a:xfrm>
              <a:prstGeom prst="bentConnector2">
                <a:avLst/>
              </a:prstGeom>
              <a:solidFill>
                <a:srgbClr val="99CCFF"/>
              </a:solidFill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</p:cxnSp>
          <p:cxnSp>
            <p:nvCxnSpPr>
              <p:cNvPr id="89" name="Shape 82">
                <a:extLst>
                  <a:ext uri="{FF2B5EF4-FFF2-40B4-BE49-F238E27FC236}">
                    <a16:creationId xmlns:a16="http://schemas.microsoft.com/office/drawing/2014/main" id="{AE8EFFE9-155C-F4A6-F46C-E0CF7469D926}"/>
                  </a:ext>
                </a:extLst>
              </p:cNvPr>
              <p:cNvCxnSpPr>
                <a:cxnSpLocks/>
                <a:stCxn id="49" idx="1"/>
                <a:endCxn id="51" idx="0"/>
              </p:cNvCxnSpPr>
              <p:nvPr/>
            </p:nvCxnSpPr>
            <p:spPr bwMode="auto">
              <a:xfrm rot="10800000" flipV="1">
                <a:off x="8019680" y="4353214"/>
                <a:ext cx="1808953" cy="970914"/>
              </a:xfrm>
              <a:prstGeom prst="bentConnector2">
                <a:avLst/>
              </a:prstGeom>
              <a:solidFill>
                <a:srgbClr val="99CCFF"/>
              </a:solidFill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</p:cxnSp>
          <p:cxnSp>
            <p:nvCxnSpPr>
              <p:cNvPr id="90" name="Shape 82">
                <a:extLst>
                  <a:ext uri="{FF2B5EF4-FFF2-40B4-BE49-F238E27FC236}">
                    <a16:creationId xmlns:a16="http://schemas.microsoft.com/office/drawing/2014/main" id="{C939451D-0235-910F-D9F0-89E31E7B5C7F}"/>
                  </a:ext>
                </a:extLst>
              </p:cNvPr>
              <p:cNvCxnSpPr>
                <a:cxnSpLocks/>
                <a:stCxn id="50" idx="3"/>
                <a:endCxn id="49" idx="3"/>
              </p:cNvCxnSpPr>
              <p:nvPr/>
            </p:nvCxnSpPr>
            <p:spPr bwMode="auto">
              <a:xfrm flipV="1">
                <a:off x="11299349" y="4353214"/>
                <a:ext cx="99618" cy="1276914"/>
              </a:xfrm>
              <a:prstGeom prst="bentConnector3">
                <a:avLst>
                  <a:gd name="adj1" fmla="val 329477"/>
                </a:avLst>
              </a:prstGeom>
              <a:solidFill>
                <a:srgbClr val="99CCFF"/>
              </a:solidFill>
              <a:ln w="127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</p:cxnSp>
        </p:grpSp>
      </p:grpSp>
    </p:spTree>
    <p:extLst>
      <p:ext uri="{BB962C8B-B14F-4D97-AF65-F5344CB8AC3E}">
        <p14:creationId xmlns:p14="http://schemas.microsoft.com/office/powerpoint/2010/main" val="3881974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554F8A-2AA9-0057-6BAC-7340AA43CD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13E083E-BEDE-2253-C309-FD5487F00972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AE87439B-B66F-17AB-5A35-8FDB3AE6CB91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04D863FE-14CB-4F87-AF7A-43B791A56BA0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197DD94C-641E-C201-9062-06A4F126ED95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TYPE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ED00E9F4-73D0-598D-C409-704039F67FC3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43C7DC69-ECC9-2347-8CEE-F0F7AB3C4C8A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b="1" dirty="0">
                <a:solidFill>
                  <a:srgbClr val="000000"/>
                </a:solidFill>
              </a:rPr>
              <a:t>FLOW CHART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89500357-66AD-D8A2-1753-465757B2826E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15F29E6C-CC00-0BCF-662C-B495E761A545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68C40AB5-B859-A78F-EE20-1E09B58AFF80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1D05BC72-5516-3E58-23D2-CDC0ADCDC513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Acquiring New Equipment</a:t>
            </a:r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0C2C5F52-F152-181D-B196-643912A36302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E2843A5A-4C82-CC4D-37DE-F5EB94A8D52C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320194D4-AADA-A2F5-6363-5D5E135BEE4A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AFE4FA14-6AA9-FD1A-B526-607B2E547368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050" dirty="0"/>
              <a:t>SWIMLANE FLOWCHART </a:t>
            </a:r>
            <a:endParaRPr lang="en-AE" sz="1050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9925FC0-032D-9ACD-BF3B-B23169F7A561}"/>
              </a:ext>
            </a:extLst>
          </p:cNvPr>
          <p:cNvGrpSpPr/>
          <p:nvPr/>
        </p:nvGrpSpPr>
        <p:grpSpPr>
          <a:xfrm>
            <a:off x="256455" y="1347449"/>
            <a:ext cx="11679091" cy="4824751"/>
            <a:chOff x="1418350" y="1533028"/>
            <a:chExt cx="7315200" cy="4604147"/>
          </a:xfrm>
        </p:grpSpPr>
        <p:sp>
          <p:nvSpPr>
            <p:cNvPr id="3" name="Rectangle: Top Corners Rounded 2">
              <a:extLst>
                <a:ext uri="{FF2B5EF4-FFF2-40B4-BE49-F238E27FC236}">
                  <a16:creationId xmlns:a16="http://schemas.microsoft.com/office/drawing/2014/main" id="{EAA219A1-0780-90BF-5062-4FB7FCBD06BA}"/>
                </a:ext>
              </a:extLst>
            </p:cNvPr>
            <p:cNvSpPr/>
            <p:nvPr/>
          </p:nvSpPr>
          <p:spPr>
            <a:xfrm>
              <a:off x="1418350" y="1533028"/>
              <a:ext cx="7315200" cy="1153834"/>
            </a:xfrm>
            <a:prstGeom prst="round2Same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82000">
                  <a:schemeClr val="bg1">
                    <a:lumMod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10800000" scaled="1"/>
              <a:tileRect/>
            </a:gra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cs typeface="Calibri" panose="020F0502020204030204" pitchFamily="34" charset="0"/>
                </a:rPr>
                <a:t>BUSINESS UNIT</a:t>
              </a: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D74CD04-B2EF-8C72-CD42-077B6299F2C0}"/>
                </a:ext>
              </a:extLst>
            </p:cNvPr>
            <p:cNvSpPr/>
            <p:nvPr/>
          </p:nvSpPr>
          <p:spPr>
            <a:xfrm>
              <a:off x="1418350" y="2683132"/>
              <a:ext cx="7315200" cy="1153834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82000">
                  <a:schemeClr val="bg1">
                    <a:lumMod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10800000" scaled="1"/>
              <a:tileRect/>
            </a:gra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defTabSz="914400">
                <a:defRPr/>
              </a:pPr>
              <a:r>
                <a:rPr lang="en-US" sz="1600" kern="0" dirty="0">
                  <a:solidFill>
                    <a:prstClr val="black"/>
                  </a:solidFill>
                  <a:latin typeface="Calibri" panose="020F0502020204030204"/>
                  <a:cs typeface="Calibri" panose="020F0502020204030204" pitchFamily="34" charset="0"/>
                </a:rPr>
                <a:t> IT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B37719F0-CAD1-FD06-F6D7-0FB06F9DDA61}"/>
                </a:ext>
              </a:extLst>
            </p:cNvPr>
            <p:cNvSpPr/>
            <p:nvPr/>
          </p:nvSpPr>
          <p:spPr>
            <a:xfrm>
              <a:off x="1418350" y="3833236"/>
              <a:ext cx="7315200" cy="1153834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82000">
                  <a:schemeClr val="bg1">
                    <a:lumMod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10800000" scaled="1"/>
              <a:tileRect/>
            </a:gra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marR="0" lvl="0" indent="0" defTabSz="9144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600" kern="0" dirty="0">
                  <a:solidFill>
                    <a:prstClr val="black"/>
                  </a:solidFill>
                  <a:latin typeface="Calibri" panose="020F0502020204030204"/>
                  <a:cs typeface="Calibri" panose="020F0502020204030204" pitchFamily="34" charset="0"/>
                </a:rPr>
                <a:t> FINANCE</a:t>
              </a:r>
            </a:p>
          </p:txBody>
        </p:sp>
        <p:sp>
          <p:nvSpPr>
            <p:cNvPr id="20" name="Rectangle: Top Corners Rounded 19">
              <a:extLst>
                <a:ext uri="{FF2B5EF4-FFF2-40B4-BE49-F238E27FC236}">
                  <a16:creationId xmlns:a16="http://schemas.microsoft.com/office/drawing/2014/main" id="{81AE8A52-BC7C-C5B0-98CB-4187BC17C932}"/>
                </a:ext>
              </a:extLst>
            </p:cNvPr>
            <p:cNvSpPr/>
            <p:nvPr/>
          </p:nvSpPr>
          <p:spPr>
            <a:xfrm>
              <a:off x="1418350" y="4983341"/>
              <a:ext cx="7315200" cy="1153834"/>
            </a:xfrm>
            <a:prstGeom prst="round2SameRect">
              <a:avLst>
                <a:gd name="adj1" fmla="val 0"/>
                <a:gd name="adj2" fmla="val 12535"/>
              </a:avLst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82000">
                  <a:schemeClr val="bg1">
                    <a:lumMod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10800000" scaled="1"/>
              <a:tileRect/>
            </a:gra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defTabSz="914400">
                <a:defRPr/>
              </a:pPr>
              <a:r>
                <a:rPr lang="en-US" sz="1600" kern="0" dirty="0">
                  <a:solidFill>
                    <a:prstClr val="black"/>
                  </a:solidFill>
                  <a:latin typeface="Calibri" panose="020F0502020204030204"/>
                  <a:cs typeface="Calibri" panose="020F0502020204030204" pitchFamily="34" charset="0"/>
                </a:rPr>
                <a:t>PURCHASING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5C5B825-0515-97C6-910A-6A0B72E7116A}"/>
              </a:ext>
            </a:extLst>
          </p:cNvPr>
          <p:cNvGrpSpPr/>
          <p:nvPr/>
        </p:nvGrpSpPr>
        <p:grpSpPr>
          <a:xfrm>
            <a:off x="2939136" y="661021"/>
            <a:ext cx="8498121" cy="5199043"/>
            <a:chOff x="2252100" y="1167148"/>
            <a:chExt cx="6190416" cy="4837644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B01907A1-CE07-9B7E-47E7-9919597A437F}"/>
                </a:ext>
              </a:extLst>
            </p:cNvPr>
            <p:cNvSpPr/>
            <p:nvPr/>
          </p:nvSpPr>
          <p:spPr bwMode="auto">
            <a:xfrm>
              <a:off x="2252100" y="1167148"/>
              <a:ext cx="1005840" cy="543264"/>
            </a:xfrm>
            <a:prstGeom prst="ellipse">
              <a:avLst/>
            </a:prstGeom>
            <a:solidFill>
              <a:srgbClr val="00CC99">
                <a:lumMod val="60000"/>
                <a:lumOff val="40000"/>
              </a:srgbClr>
            </a:solidFill>
            <a:ln w="12700" cap="flat" cmpd="sng" algn="ctr">
              <a:solidFill>
                <a:srgbClr val="AAE2CA">
                  <a:lumMod val="7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GB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marL="457200" marR="0" lvl="0" indent="-45720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Readex Pro Light" pitchFamily="2" charset="-78"/>
                </a:rPr>
                <a:t>START</a:t>
              </a: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98A93DDF-15FB-9E82-F5FA-4DA00A5AAC26}"/>
                </a:ext>
              </a:extLst>
            </p:cNvPr>
            <p:cNvSpPr>
              <a:spLocks/>
            </p:cNvSpPr>
            <p:nvPr/>
          </p:nvSpPr>
          <p:spPr bwMode="auto">
            <a:xfrm>
              <a:off x="2252100" y="2032947"/>
              <a:ext cx="1005840" cy="635992"/>
            </a:xfrm>
            <a:prstGeom prst="rect">
              <a:avLst/>
            </a:prstGeom>
            <a:solidFill>
              <a:srgbClr val="F8F8F8"/>
            </a:solidFill>
            <a:ln w="12700" cap="flat" cmpd="sng" algn="ctr">
              <a:solidFill>
                <a:srgbClr val="FFFFFF">
                  <a:lumMod val="7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GB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 sz="1000"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Readex Pro Light" pitchFamily="2" charset="-78"/>
                </a:rPr>
                <a:t>Define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 sz="1000"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Readex Pro Light" pitchFamily="2" charset="-78"/>
                </a:rPr>
                <a:t>needs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7ED10664-41F5-FB56-ED11-F93FBAE7412D}"/>
                </a:ext>
              </a:extLst>
            </p:cNvPr>
            <p:cNvSpPr>
              <a:spLocks/>
            </p:cNvSpPr>
            <p:nvPr/>
          </p:nvSpPr>
          <p:spPr bwMode="auto">
            <a:xfrm>
              <a:off x="3772260" y="2032947"/>
              <a:ext cx="1005840" cy="635992"/>
            </a:xfrm>
            <a:prstGeom prst="rect">
              <a:avLst/>
            </a:prstGeom>
            <a:solidFill>
              <a:srgbClr val="F8F8F8"/>
            </a:solidFill>
            <a:ln w="12700" cap="flat" cmpd="sng" algn="ctr">
              <a:solidFill>
                <a:srgbClr val="FFFFFF">
                  <a:lumMod val="7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GB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 sz="1000"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Readex Pro Light" pitchFamily="2" charset="-78"/>
                </a:rPr>
                <a:t>Prepare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 sz="1000"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Readex Pro Light" pitchFamily="2" charset="-78"/>
                </a:rPr>
                <a:t>paperwork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C9CDC221-168E-23E8-FBDE-3C6878E5C3AD}"/>
                </a:ext>
              </a:extLst>
            </p:cNvPr>
            <p:cNvSpPr>
              <a:spLocks/>
            </p:cNvSpPr>
            <p:nvPr/>
          </p:nvSpPr>
          <p:spPr bwMode="auto">
            <a:xfrm>
              <a:off x="4880392" y="3136352"/>
              <a:ext cx="1005840" cy="635991"/>
            </a:xfrm>
            <a:prstGeom prst="rect">
              <a:avLst/>
            </a:prstGeom>
            <a:solidFill>
              <a:srgbClr val="F8F8F8"/>
            </a:solidFill>
            <a:ln w="12700" cap="flat" cmpd="sng" algn="ctr">
              <a:solidFill>
                <a:srgbClr val="FFFFFF">
                  <a:lumMod val="7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GB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 sz="1000"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Readex Pro Light" pitchFamily="2" charset="-78"/>
                </a:rPr>
                <a:t>Technical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 sz="1000"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Readex Pro Light" pitchFamily="2" charset="-78"/>
                </a:rPr>
                <a:t>review</a:t>
              </a:r>
            </a:p>
          </p:txBody>
        </p:sp>
        <p:sp>
          <p:nvSpPr>
            <p:cNvPr id="26" name="Diamond 25">
              <a:extLst>
                <a:ext uri="{FF2B5EF4-FFF2-40B4-BE49-F238E27FC236}">
                  <a16:creationId xmlns:a16="http://schemas.microsoft.com/office/drawing/2014/main" id="{648F9713-EA72-88FF-6827-8C8B3EB2F323}"/>
                </a:ext>
              </a:extLst>
            </p:cNvPr>
            <p:cNvSpPr/>
            <p:nvPr/>
          </p:nvSpPr>
          <p:spPr bwMode="auto">
            <a:xfrm>
              <a:off x="3332220" y="4239756"/>
              <a:ext cx="1152000" cy="635991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2700" cap="flat" cmpd="sng" algn="ctr">
              <a:solidFill>
                <a:srgbClr val="FF33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GB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marR="0" lvl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+mn-lt"/>
                  <a:cs typeface="Readex Pro Light" pitchFamily="2" charset="-78"/>
                </a:rPr>
                <a:t>Approved?</a:t>
              </a:r>
            </a:p>
          </p:txBody>
        </p:sp>
        <p:sp>
          <p:nvSpPr>
            <p:cNvPr id="27" name="Diamond 26">
              <a:extLst>
                <a:ext uri="{FF2B5EF4-FFF2-40B4-BE49-F238E27FC236}">
                  <a16:creationId xmlns:a16="http://schemas.microsoft.com/office/drawing/2014/main" id="{79E71FE4-B2D2-370B-2DA6-950241F754E4}"/>
                </a:ext>
              </a:extLst>
            </p:cNvPr>
            <p:cNvSpPr/>
            <p:nvPr/>
          </p:nvSpPr>
          <p:spPr bwMode="auto">
            <a:xfrm>
              <a:off x="3332220" y="3136352"/>
              <a:ext cx="1152000" cy="635991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2700" cap="flat" cmpd="sng" algn="ctr">
              <a:solidFill>
                <a:srgbClr val="FF33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GB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marR="0" lvl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+mn-lt"/>
                  <a:cs typeface="Readex Pro Light" pitchFamily="2" charset="-78"/>
                </a:rPr>
                <a:t>Approved?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E1C21B18-3EE4-1194-8AB5-9E5D3DCE2563}"/>
                </a:ext>
              </a:extLst>
            </p:cNvPr>
            <p:cNvSpPr>
              <a:spLocks/>
            </p:cNvSpPr>
            <p:nvPr/>
          </p:nvSpPr>
          <p:spPr bwMode="auto">
            <a:xfrm>
              <a:off x="4558628" y="5368800"/>
              <a:ext cx="1005840" cy="635992"/>
            </a:xfrm>
            <a:prstGeom prst="rect">
              <a:avLst/>
            </a:prstGeom>
            <a:solidFill>
              <a:srgbClr val="F8F8F8"/>
            </a:solidFill>
            <a:ln w="12700" cap="flat" cmpd="sng" algn="ctr">
              <a:solidFill>
                <a:srgbClr val="FFFFFF">
                  <a:lumMod val="7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GB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 sz="1000"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Readex Pro Light" pitchFamily="2" charset="-78"/>
                </a:rPr>
                <a:t>Acquire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 sz="1000"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Readex Pro Light" pitchFamily="2" charset="-78"/>
                </a:rPr>
                <a:t>equipment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E1769828-1E78-1508-2AD1-F454A32EE1B4}"/>
                </a:ext>
              </a:extLst>
            </p:cNvPr>
            <p:cNvSpPr>
              <a:spLocks/>
            </p:cNvSpPr>
            <p:nvPr/>
          </p:nvSpPr>
          <p:spPr bwMode="auto">
            <a:xfrm>
              <a:off x="7436676" y="3136352"/>
              <a:ext cx="1005840" cy="635991"/>
            </a:xfrm>
            <a:prstGeom prst="rect">
              <a:avLst/>
            </a:prstGeom>
            <a:solidFill>
              <a:srgbClr val="F8F8F8"/>
            </a:solidFill>
            <a:ln w="12700" cap="flat" cmpd="sng" algn="ctr">
              <a:solidFill>
                <a:srgbClr val="FFFFFF">
                  <a:lumMod val="7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GB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 sz="1000"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Readex Pro Light" pitchFamily="2" charset="-78"/>
                </a:rPr>
                <a:t>Configure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 sz="1000"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Readex Pro Light" pitchFamily="2" charset="-78"/>
                </a:rPr>
                <a:t>and install</a:t>
              </a:r>
            </a:p>
          </p:txBody>
        </p:sp>
        <p:sp>
          <p:nvSpPr>
            <p:cNvPr id="30" name="Diamond 29">
              <a:extLst>
                <a:ext uri="{FF2B5EF4-FFF2-40B4-BE49-F238E27FC236}">
                  <a16:creationId xmlns:a16="http://schemas.microsoft.com/office/drawing/2014/main" id="{B24E8248-F08D-8C47-5780-BFE63373AEFB}"/>
                </a:ext>
              </a:extLst>
            </p:cNvPr>
            <p:cNvSpPr/>
            <p:nvPr/>
          </p:nvSpPr>
          <p:spPr bwMode="auto">
            <a:xfrm>
              <a:off x="5924508" y="5368800"/>
              <a:ext cx="1152000" cy="635992"/>
            </a:xfrm>
            <a:prstGeom prst="diamond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2700" cap="flat" cmpd="sng" algn="ctr">
              <a:solidFill>
                <a:srgbClr val="FF33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GB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marR="0" lvl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+mn-lt"/>
                  <a:cs typeface="Readex Pro Light" pitchFamily="2" charset="-78"/>
                </a:rPr>
                <a:t>Received?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D426CD85-87A4-32F3-8AA1-A685CC5DCF2D}"/>
                </a:ext>
              </a:extLst>
            </p:cNvPr>
            <p:cNvSpPr>
              <a:spLocks/>
            </p:cNvSpPr>
            <p:nvPr/>
          </p:nvSpPr>
          <p:spPr bwMode="auto">
            <a:xfrm>
              <a:off x="7436676" y="5368800"/>
              <a:ext cx="1005840" cy="635991"/>
            </a:xfrm>
            <a:prstGeom prst="rect">
              <a:avLst/>
            </a:prstGeom>
            <a:solidFill>
              <a:srgbClr val="F8F8F8"/>
            </a:solidFill>
            <a:ln w="12700" cap="flat" cmpd="sng" algn="ctr">
              <a:solidFill>
                <a:srgbClr val="FFFFFF">
                  <a:lumMod val="7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GB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 sz="1000"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Readex Pro Light" pitchFamily="2" charset="-78"/>
                </a:rPr>
                <a:t>Follow-up with supplier</a:t>
              </a: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CCB5D2E9-7D4B-235C-7818-F2C17D92C48B}"/>
                </a:ext>
              </a:extLst>
            </p:cNvPr>
            <p:cNvSpPr>
              <a:spLocks/>
            </p:cNvSpPr>
            <p:nvPr/>
          </p:nvSpPr>
          <p:spPr bwMode="auto">
            <a:xfrm>
              <a:off x="7436676" y="4239756"/>
              <a:ext cx="1005840" cy="635991"/>
            </a:xfrm>
            <a:prstGeom prst="rect">
              <a:avLst/>
            </a:prstGeom>
            <a:solidFill>
              <a:srgbClr val="F8F8F8"/>
            </a:solidFill>
            <a:ln w="12700" cap="flat" cmpd="sng" algn="ctr">
              <a:solidFill>
                <a:srgbClr val="FFFFFF">
                  <a:lumMod val="7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GB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 sz="1000"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Readex Pro Light" pitchFamily="2" charset="-78"/>
                </a:rPr>
                <a:t>Issue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 sz="1000"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Readex Pro Light" pitchFamily="2" charset="-78"/>
                </a:rPr>
                <a:t>payment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0C5A7A84-ABD7-9325-91A3-E10CB9103B33}"/>
                </a:ext>
              </a:extLst>
            </p:cNvPr>
            <p:cNvSpPr>
              <a:spLocks/>
            </p:cNvSpPr>
            <p:nvPr/>
          </p:nvSpPr>
          <p:spPr bwMode="auto">
            <a:xfrm>
              <a:off x="7436676" y="2032947"/>
              <a:ext cx="1005840" cy="635992"/>
            </a:xfrm>
            <a:prstGeom prst="rect">
              <a:avLst/>
            </a:prstGeom>
            <a:solidFill>
              <a:srgbClr val="F8F8F8"/>
            </a:solidFill>
            <a:ln w="12700" cap="flat" cmpd="sng" algn="ctr">
              <a:solidFill>
                <a:srgbClr val="FFFFFF">
                  <a:lumMod val="7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GB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 sz="1000"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Readex Pro Light" pitchFamily="2" charset="-78"/>
                </a:rPr>
                <a:t>Receive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 sz="1000"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Readex Pro Light" pitchFamily="2" charset="-78"/>
                </a:rPr>
                <a:t>and use</a:t>
              </a:r>
            </a:p>
          </p:txBody>
        </p: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332B8B97-0BF4-FF4E-165E-C1CF162D49D7}"/>
                </a:ext>
              </a:extLst>
            </p:cNvPr>
            <p:cNvCxnSpPr>
              <a:cxnSpLocks/>
              <a:stCxn id="23" idx="3"/>
              <a:endCxn id="24" idx="1"/>
            </p:cNvCxnSpPr>
            <p:nvPr/>
          </p:nvCxnSpPr>
          <p:spPr bwMode="auto">
            <a:xfrm>
              <a:off x="3257940" y="2350943"/>
              <a:ext cx="514320" cy="0"/>
            </a:xfrm>
            <a:prstGeom prst="straightConnector1">
              <a:avLst/>
            </a:prstGeom>
            <a:solidFill>
              <a:srgbClr val="99CC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35" name="Shape 78">
              <a:extLst>
                <a:ext uri="{FF2B5EF4-FFF2-40B4-BE49-F238E27FC236}">
                  <a16:creationId xmlns:a16="http://schemas.microsoft.com/office/drawing/2014/main" id="{10746827-E2CB-1AA8-7A4D-6872820D58F9}"/>
                </a:ext>
              </a:extLst>
            </p:cNvPr>
            <p:cNvCxnSpPr>
              <a:cxnSpLocks/>
              <a:stCxn id="24" idx="3"/>
              <a:endCxn id="25" idx="0"/>
            </p:cNvCxnSpPr>
            <p:nvPr/>
          </p:nvCxnSpPr>
          <p:spPr bwMode="auto">
            <a:xfrm>
              <a:off x="4778100" y="2350943"/>
              <a:ext cx="605212" cy="785409"/>
            </a:xfrm>
            <a:prstGeom prst="bentConnector2">
              <a:avLst/>
            </a:prstGeom>
            <a:solidFill>
              <a:srgbClr val="99CC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689A4B89-7A17-E6AA-16BA-C78521EB9CCC}"/>
                </a:ext>
              </a:extLst>
            </p:cNvPr>
            <p:cNvCxnSpPr>
              <a:cxnSpLocks/>
              <a:stCxn id="25" idx="1"/>
              <a:endCxn id="27" idx="3"/>
            </p:cNvCxnSpPr>
            <p:nvPr/>
          </p:nvCxnSpPr>
          <p:spPr bwMode="auto">
            <a:xfrm flipH="1">
              <a:off x="4484219" y="3454348"/>
              <a:ext cx="396172" cy="0"/>
            </a:xfrm>
            <a:prstGeom prst="straightConnector1">
              <a:avLst/>
            </a:prstGeom>
            <a:solidFill>
              <a:srgbClr val="99CC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37" name="Shape 82">
              <a:extLst>
                <a:ext uri="{FF2B5EF4-FFF2-40B4-BE49-F238E27FC236}">
                  <a16:creationId xmlns:a16="http://schemas.microsoft.com/office/drawing/2014/main" id="{F3BA9E7F-540C-E99A-59DF-71B42333630E}"/>
                </a:ext>
              </a:extLst>
            </p:cNvPr>
            <p:cNvCxnSpPr>
              <a:cxnSpLocks/>
              <a:stCxn id="27" idx="1"/>
              <a:endCxn id="23" idx="2"/>
            </p:cNvCxnSpPr>
            <p:nvPr/>
          </p:nvCxnSpPr>
          <p:spPr bwMode="auto">
            <a:xfrm rot="10800000">
              <a:off x="2755020" y="2668939"/>
              <a:ext cx="577200" cy="785409"/>
            </a:xfrm>
            <a:prstGeom prst="bentConnector2">
              <a:avLst/>
            </a:prstGeom>
            <a:solidFill>
              <a:srgbClr val="99CC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62" name="Straight Arrow Connector 61">
              <a:extLst>
                <a:ext uri="{FF2B5EF4-FFF2-40B4-BE49-F238E27FC236}">
                  <a16:creationId xmlns:a16="http://schemas.microsoft.com/office/drawing/2014/main" id="{0A5E4777-D1E4-2086-EE81-615DB274A5E3}"/>
                </a:ext>
              </a:extLst>
            </p:cNvPr>
            <p:cNvCxnSpPr>
              <a:cxnSpLocks/>
              <a:stCxn id="27" idx="2"/>
              <a:endCxn id="26" idx="0"/>
            </p:cNvCxnSpPr>
            <p:nvPr/>
          </p:nvCxnSpPr>
          <p:spPr bwMode="auto">
            <a:xfrm>
              <a:off x="3908220" y="3772342"/>
              <a:ext cx="0" cy="467413"/>
            </a:xfrm>
            <a:prstGeom prst="straightConnector1">
              <a:avLst/>
            </a:prstGeom>
            <a:solidFill>
              <a:srgbClr val="99CC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63" name="Shape 88">
              <a:extLst>
                <a:ext uri="{FF2B5EF4-FFF2-40B4-BE49-F238E27FC236}">
                  <a16:creationId xmlns:a16="http://schemas.microsoft.com/office/drawing/2014/main" id="{3FE350AB-87B6-7C03-5496-2294C5ABE923}"/>
                </a:ext>
              </a:extLst>
            </p:cNvPr>
            <p:cNvCxnSpPr>
              <a:cxnSpLocks/>
              <a:stCxn id="26" idx="2"/>
              <a:endCxn id="28" idx="1"/>
            </p:cNvCxnSpPr>
            <p:nvPr/>
          </p:nvCxnSpPr>
          <p:spPr bwMode="auto">
            <a:xfrm rot="16200000" flipH="1">
              <a:off x="3827900" y="4956067"/>
              <a:ext cx="811049" cy="650408"/>
            </a:xfrm>
            <a:prstGeom prst="bentConnector2">
              <a:avLst/>
            </a:prstGeom>
            <a:solidFill>
              <a:srgbClr val="99CC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492DC786-10A1-F2FE-F80A-E184D137E8E4}"/>
                </a:ext>
              </a:extLst>
            </p:cNvPr>
            <p:cNvCxnSpPr>
              <a:cxnSpLocks/>
              <a:stCxn id="28" idx="3"/>
              <a:endCxn id="30" idx="1"/>
            </p:cNvCxnSpPr>
            <p:nvPr/>
          </p:nvCxnSpPr>
          <p:spPr bwMode="auto">
            <a:xfrm>
              <a:off x="5564468" y="5686796"/>
              <a:ext cx="360040" cy="0"/>
            </a:xfrm>
            <a:prstGeom prst="straightConnector1">
              <a:avLst/>
            </a:prstGeom>
            <a:solidFill>
              <a:srgbClr val="99CC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65" name="Straight Arrow Connector 64">
              <a:extLst>
                <a:ext uri="{FF2B5EF4-FFF2-40B4-BE49-F238E27FC236}">
                  <a16:creationId xmlns:a16="http://schemas.microsoft.com/office/drawing/2014/main" id="{3795A435-69EC-D4DE-0F12-193997E830C5}"/>
                </a:ext>
              </a:extLst>
            </p:cNvPr>
            <p:cNvCxnSpPr>
              <a:cxnSpLocks/>
              <a:stCxn id="30" idx="3"/>
              <a:endCxn id="31" idx="1"/>
            </p:cNvCxnSpPr>
            <p:nvPr/>
          </p:nvCxnSpPr>
          <p:spPr bwMode="auto">
            <a:xfrm flipV="1">
              <a:off x="7076508" y="5686795"/>
              <a:ext cx="360168" cy="1"/>
            </a:xfrm>
            <a:prstGeom prst="straightConnector1">
              <a:avLst/>
            </a:prstGeom>
            <a:solidFill>
              <a:srgbClr val="99CC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66" name="Shape 98">
              <a:extLst>
                <a:ext uri="{FF2B5EF4-FFF2-40B4-BE49-F238E27FC236}">
                  <a16:creationId xmlns:a16="http://schemas.microsoft.com/office/drawing/2014/main" id="{6C1127C0-D93F-761B-EC48-0F4BF01D1583}"/>
                </a:ext>
              </a:extLst>
            </p:cNvPr>
            <p:cNvCxnSpPr>
              <a:cxnSpLocks/>
              <a:stCxn id="30" idx="0"/>
              <a:endCxn id="32" idx="1"/>
            </p:cNvCxnSpPr>
            <p:nvPr/>
          </p:nvCxnSpPr>
          <p:spPr bwMode="auto">
            <a:xfrm rot="5400000" flipH="1" flipV="1">
              <a:off x="6563068" y="4495192"/>
              <a:ext cx="811048" cy="936168"/>
            </a:xfrm>
            <a:prstGeom prst="bentConnector2">
              <a:avLst/>
            </a:prstGeom>
            <a:solidFill>
              <a:srgbClr val="99CC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67" name="Straight Arrow Connector 66">
              <a:extLst>
                <a:ext uri="{FF2B5EF4-FFF2-40B4-BE49-F238E27FC236}">
                  <a16:creationId xmlns:a16="http://schemas.microsoft.com/office/drawing/2014/main" id="{3B312C55-BD9B-7196-4506-7D4312304BC1}"/>
                </a:ext>
              </a:extLst>
            </p:cNvPr>
            <p:cNvCxnSpPr>
              <a:cxnSpLocks/>
              <a:stCxn id="32" idx="0"/>
              <a:endCxn id="29" idx="2"/>
            </p:cNvCxnSpPr>
            <p:nvPr/>
          </p:nvCxnSpPr>
          <p:spPr bwMode="auto">
            <a:xfrm flipV="1">
              <a:off x="7939596" y="3772343"/>
              <a:ext cx="0" cy="467413"/>
            </a:xfrm>
            <a:prstGeom prst="straightConnector1">
              <a:avLst/>
            </a:prstGeom>
            <a:solidFill>
              <a:srgbClr val="99CC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68" name="Straight Arrow Connector 67">
              <a:extLst>
                <a:ext uri="{FF2B5EF4-FFF2-40B4-BE49-F238E27FC236}">
                  <a16:creationId xmlns:a16="http://schemas.microsoft.com/office/drawing/2014/main" id="{68528196-F0A1-A682-20CD-213F14B2B8CB}"/>
                </a:ext>
              </a:extLst>
            </p:cNvPr>
            <p:cNvCxnSpPr>
              <a:cxnSpLocks/>
              <a:stCxn id="29" idx="0"/>
              <a:endCxn id="33" idx="2"/>
            </p:cNvCxnSpPr>
            <p:nvPr/>
          </p:nvCxnSpPr>
          <p:spPr bwMode="auto">
            <a:xfrm flipV="1">
              <a:off x="7939596" y="2668939"/>
              <a:ext cx="0" cy="467413"/>
            </a:xfrm>
            <a:prstGeom prst="straightConnector1">
              <a:avLst/>
            </a:prstGeom>
            <a:solidFill>
              <a:srgbClr val="99CC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649C065C-7F36-BDF9-B15D-BF61EDAFC091}"/>
                </a:ext>
              </a:extLst>
            </p:cNvPr>
            <p:cNvSpPr/>
            <p:nvPr/>
          </p:nvSpPr>
          <p:spPr bwMode="auto">
            <a:xfrm>
              <a:off x="7436676" y="1167150"/>
              <a:ext cx="1005840" cy="543264"/>
            </a:xfrm>
            <a:prstGeom prst="ellipse">
              <a:avLst/>
            </a:prstGeom>
            <a:solidFill>
              <a:srgbClr val="00CC99">
                <a:lumMod val="60000"/>
                <a:lumOff val="40000"/>
              </a:srgbClr>
            </a:solidFill>
            <a:ln w="12700" cap="flat" cmpd="sng" algn="ctr">
              <a:solidFill>
                <a:srgbClr val="AAE2CA">
                  <a:lumMod val="7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GB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marL="457200" marR="0" lvl="0" indent="-45720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Readex Pro Light" pitchFamily="2" charset="-78"/>
                </a:rPr>
                <a:t>END</a:t>
              </a:r>
            </a:p>
          </p:txBody>
        </p:sp>
        <p:cxnSp>
          <p:nvCxnSpPr>
            <p:cNvPr id="70" name="Straight Arrow Connector 69">
              <a:extLst>
                <a:ext uri="{FF2B5EF4-FFF2-40B4-BE49-F238E27FC236}">
                  <a16:creationId xmlns:a16="http://schemas.microsoft.com/office/drawing/2014/main" id="{4A5BFABF-28D1-BBC3-4BDB-9BCB7A379A12}"/>
                </a:ext>
              </a:extLst>
            </p:cNvPr>
            <p:cNvCxnSpPr>
              <a:cxnSpLocks/>
              <a:stCxn id="22" idx="4"/>
              <a:endCxn id="23" idx="0"/>
            </p:cNvCxnSpPr>
            <p:nvPr/>
          </p:nvCxnSpPr>
          <p:spPr bwMode="auto">
            <a:xfrm>
              <a:off x="2755020" y="1710412"/>
              <a:ext cx="0" cy="322535"/>
            </a:xfrm>
            <a:prstGeom prst="straightConnector1">
              <a:avLst/>
            </a:prstGeom>
            <a:solidFill>
              <a:srgbClr val="99CC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71" name="Straight Arrow Connector 70">
              <a:extLst>
                <a:ext uri="{FF2B5EF4-FFF2-40B4-BE49-F238E27FC236}">
                  <a16:creationId xmlns:a16="http://schemas.microsoft.com/office/drawing/2014/main" id="{9A36902E-1211-F647-634E-25FA2B62BC7D}"/>
                </a:ext>
              </a:extLst>
            </p:cNvPr>
            <p:cNvCxnSpPr>
              <a:cxnSpLocks/>
              <a:stCxn id="33" idx="0"/>
              <a:endCxn id="69" idx="4"/>
            </p:cNvCxnSpPr>
            <p:nvPr/>
          </p:nvCxnSpPr>
          <p:spPr bwMode="auto">
            <a:xfrm flipV="1">
              <a:off x="7939596" y="1710414"/>
              <a:ext cx="0" cy="322533"/>
            </a:xfrm>
            <a:prstGeom prst="straightConnector1">
              <a:avLst/>
            </a:prstGeom>
            <a:solidFill>
              <a:srgbClr val="99CC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72" name="Elbow Connector 126">
              <a:extLst>
                <a:ext uri="{FF2B5EF4-FFF2-40B4-BE49-F238E27FC236}">
                  <a16:creationId xmlns:a16="http://schemas.microsoft.com/office/drawing/2014/main" id="{E5B85AB5-1227-70D2-D9C5-C39B6A3B2474}"/>
                </a:ext>
              </a:extLst>
            </p:cNvPr>
            <p:cNvCxnSpPr>
              <a:cxnSpLocks/>
              <a:stCxn id="31" idx="2"/>
              <a:endCxn id="30" idx="2"/>
            </p:cNvCxnSpPr>
            <p:nvPr/>
          </p:nvCxnSpPr>
          <p:spPr bwMode="auto">
            <a:xfrm rot="5400000">
              <a:off x="7220052" y="5285248"/>
              <a:ext cx="1" cy="1439088"/>
            </a:xfrm>
            <a:prstGeom prst="bentConnector3">
              <a:avLst>
                <a:gd name="adj1" fmla="val 22860100000"/>
              </a:avLst>
            </a:prstGeom>
            <a:solidFill>
              <a:srgbClr val="99CC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B5A72A6F-CC4D-21C4-9A68-927DCBEFA646}"/>
                </a:ext>
              </a:extLst>
            </p:cNvPr>
            <p:cNvSpPr txBox="1"/>
            <p:nvPr/>
          </p:nvSpPr>
          <p:spPr>
            <a:xfrm>
              <a:off x="3125998" y="3210788"/>
              <a:ext cx="287488" cy="224289"/>
            </a:xfrm>
            <a:prstGeom prst="rect">
              <a:avLst/>
            </a:prstGeom>
            <a:noFill/>
          </p:spPr>
          <p:txBody>
            <a:bodyPr wrap="none" rtlCol="0" anchor="ctr" anchorCtr="0">
              <a:no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 Light" pitchFamily="2" charset="-78"/>
                </a:rPr>
                <a:t>NO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9227D173-1B8E-4A43-F17C-22C7D0F60595}"/>
                </a:ext>
              </a:extLst>
            </p:cNvPr>
            <p:cNvSpPr txBox="1"/>
            <p:nvPr/>
          </p:nvSpPr>
          <p:spPr>
            <a:xfrm>
              <a:off x="3909500" y="3762121"/>
              <a:ext cx="315513" cy="224289"/>
            </a:xfrm>
            <a:prstGeom prst="rect">
              <a:avLst/>
            </a:prstGeom>
            <a:noFill/>
          </p:spPr>
          <p:txBody>
            <a:bodyPr wrap="none" rtlCol="0" anchor="ctr" anchorCtr="0">
              <a:no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 Light" pitchFamily="2" charset="-78"/>
                </a:rPr>
                <a:t>YES</a:t>
              </a:r>
            </a:p>
          </p:txBody>
        </p:sp>
        <p:cxnSp>
          <p:nvCxnSpPr>
            <p:cNvPr id="75" name="Shape 115">
              <a:extLst>
                <a:ext uri="{FF2B5EF4-FFF2-40B4-BE49-F238E27FC236}">
                  <a16:creationId xmlns:a16="http://schemas.microsoft.com/office/drawing/2014/main" id="{BB6CD13F-62BC-BC7A-9FDE-4CEDA2046B67}"/>
                </a:ext>
              </a:extLst>
            </p:cNvPr>
            <p:cNvCxnSpPr>
              <a:cxnSpLocks/>
              <a:stCxn id="26" idx="1"/>
            </p:cNvCxnSpPr>
            <p:nvPr/>
          </p:nvCxnSpPr>
          <p:spPr bwMode="auto">
            <a:xfrm rot="10800000">
              <a:off x="2558419" y="2675347"/>
              <a:ext cx="773802" cy="1882406"/>
            </a:xfrm>
            <a:prstGeom prst="bentConnector2">
              <a:avLst/>
            </a:prstGeom>
            <a:solidFill>
              <a:srgbClr val="99CCFF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F7F63C09-4C75-E4BD-D1E9-340B136CE58F}"/>
                </a:ext>
              </a:extLst>
            </p:cNvPr>
            <p:cNvSpPr txBox="1"/>
            <p:nvPr/>
          </p:nvSpPr>
          <p:spPr>
            <a:xfrm>
              <a:off x="3909500" y="4859406"/>
              <a:ext cx="315513" cy="224289"/>
            </a:xfrm>
            <a:prstGeom prst="rect">
              <a:avLst/>
            </a:prstGeom>
            <a:noFill/>
          </p:spPr>
          <p:txBody>
            <a:bodyPr wrap="none" rtlCol="0" anchor="ctr" anchorCtr="0">
              <a:no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 Light" pitchFamily="2" charset="-78"/>
                </a:rPr>
                <a:t>YES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E55041AE-D011-5E8E-A85B-C9A10FEDA60E}"/>
                </a:ext>
              </a:extLst>
            </p:cNvPr>
            <p:cNvSpPr txBox="1"/>
            <p:nvPr/>
          </p:nvSpPr>
          <p:spPr>
            <a:xfrm>
              <a:off x="3125998" y="4308109"/>
              <a:ext cx="287488" cy="224289"/>
            </a:xfrm>
            <a:prstGeom prst="rect">
              <a:avLst/>
            </a:prstGeom>
            <a:noFill/>
          </p:spPr>
          <p:txBody>
            <a:bodyPr wrap="none" rtlCol="0" anchor="ctr" anchorCtr="0">
              <a:no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 Light" pitchFamily="2" charset="-78"/>
                </a:rPr>
                <a:t>NO</a:t>
              </a:r>
            </a:p>
          </p:txBody>
        </p: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BAEA51ED-E92D-6412-790E-84493A2337B7}"/>
                </a:ext>
              </a:extLst>
            </p:cNvPr>
            <p:cNvSpPr txBox="1"/>
            <p:nvPr/>
          </p:nvSpPr>
          <p:spPr>
            <a:xfrm>
              <a:off x="6166593" y="5163423"/>
              <a:ext cx="315513" cy="224289"/>
            </a:xfrm>
            <a:prstGeom prst="rect">
              <a:avLst/>
            </a:prstGeom>
            <a:noFill/>
          </p:spPr>
          <p:txBody>
            <a:bodyPr wrap="none" rtlCol="0" anchor="ctr" anchorCtr="0">
              <a:no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 Light" pitchFamily="2" charset="-78"/>
                </a:rPr>
                <a:t>YES</a:t>
              </a:r>
            </a:p>
          </p:txBody>
        </p:sp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D3526E54-00BE-A1A3-ED98-14401F96AC91}"/>
                </a:ext>
              </a:extLst>
            </p:cNvPr>
            <p:cNvSpPr txBox="1"/>
            <p:nvPr/>
          </p:nvSpPr>
          <p:spPr>
            <a:xfrm>
              <a:off x="7000870" y="5438675"/>
              <a:ext cx="287488" cy="224289"/>
            </a:xfrm>
            <a:prstGeom prst="rect">
              <a:avLst/>
            </a:prstGeom>
            <a:noFill/>
          </p:spPr>
          <p:txBody>
            <a:bodyPr wrap="none" rtlCol="0" anchor="ctr" anchorCtr="0">
              <a:noAutofit/>
            </a:bodyPr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 Light" pitchFamily="2" charset="-78"/>
                </a:rPr>
                <a:t>NO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75789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1EAE24-7082-9740-3AC8-8C282179FA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28172F4-0E85-A4C0-C398-D78F623097F3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DE63FAD8-C7CA-0602-12CB-0FF198E12F67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5A35CA1B-B061-8F24-8FA3-D4F4870C60A1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2498A1C4-D4B7-6001-14F4-66A4B336F0EC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TYPE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A5653D0A-9A87-A999-3499-C320F4C1C6CF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9BD2D91E-131A-AFB9-E965-4D3F4DF4FA3C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b="1" dirty="0">
                <a:solidFill>
                  <a:srgbClr val="000000"/>
                </a:solidFill>
              </a:rPr>
              <a:t>FLOW CHART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C096BB93-F384-8403-98FD-4E1DEB7B8C79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BCF06C85-C672-7DE4-414C-4E5191018CA1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525153C5-29AC-1352-A30B-2DB5943F42BA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EE5D67E8-4A03-938D-88F6-9E10D760CBA3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The Use of an Office Copy Machine</a:t>
            </a:r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C18134FE-FF0D-DB11-D312-21264C316C90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E68B7FC2-C23D-0B4A-3DE8-C7920540F30A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784BB831-7895-113D-E029-B0E1CEBBED57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43403A1B-B8FE-2D78-E48A-01FBFFF4943A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050" dirty="0"/>
              <a:t>OPPORTUNITY FLOWCHART </a:t>
            </a:r>
            <a:endParaRPr lang="en-AE" sz="1050" dirty="0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231A3B02-40CE-B7DA-2674-C6B535A3B2AE}"/>
              </a:ext>
            </a:extLst>
          </p:cNvPr>
          <p:cNvGrpSpPr/>
          <p:nvPr/>
        </p:nvGrpSpPr>
        <p:grpSpPr>
          <a:xfrm>
            <a:off x="1150354" y="722671"/>
            <a:ext cx="9891293" cy="5449529"/>
            <a:chOff x="1533917" y="722671"/>
            <a:chExt cx="5189164" cy="5606521"/>
          </a:xfrm>
        </p:grpSpPr>
        <p:sp>
          <p:nvSpPr>
            <p:cNvPr id="39" name="Rectangle: Top Corners Rounded 38">
              <a:extLst>
                <a:ext uri="{FF2B5EF4-FFF2-40B4-BE49-F238E27FC236}">
                  <a16:creationId xmlns:a16="http://schemas.microsoft.com/office/drawing/2014/main" id="{32998476-221C-C529-8818-09BA71591361}"/>
                </a:ext>
              </a:extLst>
            </p:cNvPr>
            <p:cNvSpPr/>
            <p:nvPr/>
          </p:nvSpPr>
          <p:spPr bwMode="auto">
            <a:xfrm>
              <a:off x="4128038" y="722671"/>
              <a:ext cx="2595043" cy="5606521"/>
            </a:xfrm>
            <a:prstGeom prst="round2SameRect">
              <a:avLst>
                <a:gd name="adj1" fmla="val 11679"/>
                <a:gd name="adj2" fmla="val 0"/>
              </a:avLst>
            </a:prstGeom>
            <a:gradFill>
              <a:gsLst>
                <a:gs pos="0">
                  <a:schemeClr val="bg1">
                    <a:lumMod val="95000"/>
                  </a:schemeClr>
                </a:gs>
                <a:gs pos="89000">
                  <a:schemeClr val="bg1">
                    <a:lumMod val="95000"/>
                  </a:schemeClr>
                </a:gs>
                <a:gs pos="89000">
                  <a:schemeClr val="bg1">
                    <a:lumMod val="8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1"/>
            </a:gra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0" rIns="3600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457200" marR="0" lvl="0" indent="-45720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</a:rPr>
                <a:t>NONE VALUE-ADDED</a:t>
              </a:r>
            </a:p>
          </p:txBody>
        </p:sp>
        <p:sp>
          <p:nvSpPr>
            <p:cNvPr id="40" name="Rectangle: Top Corners Rounded 39">
              <a:extLst>
                <a:ext uri="{FF2B5EF4-FFF2-40B4-BE49-F238E27FC236}">
                  <a16:creationId xmlns:a16="http://schemas.microsoft.com/office/drawing/2014/main" id="{8799510B-276B-992E-5675-FA25B94E6855}"/>
                </a:ext>
              </a:extLst>
            </p:cNvPr>
            <p:cNvSpPr/>
            <p:nvPr/>
          </p:nvSpPr>
          <p:spPr bwMode="auto">
            <a:xfrm>
              <a:off x="1533917" y="722671"/>
              <a:ext cx="2595043" cy="5606521"/>
            </a:xfrm>
            <a:prstGeom prst="round2SameRect">
              <a:avLst>
                <a:gd name="adj1" fmla="val 12266"/>
                <a:gd name="adj2" fmla="val 0"/>
              </a:avLst>
            </a:prstGeom>
            <a:gradFill>
              <a:gsLst>
                <a:gs pos="0">
                  <a:schemeClr val="bg1"/>
                </a:gs>
                <a:gs pos="89000">
                  <a:schemeClr val="bg1"/>
                </a:gs>
                <a:gs pos="89000">
                  <a:schemeClr val="bg1">
                    <a:lumMod val="8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1"/>
            </a:grad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0" rIns="3600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Calibri" panose="020F0502020204030204" pitchFamily="34" charset="0"/>
                </a:rPr>
                <a:t>VALUE-ADDED</a:t>
              </a: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4ABA1F50-F579-3FEC-E33F-53EB5FDE7045}"/>
              </a:ext>
            </a:extLst>
          </p:cNvPr>
          <p:cNvGrpSpPr/>
          <p:nvPr/>
        </p:nvGrpSpPr>
        <p:grpSpPr>
          <a:xfrm>
            <a:off x="1815825" y="1677713"/>
            <a:ext cx="8560351" cy="4265888"/>
            <a:chOff x="1815825" y="1677712"/>
            <a:chExt cx="8560351" cy="4399185"/>
          </a:xfrm>
        </p:grpSpPr>
        <p:cxnSp>
          <p:nvCxnSpPr>
            <p:cNvPr id="42" name="Elbow Connector 151">
              <a:extLst>
                <a:ext uri="{FF2B5EF4-FFF2-40B4-BE49-F238E27FC236}">
                  <a16:creationId xmlns:a16="http://schemas.microsoft.com/office/drawing/2014/main" id="{4466309C-4419-CFBC-62C9-FB456F7AA933}"/>
                </a:ext>
              </a:extLst>
            </p:cNvPr>
            <p:cNvCxnSpPr>
              <a:cxnSpLocks/>
              <a:stCxn id="47" idx="2"/>
              <a:endCxn id="48" idx="4"/>
            </p:cNvCxnSpPr>
            <p:nvPr/>
          </p:nvCxnSpPr>
          <p:spPr>
            <a:xfrm rot="5400000">
              <a:off x="4216789" y="631529"/>
              <a:ext cx="3544579" cy="7306071"/>
            </a:xfrm>
            <a:prstGeom prst="bentConnector3">
              <a:avLst>
                <a:gd name="adj1" fmla="val 106449"/>
              </a:avLst>
            </a:prstGeom>
            <a:noFill/>
            <a:ln w="12700" cap="flat" cmpd="sng" algn="ctr">
              <a:solidFill>
                <a:srgbClr val="000000"/>
              </a:solidFill>
              <a:prstDash val="solid"/>
              <a:headEnd type="none" w="med" len="med"/>
              <a:tailEnd type="arrow" w="med" len="med"/>
            </a:ln>
            <a:effectLst/>
          </p:spPr>
        </p:cxn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51F0CC7F-E9CA-68C9-3DE3-A0C384C0D4D4}"/>
                </a:ext>
              </a:extLst>
            </p:cNvPr>
            <p:cNvSpPr/>
            <p:nvPr/>
          </p:nvSpPr>
          <p:spPr bwMode="auto">
            <a:xfrm>
              <a:off x="3644280" y="1864275"/>
              <a:ext cx="1905935" cy="648000"/>
            </a:xfrm>
            <a:prstGeom prst="rect">
              <a:avLst/>
            </a:prstGeom>
            <a:solidFill>
              <a:srgbClr val="F8F8F8"/>
            </a:solidFill>
            <a:ln w="12700" cap="flat" cmpd="sng" algn="ctr">
              <a:solidFill>
                <a:srgbClr val="FFFFFF">
                  <a:lumMod val="7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457200" marR="0" lvl="0" indent="-45720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 Deca Light" pitchFamily="2" charset="-78"/>
                </a:rPr>
                <a:t>Prepare original</a:t>
              </a:r>
            </a:p>
          </p:txBody>
        </p:sp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id="{80CDDE10-CBA2-3326-535E-9BA38337E4CF}"/>
                </a:ext>
              </a:extLst>
            </p:cNvPr>
            <p:cNvCxnSpPr>
              <a:cxnSpLocks/>
              <a:stCxn id="45" idx="6"/>
              <a:endCxn id="43" idx="1"/>
            </p:cNvCxnSpPr>
            <p:nvPr/>
          </p:nvCxnSpPr>
          <p:spPr>
            <a:xfrm>
              <a:off x="2856260" y="2188277"/>
              <a:ext cx="788020" cy="0"/>
            </a:xfrm>
            <a:prstGeom prst="straightConnector1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headEnd type="none" w="med" len="med"/>
              <a:tailEnd type="arrow" w="med" len="med"/>
            </a:ln>
            <a:effectLst/>
          </p:spPr>
        </p:cxn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9724DB35-C72F-8A50-B085-EFAEA837400A}"/>
                </a:ext>
              </a:extLst>
            </p:cNvPr>
            <p:cNvSpPr/>
            <p:nvPr/>
          </p:nvSpPr>
          <p:spPr bwMode="auto">
            <a:xfrm>
              <a:off x="1815825" y="1864275"/>
              <a:ext cx="1040435" cy="648000"/>
            </a:xfrm>
            <a:prstGeom prst="ellipse">
              <a:avLst/>
            </a:prstGeom>
            <a:solidFill>
              <a:srgbClr val="00CC99">
                <a:lumMod val="60000"/>
                <a:lumOff val="40000"/>
              </a:srgbClr>
            </a:solidFill>
            <a:ln w="12700" cap="flat" cmpd="sng" algn="ctr">
              <a:solidFill>
                <a:srgbClr val="AAE2CA">
                  <a:lumMod val="7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GB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marL="457200" marR="0" lvl="0" indent="-45720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Readex Pro Deca Light" pitchFamily="2" charset="-78"/>
                </a:rPr>
                <a:t>START</a:t>
              </a:r>
            </a:p>
          </p:txBody>
        </p:sp>
        <p:sp>
          <p:nvSpPr>
            <p:cNvPr id="46" name="Flowchart: Decision 45">
              <a:extLst>
                <a:ext uri="{FF2B5EF4-FFF2-40B4-BE49-F238E27FC236}">
                  <a16:creationId xmlns:a16="http://schemas.microsoft.com/office/drawing/2014/main" id="{4ADF4C7F-B09D-0ADD-0B3C-F703F1A04D10}"/>
                </a:ext>
              </a:extLst>
            </p:cNvPr>
            <p:cNvSpPr/>
            <p:nvPr/>
          </p:nvSpPr>
          <p:spPr bwMode="auto">
            <a:xfrm>
              <a:off x="6512669" y="1864275"/>
              <a:ext cx="1468124" cy="648000"/>
            </a:xfrm>
            <a:prstGeom prst="flowChartDecision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2700" cap="flat" cmpd="sng" algn="ctr">
              <a:solidFill>
                <a:srgbClr val="FC4315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 Deca Light" pitchFamily="2" charset="-78"/>
                </a:rPr>
                <a:t>Copier in use?</a:t>
              </a:r>
            </a:p>
          </p:txBody>
        </p:sp>
        <p:sp>
          <p:nvSpPr>
            <p:cNvPr id="47" name="Flowchart: Decision 46">
              <a:extLst>
                <a:ext uri="{FF2B5EF4-FFF2-40B4-BE49-F238E27FC236}">
                  <a16:creationId xmlns:a16="http://schemas.microsoft.com/office/drawing/2014/main" id="{4BEFC075-A705-BA83-F256-0106D0FEEE3F}"/>
                </a:ext>
              </a:extLst>
            </p:cNvPr>
            <p:cNvSpPr/>
            <p:nvPr/>
          </p:nvSpPr>
          <p:spPr bwMode="auto">
            <a:xfrm>
              <a:off x="8908052" y="1864275"/>
              <a:ext cx="1468124" cy="648000"/>
            </a:xfrm>
            <a:prstGeom prst="flowChartDecision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2700" cap="flat" cmpd="sng" algn="ctr">
              <a:solidFill>
                <a:srgbClr val="FC4315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 Deca Light" pitchFamily="2" charset="-78"/>
                </a:rPr>
                <a:t>Wait?</a:t>
              </a:r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B8923193-1D4D-A804-CBFE-3FDBC8CE2612}"/>
                </a:ext>
              </a:extLst>
            </p:cNvPr>
            <p:cNvSpPr/>
            <p:nvPr/>
          </p:nvSpPr>
          <p:spPr bwMode="auto">
            <a:xfrm>
              <a:off x="1815825" y="5408855"/>
              <a:ext cx="1040435" cy="648000"/>
            </a:xfrm>
            <a:prstGeom prst="ellipse">
              <a:avLst/>
            </a:prstGeom>
            <a:solidFill>
              <a:srgbClr val="00CC99">
                <a:lumMod val="60000"/>
                <a:lumOff val="40000"/>
              </a:srgbClr>
            </a:solidFill>
            <a:ln w="12700" cap="flat" cmpd="sng" algn="ctr">
              <a:solidFill>
                <a:srgbClr val="AAE2CA">
                  <a:lumMod val="7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>
              <a:defPPr>
                <a:defRPr lang="en-GB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800" b="1" i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marL="457200" marR="0" lvl="0" indent="-45720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cs typeface="Readex Pro Deca Light" pitchFamily="2" charset="-78"/>
                </a:rPr>
                <a:t>END</a:t>
              </a:r>
            </a:p>
          </p:txBody>
        </p: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E072404F-799E-5955-AE20-2AB3A58D4B7B}"/>
                </a:ext>
              </a:extLst>
            </p:cNvPr>
            <p:cNvCxnSpPr>
              <a:cxnSpLocks/>
              <a:stCxn id="43" idx="3"/>
              <a:endCxn id="46" idx="1"/>
            </p:cNvCxnSpPr>
            <p:nvPr/>
          </p:nvCxnSpPr>
          <p:spPr>
            <a:xfrm>
              <a:off x="5550214" y="2188275"/>
              <a:ext cx="962454" cy="0"/>
            </a:xfrm>
            <a:prstGeom prst="straightConnector1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headEnd type="none" w="med" len="med"/>
              <a:tailEnd type="arrow" w="med" len="med"/>
            </a:ln>
            <a:effectLst/>
          </p:spPr>
        </p:cxnSp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CC2958A7-0F3B-4CB3-822C-823D1B2F3A10}"/>
                </a:ext>
              </a:extLst>
            </p:cNvPr>
            <p:cNvCxnSpPr>
              <a:cxnSpLocks/>
              <a:stCxn id="46" idx="3"/>
              <a:endCxn id="47" idx="1"/>
            </p:cNvCxnSpPr>
            <p:nvPr/>
          </p:nvCxnSpPr>
          <p:spPr>
            <a:xfrm>
              <a:off x="7980793" y="2188275"/>
              <a:ext cx="927260" cy="0"/>
            </a:xfrm>
            <a:prstGeom prst="straightConnector1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headEnd type="none" w="med" len="med"/>
              <a:tailEnd type="arrow" w="med" len="med"/>
            </a:ln>
            <a:effectLst/>
          </p:spPr>
        </p:cxnSp>
        <p:cxnSp>
          <p:nvCxnSpPr>
            <p:cNvPr id="51" name="Straight Arrow Connector 50">
              <a:extLst>
                <a:ext uri="{FF2B5EF4-FFF2-40B4-BE49-F238E27FC236}">
                  <a16:creationId xmlns:a16="http://schemas.microsoft.com/office/drawing/2014/main" id="{DEDED01F-A6DB-3CE8-C39A-9C00CBBEF48B}"/>
                </a:ext>
              </a:extLst>
            </p:cNvPr>
            <p:cNvCxnSpPr>
              <a:cxnSpLocks/>
              <a:stCxn id="46" idx="2"/>
              <a:endCxn id="53" idx="0"/>
            </p:cNvCxnSpPr>
            <p:nvPr/>
          </p:nvCxnSpPr>
          <p:spPr>
            <a:xfrm>
              <a:off x="7246731" y="2512275"/>
              <a:ext cx="0" cy="248503"/>
            </a:xfrm>
            <a:prstGeom prst="straightConnector1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headEnd type="none" w="med" len="med"/>
              <a:tailEnd type="arrow" w="med" len="med"/>
            </a:ln>
            <a:effectLst/>
          </p:spPr>
        </p:cxnSp>
        <p:cxnSp>
          <p:nvCxnSpPr>
            <p:cNvPr id="52" name="Elbow Connector 162">
              <a:extLst>
                <a:ext uri="{FF2B5EF4-FFF2-40B4-BE49-F238E27FC236}">
                  <a16:creationId xmlns:a16="http://schemas.microsoft.com/office/drawing/2014/main" id="{42576E45-DBA4-C567-49AC-A94074FE4FDE}"/>
                </a:ext>
              </a:extLst>
            </p:cNvPr>
            <p:cNvCxnSpPr>
              <a:cxnSpLocks/>
              <a:stCxn id="47" idx="0"/>
              <a:endCxn id="46" idx="0"/>
            </p:cNvCxnSpPr>
            <p:nvPr/>
          </p:nvCxnSpPr>
          <p:spPr>
            <a:xfrm rot="16200000" flipV="1">
              <a:off x="8444494" y="666583"/>
              <a:ext cx="12700" cy="2395383"/>
            </a:xfrm>
            <a:prstGeom prst="bentConnector3">
              <a:avLst>
                <a:gd name="adj1" fmla="val 1800000"/>
              </a:avLst>
            </a:prstGeom>
            <a:noFill/>
            <a:ln w="12700" cap="flat" cmpd="sng" algn="ctr">
              <a:solidFill>
                <a:srgbClr val="000000"/>
              </a:solidFill>
              <a:prstDash val="solid"/>
              <a:headEnd type="none" w="med" len="med"/>
              <a:tailEnd type="arrow" w="med" len="med"/>
            </a:ln>
            <a:effectLst/>
          </p:spPr>
        </p:cxnSp>
        <p:sp>
          <p:nvSpPr>
            <p:cNvPr id="53" name="Flowchart: Decision 52">
              <a:extLst>
                <a:ext uri="{FF2B5EF4-FFF2-40B4-BE49-F238E27FC236}">
                  <a16:creationId xmlns:a16="http://schemas.microsoft.com/office/drawing/2014/main" id="{66D1979C-F12C-3343-D88B-2F1DF60750A3}"/>
                </a:ext>
              </a:extLst>
            </p:cNvPr>
            <p:cNvSpPr/>
            <p:nvPr/>
          </p:nvSpPr>
          <p:spPr bwMode="auto">
            <a:xfrm>
              <a:off x="6512669" y="2760778"/>
              <a:ext cx="1468124" cy="648000"/>
            </a:xfrm>
            <a:prstGeom prst="flowChartDecision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2700" cap="flat" cmpd="sng" algn="ctr">
              <a:solidFill>
                <a:srgbClr val="FC4315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 Deca Light" pitchFamily="2" charset="-78"/>
                </a:rPr>
                <a:t>Glass clean?</a:t>
              </a: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F4619201-7248-8A65-4AF7-A6FB8CCEEDDE}"/>
                </a:ext>
              </a:extLst>
            </p:cNvPr>
            <p:cNvSpPr txBox="1"/>
            <p:nvPr/>
          </p:nvSpPr>
          <p:spPr>
            <a:xfrm>
              <a:off x="9675873" y="5822981"/>
              <a:ext cx="506067" cy="253916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</a:rPr>
                <a:t>LEAVE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F47CAE0A-55B9-BB57-D7A5-2A3D965094EE}"/>
                </a:ext>
              </a:extLst>
            </p:cNvPr>
            <p:cNvSpPr/>
            <p:nvPr/>
          </p:nvSpPr>
          <p:spPr bwMode="auto">
            <a:xfrm>
              <a:off x="3644280" y="2760778"/>
              <a:ext cx="1905935" cy="648000"/>
            </a:xfrm>
            <a:prstGeom prst="rect">
              <a:avLst/>
            </a:prstGeom>
            <a:solidFill>
              <a:srgbClr val="F8F8F8"/>
            </a:solidFill>
            <a:ln w="12700" cap="flat" cmpd="sng" algn="ctr">
              <a:solidFill>
                <a:srgbClr val="FFFFFF">
                  <a:lumMod val="7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457200" marR="0" lvl="0" indent="-45720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 Deca Light" pitchFamily="2" charset="-78"/>
                </a:rPr>
                <a:t>Place papers</a:t>
              </a: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1809BCD2-8636-6784-0640-44BF5A0631C5}"/>
                </a:ext>
              </a:extLst>
            </p:cNvPr>
            <p:cNvSpPr txBox="1"/>
            <p:nvPr/>
          </p:nvSpPr>
          <p:spPr>
            <a:xfrm>
              <a:off x="7893058" y="1933777"/>
              <a:ext cx="382874" cy="253916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</a:rPr>
                <a:t>YES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24BFD98F-AF1C-618A-2765-958CFA5C4D49}"/>
                </a:ext>
              </a:extLst>
            </p:cNvPr>
            <p:cNvSpPr txBox="1"/>
            <p:nvPr/>
          </p:nvSpPr>
          <p:spPr>
            <a:xfrm>
              <a:off x="7243042" y="2465753"/>
              <a:ext cx="365042" cy="253916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</a:rPr>
                <a:t>NO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17923A63-B8D0-1892-D152-9E31C6ACA318}"/>
                </a:ext>
              </a:extLst>
            </p:cNvPr>
            <p:cNvSpPr txBox="1"/>
            <p:nvPr/>
          </p:nvSpPr>
          <p:spPr>
            <a:xfrm>
              <a:off x="9685514" y="1677712"/>
              <a:ext cx="382874" cy="253916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</a:rPr>
                <a:t>YES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9F42BCC2-1D24-1789-7137-FCB47AFF31B1}"/>
                </a:ext>
              </a:extLst>
            </p:cNvPr>
            <p:cNvSpPr txBox="1"/>
            <p:nvPr/>
          </p:nvSpPr>
          <p:spPr>
            <a:xfrm>
              <a:off x="9685514" y="2457874"/>
              <a:ext cx="365042" cy="253916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</a:rPr>
                <a:t>NO</a:t>
              </a: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0229AE06-284E-EC41-6A2F-2AFD1B026460}"/>
                </a:ext>
              </a:extLst>
            </p:cNvPr>
            <p:cNvSpPr/>
            <p:nvPr/>
          </p:nvSpPr>
          <p:spPr bwMode="auto">
            <a:xfrm>
              <a:off x="6537429" y="3657280"/>
              <a:ext cx="1443364" cy="648000"/>
            </a:xfrm>
            <a:prstGeom prst="rect">
              <a:avLst/>
            </a:prstGeom>
            <a:solidFill>
              <a:srgbClr val="F8F8F8"/>
            </a:solidFill>
            <a:ln w="12700" cap="flat" cmpd="sng" algn="ctr">
              <a:solidFill>
                <a:srgbClr val="FFFFFF">
                  <a:lumMod val="7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457200" marR="0" lvl="0" indent="-45720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 Deca Light" pitchFamily="2" charset="-78"/>
                </a:rPr>
                <a:t>Clean glass</a:t>
              </a:r>
            </a:p>
          </p:txBody>
        </p:sp>
        <p:cxnSp>
          <p:nvCxnSpPr>
            <p:cNvPr id="61" name="Straight Arrow Connector 60">
              <a:extLst>
                <a:ext uri="{FF2B5EF4-FFF2-40B4-BE49-F238E27FC236}">
                  <a16:creationId xmlns:a16="http://schemas.microsoft.com/office/drawing/2014/main" id="{FDF0DEAF-2FED-9108-B9A1-8D3EFF7DC6FB}"/>
                </a:ext>
              </a:extLst>
            </p:cNvPr>
            <p:cNvCxnSpPr>
              <a:cxnSpLocks/>
              <a:stCxn id="53" idx="2"/>
              <a:endCxn id="60" idx="0"/>
            </p:cNvCxnSpPr>
            <p:nvPr/>
          </p:nvCxnSpPr>
          <p:spPr>
            <a:xfrm>
              <a:off x="7246731" y="3408778"/>
              <a:ext cx="12381" cy="248502"/>
            </a:xfrm>
            <a:prstGeom prst="straightConnector1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headEnd type="none" w="med" len="med"/>
              <a:tailEnd type="arrow" w="med" len="med"/>
            </a:ln>
            <a:effectLst/>
          </p:spPr>
        </p:cxnSp>
        <p:cxnSp>
          <p:nvCxnSpPr>
            <p:cNvPr id="78" name="Elbow Connector 172">
              <a:extLst>
                <a:ext uri="{FF2B5EF4-FFF2-40B4-BE49-F238E27FC236}">
                  <a16:creationId xmlns:a16="http://schemas.microsoft.com/office/drawing/2014/main" id="{E8ECFE99-1EF0-9062-AFF5-D7375E690BDE}"/>
                </a:ext>
              </a:extLst>
            </p:cNvPr>
            <p:cNvCxnSpPr>
              <a:cxnSpLocks/>
              <a:stCxn id="60" idx="1"/>
            </p:cNvCxnSpPr>
            <p:nvPr/>
          </p:nvCxnSpPr>
          <p:spPr>
            <a:xfrm rot="10800000">
              <a:off x="5545943" y="3276438"/>
              <a:ext cx="991487" cy="704842"/>
            </a:xfrm>
            <a:prstGeom prst="bentConnector3">
              <a:avLst>
                <a:gd name="adj1" fmla="val 50000"/>
              </a:avLst>
            </a:prstGeom>
            <a:noFill/>
            <a:ln w="12700" cap="flat" cmpd="sng" algn="ctr">
              <a:solidFill>
                <a:srgbClr val="000000"/>
              </a:solidFill>
              <a:prstDash val="solid"/>
              <a:headEnd type="none" w="med" len="med"/>
              <a:tailEnd type="arrow" w="med" len="med"/>
            </a:ln>
            <a:effectLst/>
          </p:spPr>
        </p:cxn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6E3B71A2-8EE3-A128-81A8-8118459B38E2}"/>
                </a:ext>
              </a:extLst>
            </p:cNvPr>
            <p:cNvSpPr txBox="1"/>
            <p:nvPr/>
          </p:nvSpPr>
          <p:spPr>
            <a:xfrm>
              <a:off x="6217637" y="2835859"/>
              <a:ext cx="382874" cy="253916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</a:rPr>
                <a:t>YES</a:t>
              </a: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0BFD59C6-EF24-5C64-F271-AA3325D49096}"/>
                </a:ext>
              </a:extLst>
            </p:cNvPr>
            <p:cNvSpPr txBox="1"/>
            <p:nvPr/>
          </p:nvSpPr>
          <p:spPr>
            <a:xfrm>
              <a:off x="7243042" y="3365338"/>
              <a:ext cx="365042" cy="253916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</a:rPr>
                <a:t>NO</a:t>
              </a: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27C813A3-A53C-CEBC-04EE-E3A1A4441617}"/>
                </a:ext>
              </a:extLst>
            </p:cNvPr>
            <p:cNvSpPr/>
            <p:nvPr/>
          </p:nvSpPr>
          <p:spPr bwMode="auto">
            <a:xfrm>
              <a:off x="3644280" y="3657280"/>
              <a:ext cx="1905935" cy="648000"/>
            </a:xfrm>
            <a:prstGeom prst="rect">
              <a:avLst/>
            </a:prstGeom>
            <a:solidFill>
              <a:srgbClr val="F8F8F8"/>
            </a:solidFill>
            <a:ln w="12700" cap="flat" cmpd="sng" algn="ctr">
              <a:solidFill>
                <a:srgbClr val="FFFFFF">
                  <a:lumMod val="7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457200" marR="0" lvl="0" indent="-45720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 Deca Light" pitchFamily="2" charset="-78"/>
                </a:rPr>
                <a:t>Select size/number</a:t>
              </a:r>
            </a:p>
          </p:txBody>
        </p:sp>
        <p:sp>
          <p:nvSpPr>
            <p:cNvPr id="82" name="Flowchart: Decision 81">
              <a:extLst>
                <a:ext uri="{FF2B5EF4-FFF2-40B4-BE49-F238E27FC236}">
                  <a16:creationId xmlns:a16="http://schemas.microsoft.com/office/drawing/2014/main" id="{0B3CDE5F-A2B0-1801-F830-B79A17018D31}"/>
                </a:ext>
              </a:extLst>
            </p:cNvPr>
            <p:cNvSpPr/>
            <p:nvPr/>
          </p:nvSpPr>
          <p:spPr bwMode="auto">
            <a:xfrm>
              <a:off x="6537428" y="4609104"/>
              <a:ext cx="1443365" cy="648000"/>
            </a:xfrm>
            <a:prstGeom prst="flowChartDecision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2700" cap="flat" cmpd="sng" algn="ctr">
              <a:solidFill>
                <a:srgbClr val="FC4315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Readex Pro Deca Light" pitchFamily="2" charset="-78"/>
                </a:rPr>
                <a:t>Out of paper?</a:t>
              </a:r>
            </a:p>
          </p:txBody>
        </p:sp>
        <p:cxnSp>
          <p:nvCxnSpPr>
            <p:cNvPr id="83" name="Straight Arrow Connector 82">
              <a:extLst>
                <a:ext uri="{FF2B5EF4-FFF2-40B4-BE49-F238E27FC236}">
                  <a16:creationId xmlns:a16="http://schemas.microsoft.com/office/drawing/2014/main" id="{22AFFA73-F0DC-7E86-2440-5472F08EB6A0}"/>
                </a:ext>
              </a:extLst>
            </p:cNvPr>
            <p:cNvCxnSpPr>
              <a:cxnSpLocks/>
              <a:stCxn id="43" idx="2"/>
              <a:endCxn id="55" idx="0"/>
            </p:cNvCxnSpPr>
            <p:nvPr/>
          </p:nvCxnSpPr>
          <p:spPr>
            <a:xfrm>
              <a:off x="4597248" y="2512276"/>
              <a:ext cx="0" cy="248502"/>
            </a:xfrm>
            <a:prstGeom prst="straightConnector1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headEnd type="none" w="med" len="med"/>
              <a:tailEnd type="arrow" w="med" len="med"/>
            </a:ln>
            <a:effectLst/>
          </p:spPr>
        </p:cxnSp>
        <p:cxnSp>
          <p:nvCxnSpPr>
            <p:cNvPr id="84" name="Straight Arrow Connector 83">
              <a:extLst>
                <a:ext uri="{FF2B5EF4-FFF2-40B4-BE49-F238E27FC236}">
                  <a16:creationId xmlns:a16="http://schemas.microsoft.com/office/drawing/2014/main" id="{B367AF8B-A993-2DAC-F3FE-F30B2C9F0472}"/>
                </a:ext>
              </a:extLst>
            </p:cNvPr>
            <p:cNvCxnSpPr>
              <a:cxnSpLocks/>
              <a:stCxn id="55" idx="2"/>
              <a:endCxn id="81" idx="0"/>
            </p:cNvCxnSpPr>
            <p:nvPr/>
          </p:nvCxnSpPr>
          <p:spPr>
            <a:xfrm>
              <a:off x="4597248" y="3408778"/>
              <a:ext cx="0" cy="248501"/>
            </a:xfrm>
            <a:prstGeom prst="straightConnector1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headEnd type="none" w="med" len="med"/>
              <a:tailEnd type="arrow" w="med" len="med"/>
            </a:ln>
            <a:effectLst/>
          </p:spPr>
        </p:cxnSp>
        <p:cxnSp>
          <p:nvCxnSpPr>
            <p:cNvPr id="85" name="Elbow Connector 180">
              <a:extLst>
                <a:ext uri="{FF2B5EF4-FFF2-40B4-BE49-F238E27FC236}">
                  <a16:creationId xmlns:a16="http://schemas.microsoft.com/office/drawing/2014/main" id="{A80A0CFA-414B-0149-2A8B-61705C17DDB1}"/>
                </a:ext>
              </a:extLst>
            </p:cNvPr>
            <p:cNvCxnSpPr>
              <a:cxnSpLocks/>
              <a:stCxn id="81" idx="2"/>
              <a:endCxn id="82" idx="0"/>
            </p:cNvCxnSpPr>
            <p:nvPr/>
          </p:nvCxnSpPr>
          <p:spPr>
            <a:xfrm rot="16200000" flipH="1">
              <a:off x="5776267" y="3126261"/>
              <a:ext cx="303824" cy="2661863"/>
            </a:xfrm>
            <a:prstGeom prst="bentConnector3">
              <a:avLst>
                <a:gd name="adj1" fmla="val 50000"/>
              </a:avLst>
            </a:prstGeom>
            <a:noFill/>
            <a:ln w="12700" cap="flat" cmpd="sng" algn="ctr">
              <a:solidFill>
                <a:srgbClr val="000000"/>
              </a:solidFill>
              <a:prstDash val="solid"/>
              <a:headEnd type="none" w="med" len="med"/>
              <a:tailEnd type="arrow" w="med" len="med"/>
            </a:ln>
            <a:effectLst/>
          </p:spPr>
        </p:cxnSp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EF3A01AD-A557-B415-E150-DDAA14726D79}"/>
                </a:ext>
              </a:extLst>
            </p:cNvPr>
            <p:cNvSpPr/>
            <p:nvPr/>
          </p:nvSpPr>
          <p:spPr bwMode="auto">
            <a:xfrm>
              <a:off x="6537430" y="5408855"/>
              <a:ext cx="1378414" cy="648000"/>
            </a:xfrm>
            <a:prstGeom prst="rect">
              <a:avLst/>
            </a:prstGeom>
            <a:solidFill>
              <a:srgbClr val="F8F8F8"/>
            </a:solidFill>
            <a:ln w="12700" cap="flat" cmpd="sng" algn="ctr">
              <a:solidFill>
                <a:srgbClr val="FFFFFF">
                  <a:lumMod val="7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457200" marR="0" lvl="0" indent="-45720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 Deca Light" pitchFamily="2" charset="-78"/>
                </a:rPr>
                <a:t>Load papers</a:t>
              </a: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6CFE535B-120D-2308-7A0E-CF53A2F8D572}"/>
                </a:ext>
              </a:extLst>
            </p:cNvPr>
            <p:cNvSpPr txBox="1"/>
            <p:nvPr/>
          </p:nvSpPr>
          <p:spPr>
            <a:xfrm>
              <a:off x="7867783" y="4676332"/>
              <a:ext cx="382874" cy="253916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</a:rPr>
                <a:t>YES</a:t>
              </a:r>
            </a:p>
          </p:txBody>
        </p:sp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74B7C825-6EB5-3091-1A33-C45590C34E2C}"/>
                </a:ext>
              </a:extLst>
            </p:cNvPr>
            <p:cNvSpPr/>
            <p:nvPr/>
          </p:nvSpPr>
          <p:spPr bwMode="auto">
            <a:xfrm>
              <a:off x="3640008" y="4609104"/>
              <a:ext cx="1905935" cy="648000"/>
            </a:xfrm>
            <a:prstGeom prst="rect">
              <a:avLst/>
            </a:prstGeom>
            <a:solidFill>
              <a:srgbClr val="F8F8F8"/>
            </a:solidFill>
            <a:ln w="12700" cap="flat" cmpd="sng" algn="ctr">
              <a:solidFill>
                <a:srgbClr val="FFFFFF">
                  <a:lumMod val="7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457200" marR="0" lvl="0" indent="-45720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 Deca Light" pitchFamily="2" charset="-78"/>
                </a:rPr>
                <a:t>Press Copy button</a:t>
              </a:r>
            </a:p>
          </p:txBody>
        </p:sp>
        <p:cxnSp>
          <p:nvCxnSpPr>
            <p:cNvPr id="89" name="Straight Arrow Connector 88">
              <a:extLst>
                <a:ext uri="{FF2B5EF4-FFF2-40B4-BE49-F238E27FC236}">
                  <a16:creationId xmlns:a16="http://schemas.microsoft.com/office/drawing/2014/main" id="{88F69ABD-4514-FBE9-AAB6-E2321796E356}"/>
                </a:ext>
              </a:extLst>
            </p:cNvPr>
            <p:cNvCxnSpPr>
              <a:cxnSpLocks/>
              <a:stCxn id="82" idx="1"/>
              <a:endCxn id="88" idx="3"/>
            </p:cNvCxnSpPr>
            <p:nvPr/>
          </p:nvCxnSpPr>
          <p:spPr>
            <a:xfrm flipH="1">
              <a:off x="5545942" y="4933104"/>
              <a:ext cx="991485" cy="0"/>
            </a:xfrm>
            <a:prstGeom prst="straightConnector1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headEnd type="none" w="med" len="med"/>
              <a:tailEnd type="arrow" w="med" len="med"/>
            </a:ln>
            <a:effectLst/>
          </p:spPr>
        </p:cxn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12D0E21E-CE69-E066-1EB9-7ED4D7E49676}"/>
                </a:ext>
              </a:extLst>
            </p:cNvPr>
            <p:cNvSpPr txBox="1"/>
            <p:nvPr/>
          </p:nvSpPr>
          <p:spPr>
            <a:xfrm>
              <a:off x="6267346" y="4676332"/>
              <a:ext cx="365042" cy="253916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</a:rPr>
                <a:t>NO</a:t>
              </a:r>
            </a:p>
          </p:txBody>
        </p:sp>
        <p:cxnSp>
          <p:nvCxnSpPr>
            <p:cNvPr id="91" name="Elbow Connector 187">
              <a:extLst>
                <a:ext uri="{FF2B5EF4-FFF2-40B4-BE49-F238E27FC236}">
                  <a16:creationId xmlns:a16="http://schemas.microsoft.com/office/drawing/2014/main" id="{D77DB580-4261-C2EC-10D7-1A079C5155BF}"/>
                </a:ext>
              </a:extLst>
            </p:cNvPr>
            <p:cNvCxnSpPr>
              <a:cxnSpLocks/>
              <a:stCxn id="86" idx="1"/>
            </p:cNvCxnSpPr>
            <p:nvPr/>
          </p:nvCxnSpPr>
          <p:spPr>
            <a:xfrm rot="10800000">
              <a:off x="5545944" y="5094525"/>
              <a:ext cx="991486" cy="638331"/>
            </a:xfrm>
            <a:prstGeom prst="bentConnector3">
              <a:avLst>
                <a:gd name="adj1" fmla="val 50000"/>
              </a:avLst>
            </a:prstGeom>
            <a:noFill/>
            <a:ln w="12700" cap="flat" cmpd="sng" algn="ctr">
              <a:solidFill>
                <a:srgbClr val="000000"/>
              </a:solidFill>
              <a:prstDash val="solid"/>
              <a:headEnd type="none" w="med" len="med"/>
              <a:tailEnd type="arrow" w="med" len="med"/>
            </a:ln>
            <a:effectLst/>
          </p:spPr>
        </p:cxn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BA68DD4D-E918-0064-43F2-E8A0C941CDFB}"/>
                </a:ext>
              </a:extLst>
            </p:cNvPr>
            <p:cNvSpPr/>
            <p:nvPr/>
          </p:nvSpPr>
          <p:spPr bwMode="auto">
            <a:xfrm>
              <a:off x="3640007" y="5408855"/>
              <a:ext cx="1905935" cy="648000"/>
            </a:xfrm>
            <a:prstGeom prst="rect">
              <a:avLst/>
            </a:prstGeom>
            <a:solidFill>
              <a:srgbClr val="F8F8F8"/>
            </a:solidFill>
            <a:ln w="12700" cap="flat" cmpd="sng" algn="ctr">
              <a:solidFill>
                <a:srgbClr val="FFFFFF">
                  <a:lumMod val="7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457200" marR="0" lvl="0" indent="-45720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 Deca Light" pitchFamily="2" charset="-78"/>
                </a:rPr>
                <a:t>Collect photocopies</a:t>
              </a:r>
            </a:p>
          </p:txBody>
        </p:sp>
        <p:cxnSp>
          <p:nvCxnSpPr>
            <p:cNvPr id="93" name="Straight Arrow Connector 92">
              <a:extLst>
                <a:ext uri="{FF2B5EF4-FFF2-40B4-BE49-F238E27FC236}">
                  <a16:creationId xmlns:a16="http://schemas.microsoft.com/office/drawing/2014/main" id="{9D9F3622-DA98-1FCF-0F7F-B766C8E9A206}"/>
                </a:ext>
              </a:extLst>
            </p:cNvPr>
            <p:cNvCxnSpPr>
              <a:cxnSpLocks/>
              <a:stCxn id="88" idx="2"/>
              <a:endCxn id="92" idx="0"/>
            </p:cNvCxnSpPr>
            <p:nvPr/>
          </p:nvCxnSpPr>
          <p:spPr>
            <a:xfrm flipH="1">
              <a:off x="4592974" y="5257103"/>
              <a:ext cx="1" cy="151751"/>
            </a:xfrm>
            <a:prstGeom prst="straightConnector1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headEnd type="none" w="med" len="med"/>
              <a:tailEnd type="arrow" w="med" len="med"/>
            </a:ln>
            <a:effectLst/>
          </p:spPr>
        </p:cxnSp>
        <p:cxnSp>
          <p:nvCxnSpPr>
            <p:cNvPr id="94" name="Straight Arrow Connector 93">
              <a:extLst>
                <a:ext uri="{FF2B5EF4-FFF2-40B4-BE49-F238E27FC236}">
                  <a16:creationId xmlns:a16="http://schemas.microsoft.com/office/drawing/2014/main" id="{393366F0-5F7D-4B88-050D-8702C69BA6DE}"/>
                </a:ext>
              </a:extLst>
            </p:cNvPr>
            <p:cNvCxnSpPr>
              <a:cxnSpLocks/>
              <a:stCxn id="53" idx="1"/>
              <a:endCxn id="55" idx="3"/>
            </p:cNvCxnSpPr>
            <p:nvPr/>
          </p:nvCxnSpPr>
          <p:spPr>
            <a:xfrm flipH="1">
              <a:off x="5550214" y="3084778"/>
              <a:ext cx="962454" cy="0"/>
            </a:xfrm>
            <a:prstGeom prst="straightConnector1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headEnd type="none" w="med" len="med"/>
              <a:tailEnd type="arrow" w="med" len="med"/>
            </a:ln>
            <a:effectLst/>
          </p:spPr>
        </p:cxnSp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91E7ABB7-FC71-D96A-D25F-C2F1078C26F4}"/>
                </a:ext>
              </a:extLst>
            </p:cNvPr>
            <p:cNvSpPr/>
            <p:nvPr/>
          </p:nvSpPr>
          <p:spPr bwMode="auto">
            <a:xfrm>
              <a:off x="8319158" y="4609104"/>
              <a:ext cx="1177789" cy="648000"/>
            </a:xfrm>
            <a:prstGeom prst="rect">
              <a:avLst/>
            </a:prstGeom>
            <a:solidFill>
              <a:srgbClr val="F8F8F8"/>
            </a:solidFill>
            <a:ln w="12700" cap="flat" cmpd="sng" algn="ctr">
              <a:solidFill>
                <a:srgbClr val="FFFFFF">
                  <a:lumMod val="7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457200" marR="0" lvl="0" indent="-45720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Readex Pro Deca Light" pitchFamily="2" charset="-78"/>
                </a:rPr>
                <a:t>Get papers</a:t>
              </a:r>
            </a:p>
          </p:txBody>
        </p:sp>
        <p:cxnSp>
          <p:nvCxnSpPr>
            <p:cNvPr id="96" name="Straight Arrow Connector 95">
              <a:extLst>
                <a:ext uri="{FF2B5EF4-FFF2-40B4-BE49-F238E27FC236}">
                  <a16:creationId xmlns:a16="http://schemas.microsoft.com/office/drawing/2014/main" id="{710A5AA0-859B-2744-4F08-A3915C8D5B0E}"/>
                </a:ext>
              </a:extLst>
            </p:cNvPr>
            <p:cNvCxnSpPr>
              <a:cxnSpLocks/>
              <a:stCxn id="82" idx="3"/>
              <a:endCxn id="95" idx="1"/>
            </p:cNvCxnSpPr>
            <p:nvPr/>
          </p:nvCxnSpPr>
          <p:spPr>
            <a:xfrm>
              <a:off x="7980793" y="4933104"/>
              <a:ext cx="338365" cy="0"/>
            </a:xfrm>
            <a:prstGeom prst="straightConnector1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headEnd type="none" w="med" len="med"/>
              <a:tailEnd type="arrow" w="med" len="med"/>
            </a:ln>
            <a:effectLst/>
          </p:spPr>
        </p:cxnSp>
        <p:cxnSp>
          <p:nvCxnSpPr>
            <p:cNvPr id="97" name="Elbow Connector 195">
              <a:extLst>
                <a:ext uri="{FF2B5EF4-FFF2-40B4-BE49-F238E27FC236}">
                  <a16:creationId xmlns:a16="http://schemas.microsoft.com/office/drawing/2014/main" id="{8B84D6EA-B0CD-3FC9-52D9-BA846878BB19}"/>
                </a:ext>
              </a:extLst>
            </p:cNvPr>
            <p:cNvCxnSpPr>
              <a:cxnSpLocks/>
              <a:stCxn id="95" idx="2"/>
              <a:endCxn id="86" idx="3"/>
            </p:cNvCxnSpPr>
            <p:nvPr/>
          </p:nvCxnSpPr>
          <p:spPr>
            <a:xfrm rot="5400000">
              <a:off x="8174073" y="4998874"/>
              <a:ext cx="475751" cy="992209"/>
            </a:xfrm>
            <a:prstGeom prst="bentConnector2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headEnd type="none" w="med" len="med"/>
              <a:tailEnd type="arrow" w="med" len="med"/>
            </a:ln>
            <a:effectLst/>
          </p:spPr>
        </p:cxnSp>
        <p:cxnSp>
          <p:nvCxnSpPr>
            <p:cNvPr id="98" name="Straight Arrow Connector 97">
              <a:extLst>
                <a:ext uri="{FF2B5EF4-FFF2-40B4-BE49-F238E27FC236}">
                  <a16:creationId xmlns:a16="http://schemas.microsoft.com/office/drawing/2014/main" id="{FFC01EF0-B499-92D8-24E3-27059DA96EB3}"/>
                </a:ext>
              </a:extLst>
            </p:cNvPr>
            <p:cNvCxnSpPr>
              <a:cxnSpLocks/>
              <a:stCxn id="48" idx="6"/>
              <a:endCxn id="92" idx="1"/>
            </p:cNvCxnSpPr>
            <p:nvPr/>
          </p:nvCxnSpPr>
          <p:spPr>
            <a:xfrm>
              <a:off x="2856260" y="5732855"/>
              <a:ext cx="783747" cy="0"/>
            </a:xfrm>
            <a:prstGeom prst="straightConnector1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headEnd type="none" w="med" len="med"/>
              <a:tailEnd type="arrow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549991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C15AF3-4D3F-63DB-CF37-6313CA1FE7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ontent Placeholder 21">
            <a:extLst>
              <a:ext uri="{FF2B5EF4-FFF2-40B4-BE49-F238E27FC236}">
                <a16:creationId xmlns:a16="http://schemas.microsoft.com/office/drawing/2014/main" id="{3CABA7F4-89B6-CC7E-798F-DB39CA9066DB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r>
              <a:rPr lang="en-GB" dirty="0"/>
              <a:t>Initiating a Proposal</a:t>
            </a:r>
            <a:endParaRPr lang="en-US" dirty="0"/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F873B31B-CC8F-ADFC-1E2B-96D78DF51075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Autofit/>
          </a:bodyPr>
          <a:lstStyle/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DEDD1850-0AB3-13AE-24B6-8F1BCF7836E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>
            <a:noAutofit/>
          </a:bodyPr>
          <a:lstStyle/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B2E5E4F1-37D4-33E4-92DF-A264AC327A8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26" name="Content Placeholder 25">
            <a:extLst>
              <a:ext uri="{FF2B5EF4-FFF2-40B4-BE49-F238E27FC236}">
                <a16:creationId xmlns:a16="http://schemas.microsoft.com/office/drawing/2014/main" id="{12E5A8DB-D47E-E10E-54CF-2159FCFDD820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Autofit/>
          </a:bodyPr>
          <a:lstStyle/>
          <a:p>
            <a:r>
              <a:rPr lang="en-US" dirty="0"/>
              <a:t>Swimlane Flowchart </a:t>
            </a:r>
            <a:endParaRPr lang="en-AE" dirty="0"/>
          </a:p>
        </p:txBody>
      </p:sp>
      <p:sp>
        <p:nvSpPr>
          <p:cNvPr id="2" name="Rectangle: Top Corners Rounded 1">
            <a:extLst>
              <a:ext uri="{FF2B5EF4-FFF2-40B4-BE49-F238E27FC236}">
                <a16:creationId xmlns:a16="http://schemas.microsoft.com/office/drawing/2014/main" id="{CC30C432-55EF-D42F-23A2-954308F662E9}"/>
              </a:ext>
            </a:extLst>
          </p:cNvPr>
          <p:cNvSpPr/>
          <p:nvPr/>
        </p:nvSpPr>
        <p:spPr bwMode="auto">
          <a:xfrm>
            <a:off x="6133116" y="720761"/>
            <a:ext cx="5768547" cy="5741350"/>
          </a:xfrm>
          <a:prstGeom prst="round2SameRect">
            <a:avLst>
              <a:gd name="adj1" fmla="val 2389"/>
              <a:gd name="adj2" fmla="val 0"/>
            </a:avLst>
          </a:prstGeom>
          <a:gradFill>
            <a:gsLst>
              <a:gs pos="0">
                <a:schemeClr val="bg1"/>
              </a:gs>
              <a:gs pos="94000">
                <a:schemeClr val="bg1"/>
              </a:gs>
              <a:gs pos="94000">
                <a:schemeClr val="bg1">
                  <a:lumMod val="95000"/>
                </a:schemeClr>
              </a:gs>
              <a:gs pos="100000">
                <a:schemeClr val="bg1">
                  <a:lumMod val="95000"/>
                </a:schemeClr>
              </a:gs>
            </a:gsLst>
            <a:lin ang="16200000" scaled="1"/>
          </a:gradFill>
          <a:ln w="12700" cap="flat" cmpd="sng" algn="ctr">
            <a:solidFill>
              <a:sysClr val="window" lastClr="FFFFFF">
                <a:lumMod val="75000"/>
              </a:sys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0" rIns="3600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457200" marR="0" lvl="0" indent="-45720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OPPORTUNITY LEADER</a:t>
            </a:r>
          </a:p>
        </p:txBody>
      </p:sp>
      <p:sp>
        <p:nvSpPr>
          <p:cNvPr id="4" name="Rectangle: Top Corners Rounded 3">
            <a:extLst>
              <a:ext uri="{FF2B5EF4-FFF2-40B4-BE49-F238E27FC236}">
                <a16:creationId xmlns:a16="http://schemas.microsoft.com/office/drawing/2014/main" id="{97C3EDA1-39D7-E60F-3A9F-EBB335FFFEBD}"/>
              </a:ext>
            </a:extLst>
          </p:cNvPr>
          <p:cNvSpPr/>
          <p:nvPr/>
        </p:nvSpPr>
        <p:spPr bwMode="auto">
          <a:xfrm>
            <a:off x="3538997" y="720760"/>
            <a:ext cx="2595043" cy="5741351"/>
          </a:xfrm>
          <a:prstGeom prst="round2SameRect">
            <a:avLst>
              <a:gd name="adj1" fmla="val 3862"/>
              <a:gd name="adj2" fmla="val 0"/>
            </a:avLst>
          </a:prstGeom>
          <a:gradFill>
            <a:gsLst>
              <a:gs pos="0">
                <a:schemeClr val="bg1"/>
              </a:gs>
              <a:gs pos="94000">
                <a:schemeClr val="bg1"/>
              </a:gs>
              <a:gs pos="94000">
                <a:schemeClr val="bg1">
                  <a:lumMod val="95000"/>
                </a:schemeClr>
              </a:gs>
              <a:gs pos="100000">
                <a:schemeClr val="bg1">
                  <a:lumMod val="95000"/>
                </a:schemeClr>
              </a:gs>
            </a:gsLst>
            <a:lin ang="16200000" scaled="1"/>
          </a:gradFill>
          <a:ln w="12700" cap="flat" cmpd="sng" algn="ctr">
            <a:solidFill>
              <a:sysClr val="window" lastClr="FFFFFF">
                <a:lumMod val="75000"/>
              </a:sys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0" rIns="3600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457200" marR="0" lvl="0" indent="-45720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PROPOSAL TEAM</a:t>
            </a:r>
          </a:p>
        </p:txBody>
      </p:sp>
      <p:sp>
        <p:nvSpPr>
          <p:cNvPr id="5" name="Rectangle: Top Corners Rounded 4">
            <a:extLst>
              <a:ext uri="{FF2B5EF4-FFF2-40B4-BE49-F238E27FC236}">
                <a16:creationId xmlns:a16="http://schemas.microsoft.com/office/drawing/2014/main" id="{75CA021E-53EC-5DF5-D3E7-E73BE5EAC5FC}"/>
              </a:ext>
            </a:extLst>
          </p:cNvPr>
          <p:cNvSpPr/>
          <p:nvPr/>
        </p:nvSpPr>
        <p:spPr bwMode="auto">
          <a:xfrm>
            <a:off x="944876" y="720761"/>
            <a:ext cx="2595043" cy="5741350"/>
          </a:xfrm>
          <a:prstGeom prst="round2SameRect">
            <a:avLst>
              <a:gd name="adj1" fmla="val 3862"/>
              <a:gd name="adj2" fmla="val 0"/>
            </a:avLst>
          </a:prstGeom>
          <a:gradFill>
            <a:gsLst>
              <a:gs pos="0">
                <a:schemeClr val="bg1"/>
              </a:gs>
              <a:gs pos="94000">
                <a:schemeClr val="bg1"/>
              </a:gs>
              <a:gs pos="94000">
                <a:schemeClr val="bg1">
                  <a:lumMod val="95000"/>
                </a:schemeClr>
              </a:gs>
              <a:gs pos="100000">
                <a:schemeClr val="bg1">
                  <a:lumMod val="95000"/>
                </a:schemeClr>
              </a:gs>
            </a:gsLst>
            <a:lin ang="16200000" scaled="1"/>
          </a:gradFill>
          <a:ln w="12700" cap="flat" cmpd="sng" algn="ctr">
            <a:solidFill>
              <a:sysClr val="window" lastClr="FFFFFF">
                <a:lumMod val="75000"/>
              </a:sys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0" rIns="3600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457200" indent="-457200"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Calibri" panose="020F0502020204030204" pitchFamily="34" charset="0"/>
              </a:rPr>
              <a:t>BD TEAM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EFEE1F3-804D-3716-BECF-D45BC4A0E67D}"/>
              </a:ext>
            </a:extLst>
          </p:cNvPr>
          <p:cNvGrpSpPr/>
          <p:nvPr/>
        </p:nvGrpSpPr>
        <p:grpSpPr>
          <a:xfrm>
            <a:off x="944875" y="971508"/>
            <a:ext cx="10956787" cy="219910"/>
            <a:chOff x="1727856" y="1340346"/>
            <a:chExt cx="7161045" cy="219910"/>
          </a:xfrm>
        </p:grpSpPr>
        <p:sp>
          <p:nvSpPr>
            <p:cNvPr id="7" name="Chevron 22">
              <a:extLst>
                <a:ext uri="{FF2B5EF4-FFF2-40B4-BE49-F238E27FC236}">
                  <a16:creationId xmlns:a16="http://schemas.microsoft.com/office/drawing/2014/main" id="{57754C66-5A8A-0254-7469-DD6DE3435D40}"/>
                </a:ext>
              </a:extLst>
            </p:cNvPr>
            <p:cNvSpPr/>
            <p:nvPr/>
          </p:nvSpPr>
          <p:spPr bwMode="auto">
            <a:xfrm rot="5400000">
              <a:off x="1764310" y="1303892"/>
              <a:ext cx="219910" cy="292817"/>
            </a:xfrm>
            <a:prstGeom prst="chevron">
              <a:avLst>
                <a:gd name="adj" fmla="val 100000"/>
              </a:avLst>
            </a:prstGeom>
            <a:solidFill>
              <a:srgbClr val="99CCFF"/>
            </a:solidFill>
            <a:ln w="12700" cap="flat" cmpd="sng" algn="ctr">
              <a:solidFill>
                <a:srgbClr val="FFFFFF">
                  <a:lumMod val="7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457200" marR="0" lvl="0" indent="-45720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  <p:sp>
          <p:nvSpPr>
            <p:cNvPr id="8" name="Chevron 288">
              <a:extLst>
                <a:ext uri="{FF2B5EF4-FFF2-40B4-BE49-F238E27FC236}">
                  <a16:creationId xmlns:a16="http://schemas.microsoft.com/office/drawing/2014/main" id="{921D5153-F188-06BC-2B73-3486F124474E}"/>
                </a:ext>
              </a:extLst>
            </p:cNvPr>
            <p:cNvSpPr/>
            <p:nvPr/>
          </p:nvSpPr>
          <p:spPr bwMode="auto">
            <a:xfrm rot="5400000">
              <a:off x="2062929" y="1303892"/>
              <a:ext cx="219910" cy="292817"/>
            </a:xfrm>
            <a:prstGeom prst="chevron">
              <a:avLst>
                <a:gd name="adj" fmla="val 100000"/>
              </a:avLst>
            </a:prstGeom>
            <a:solidFill>
              <a:srgbClr val="99CCFF"/>
            </a:solidFill>
            <a:ln w="12700" cap="flat" cmpd="sng" algn="ctr">
              <a:solidFill>
                <a:srgbClr val="FFFFFF">
                  <a:lumMod val="7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457200" marR="0" lvl="0" indent="-45720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  <p:sp>
          <p:nvSpPr>
            <p:cNvPr id="9" name="Chevron 289">
              <a:extLst>
                <a:ext uri="{FF2B5EF4-FFF2-40B4-BE49-F238E27FC236}">
                  <a16:creationId xmlns:a16="http://schemas.microsoft.com/office/drawing/2014/main" id="{F45A05D6-E598-4452-CE12-F4D92B66F427}"/>
                </a:ext>
              </a:extLst>
            </p:cNvPr>
            <p:cNvSpPr/>
            <p:nvPr/>
          </p:nvSpPr>
          <p:spPr bwMode="auto">
            <a:xfrm rot="5400000">
              <a:off x="2361548" y="1303892"/>
              <a:ext cx="219910" cy="292817"/>
            </a:xfrm>
            <a:prstGeom prst="chevron">
              <a:avLst>
                <a:gd name="adj" fmla="val 100000"/>
              </a:avLst>
            </a:prstGeom>
            <a:solidFill>
              <a:srgbClr val="99CCFF"/>
            </a:solidFill>
            <a:ln w="12700" cap="flat" cmpd="sng" algn="ctr">
              <a:solidFill>
                <a:srgbClr val="FFFFFF">
                  <a:lumMod val="7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457200" marR="0" lvl="0" indent="-45720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  <p:sp>
          <p:nvSpPr>
            <p:cNvPr id="10" name="Chevron 290">
              <a:extLst>
                <a:ext uri="{FF2B5EF4-FFF2-40B4-BE49-F238E27FC236}">
                  <a16:creationId xmlns:a16="http://schemas.microsoft.com/office/drawing/2014/main" id="{C13083CB-EC9C-A406-873B-E00153451E94}"/>
                </a:ext>
              </a:extLst>
            </p:cNvPr>
            <p:cNvSpPr/>
            <p:nvPr/>
          </p:nvSpPr>
          <p:spPr bwMode="auto">
            <a:xfrm rot="5400000">
              <a:off x="2660167" y="1303892"/>
              <a:ext cx="219910" cy="292817"/>
            </a:xfrm>
            <a:prstGeom prst="chevron">
              <a:avLst>
                <a:gd name="adj" fmla="val 100000"/>
              </a:avLst>
            </a:prstGeom>
            <a:solidFill>
              <a:srgbClr val="99CCFF"/>
            </a:solidFill>
            <a:ln w="12700" cap="flat" cmpd="sng" algn="ctr">
              <a:solidFill>
                <a:srgbClr val="FFFFFF">
                  <a:lumMod val="7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457200" marR="0" lvl="0" indent="-45720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  <p:sp>
          <p:nvSpPr>
            <p:cNvPr id="11" name="Chevron 291">
              <a:extLst>
                <a:ext uri="{FF2B5EF4-FFF2-40B4-BE49-F238E27FC236}">
                  <a16:creationId xmlns:a16="http://schemas.microsoft.com/office/drawing/2014/main" id="{95CACBE1-BE25-51D6-A6F5-B758622962DF}"/>
                </a:ext>
              </a:extLst>
            </p:cNvPr>
            <p:cNvSpPr/>
            <p:nvPr/>
          </p:nvSpPr>
          <p:spPr bwMode="auto">
            <a:xfrm rot="5400000">
              <a:off x="2958786" y="1303892"/>
              <a:ext cx="219910" cy="292817"/>
            </a:xfrm>
            <a:prstGeom prst="chevron">
              <a:avLst>
                <a:gd name="adj" fmla="val 100000"/>
              </a:avLst>
            </a:prstGeom>
            <a:solidFill>
              <a:srgbClr val="99CCFF"/>
            </a:solidFill>
            <a:ln w="12700" cap="flat" cmpd="sng" algn="ctr">
              <a:solidFill>
                <a:srgbClr val="FFFFFF">
                  <a:lumMod val="7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457200" marR="0" lvl="0" indent="-45720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  <p:sp>
          <p:nvSpPr>
            <p:cNvPr id="12" name="Chevron 292">
              <a:extLst>
                <a:ext uri="{FF2B5EF4-FFF2-40B4-BE49-F238E27FC236}">
                  <a16:creationId xmlns:a16="http://schemas.microsoft.com/office/drawing/2014/main" id="{0C147100-6367-BCFF-4E8E-FD4622892772}"/>
                </a:ext>
              </a:extLst>
            </p:cNvPr>
            <p:cNvSpPr/>
            <p:nvPr/>
          </p:nvSpPr>
          <p:spPr bwMode="auto">
            <a:xfrm rot="5400000">
              <a:off x="3257405" y="1303892"/>
              <a:ext cx="219910" cy="292817"/>
            </a:xfrm>
            <a:prstGeom prst="chevron">
              <a:avLst>
                <a:gd name="adj" fmla="val 100000"/>
              </a:avLst>
            </a:prstGeom>
            <a:solidFill>
              <a:srgbClr val="99CCFF"/>
            </a:solidFill>
            <a:ln w="12700" cap="flat" cmpd="sng" algn="ctr">
              <a:solidFill>
                <a:srgbClr val="FFFFFF">
                  <a:lumMod val="7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457200" marR="0" lvl="0" indent="-45720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  <p:sp>
          <p:nvSpPr>
            <p:cNvPr id="13" name="Chevron 293">
              <a:extLst>
                <a:ext uri="{FF2B5EF4-FFF2-40B4-BE49-F238E27FC236}">
                  <a16:creationId xmlns:a16="http://schemas.microsoft.com/office/drawing/2014/main" id="{E9C9A330-9ACD-F92D-3D90-7544DD83FB86}"/>
                </a:ext>
              </a:extLst>
            </p:cNvPr>
            <p:cNvSpPr/>
            <p:nvPr/>
          </p:nvSpPr>
          <p:spPr bwMode="auto">
            <a:xfrm rot="5400000">
              <a:off x="3556024" y="1303892"/>
              <a:ext cx="219910" cy="292817"/>
            </a:xfrm>
            <a:prstGeom prst="chevron">
              <a:avLst>
                <a:gd name="adj" fmla="val 100000"/>
              </a:avLst>
            </a:prstGeom>
            <a:solidFill>
              <a:srgbClr val="99CCFF"/>
            </a:solidFill>
            <a:ln w="12700" cap="flat" cmpd="sng" algn="ctr">
              <a:solidFill>
                <a:srgbClr val="FFFFFF">
                  <a:lumMod val="7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457200" marR="0" lvl="0" indent="-45720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  <p:sp>
          <p:nvSpPr>
            <p:cNvPr id="14" name="Chevron 294">
              <a:extLst>
                <a:ext uri="{FF2B5EF4-FFF2-40B4-BE49-F238E27FC236}">
                  <a16:creationId xmlns:a16="http://schemas.microsoft.com/office/drawing/2014/main" id="{5821C192-EC2B-EAB9-DA50-95DF7F42D893}"/>
                </a:ext>
              </a:extLst>
            </p:cNvPr>
            <p:cNvSpPr/>
            <p:nvPr/>
          </p:nvSpPr>
          <p:spPr bwMode="auto">
            <a:xfrm rot="5400000">
              <a:off x="3854643" y="1303892"/>
              <a:ext cx="219910" cy="292817"/>
            </a:xfrm>
            <a:prstGeom prst="chevron">
              <a:avLst>
                <a:gd name="adj" fmla="val 100000"/>
              </a:avLst>
            </a:prstGeom>
            <a:solidFill>
              <a:srgbClr val="99CCFF"/>
            </a:solidFill>
            <a:ln w="12700" cap="flat" cmpd="sng" algn="ctr">
              <a:solidFill>
                <a:srgbClr val="FFFFFF">
                  <a:lumMod val="7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457200" marR="0" lvl="0" indent="-45720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  <p:sp>
          <p:nvSpPr>
            <p:cNvPr id="15" name="Chevron 295">
              <a:extLst>
                <a:ext uri="{FF2B5EF4-FFF2-40B4-BE49-F238E27FC236}">
                  <a16:creationId xmlns:a16="http://schemas.microsoft.com/office/drawing/2014/main" id="{DA36C71A-8049-FB91-C9BF-CD8FEB1FD7E1}"/>
                </a:ext>
              </a:extLst>
            </p:cNvPr>
            <p:cNvSpPr/>
            <p:nvPr/>
          </p:nvSpPr>
          <p:spPr bwMode="auto">
            <a:xfrm rot="5400000">
              <a:off x="4153262" y="1303892"/>
              <a:ext cx="219910" cy="292817"/>
            </a:xfrm>
            <a:prstGeom prst="chevron">
              <a:avLst>
                <a:gd name="adj" fmla="val 100000"/>
              </a:avLst>
            </a:prstGeom>
            <a:solidFill>
              <a:srgbClr val="99CCFF"/>
            </a:solidFill>
            <a:ln w="12700" cap="flat" cmpd="sng" algn="ctr">
              <a:solidFill>
                <a:srgbClr val="FFFFFF">
                  <a:lumMod val="7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457200" marR="0" lvl="0" indent="-45720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  <p:sp>
          <p:nvSpPr>
            <p:cNvPr id="20" name="Chevron 296">
              <a:extLst>
                <a:ext uri="{FF2B5EF4-FFF2-40B4-BE49-F238E27FC236}">
                  <a16:creationId xmlns:a16="http://schemas.microsoft.com/office/drawing/2014/main" id="{217246BB-5C17-38C5-5B5B-9A0C8E051F82}"/>
                </a:ext>
              </a:extLst>
            </p:cNvPr>
            <p:cNvSpPr/>
            <p:nvPr/>
          </p:nvSpPr>
          <p:spPr bwMode="auto">
            <a:xfrm rot="5400000">
              <a:off x="4451881" y="1303892"/>
              <a:ext cx="219910" cy="292817"/>
            </a:xfrm>
            <a:prstGeom prst="chevron">
              <a:avLst>
                <a:gd name="adj" fmla="val 100000"/>
              </a:avLst>
            </a:prstGeom>
            <a:solidFill>
              <a:srgbClr val="99CCFF"/>
            </a:solidFill>
            <a:ln w="12700" cap="flat" cmpd="sng" algn="ctr">
              <a:solidFill>
                <a:srgbClr val="FFFFFF">
                  <a:lumMod val="7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457200" marR="0" lvl="0" indent="-45720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  <p:sp>
          <p:nvSpPr>
            <p:cNvPr id="21" name="Chevron 297">
              <a:extLst>
                <a:ext uri="{FF2B5EF4-FFF2-40B4-BE49-F238E27FC236}">
                  <a16:creationId xmlns:a16="http://schemas.microsoft.com/office/drawing/2014/main" id="{53FFB282-4D1E-67A5-24F4-003A317AB98E}"/>
                </a:ext>
              </a:extLst>
            </p:cNvPr>
            <p:cNvSpPr/>
            <p:nvPr/>
          </p:nvSpPr>
          <p:spPr bwMode="auto">
            <a:xfrm rot="5400000">
              <a:off x="4750500" y="1303892"/>
              <a:ext cx="219910" cy="292817"/>
            </a:xfrm>
            <a:prstGeom prst="chevron">
              <a:avLst>
                <a:gd name="adj" fmla="val 100000"/>
              </a:avLst>
            </a:prstGeom>
            <a:solidFill>
              <a:srgbClr val="99CCFF"/>
            </a:solidFill>
            <a:ln w="12700" cap="flat" cmpd="sng" algn="ctr">
              <a:solidFill>
                <a:srgbClr val="FFFFFF">
                  <a:lumMod val="7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457200" marR="0" lvl="0" indent="-45720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  <p:sp>
          <p:nvSpPr>
            <p:cNvPr id="52" name="Chevron 298">
              <a:extLst>
                <a:ext uri="{FF2B5EF4-FFF2-40B4-BE49-F238E27FC236}">
                  <a16:creationId xmlns:a16="http://schemas.microsoft.com/office/drawing/2014/main" id="{C92000AF-2057-8990-0363-F6BF2B2A1CC8}"/>
                </a:ext>
              </a:extLst>
            </p:cNvPr>
            <p:cNvSpPr/>
            <p:nvPr/>
          </p:nvSpPr>
          <p:spPr bwMode="auto">
            <a:xfrm rot="5400000">
              <a:off x="5049119" y="1303892"/>
              <a:ext cx="219910" cy="292817"/>
            </a:xfrm>
            <a:prstGeom prst="chevron">
              <a:avLst>
                <a:gd name="adj" fmla="val 100000"/>
              </a:avLst>
            </a:prstGeom>
            <a:solidFill>
              <a:srgbClr val="99CCFF"/>
            </a:solidFill>
            <a:ln w="12700" cap="flat" cmpd="sng" algn="ctr">
              <a:solidFill>
                <a:srgbClr val="FFFFFF">
                  <a:lumMod val="7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457200" marR="0" lvl="0" indent="-45720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  <p:sp>
          <p:nvSpPr>
            <p:cNvPr id="53" name="Chevron 299">
              <a:extLst>
                <a:ext uri="{FF2B5EF4-FFF2-40B4-BE49-F238E27FC236}">
                  <a16:creationId xmlns:a16="http://schemas.microsoft.com/office/drawing/2014/main" id="{EF1607C6-082C-EB76-6561-586984D829E4}"/>
                </a:ext>
              </a:extLst>
            </p:cNvPr>
            <p:cNvSpPr/>
            <p:nvPr/>
          </p:nvSpPr>
          <p:spPr bwMode="auto">
            <a:xfrm rot="5400000">
              <a:off x="5347738" y="1303892"/>
              <a:ext cx="219910" cy="292817"/>
            </a:xfrm>
            <a:prstGeom prst="chevron">
              <a:avLst>
                <a:gd name="adj" fmla="val 100000"/>
              </a:avLst>
            </a:prstGeom>
            <a:solidFill>
              <a:srgbClr val="99CCFF"/>
            </a:solidFill>
            <a:ln w="12700" cap="flat" cmpd="sng" algn="ctr">
              <a:solidFill>
                <a:srgbClr val="FFFFFF">
                  <a:lumMod val="7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457200" marR="0" lvl="0" indent="-45720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  <p:sp>
          <p:nvSpPr>
            <p:cNvPr id="54" name="Chevron 300">
              <a:extLst>
                <a:ext uri="{FF2B5EF4-FFF2-40B4-BE49-F238E27FC236}">
                  <a16:creationId xmlns:a16="http://schemas.microsoft.com/office/drawing/2014/main" id="{9A556721-9F0F-5775-3198-E5ED1A4F4330}"/>
                </a:ext>
              </a:extLst>
            </p:cNvPr>
            <p:cNvSpPr/>
            <p:nvPr/>
          </p:nvSpPr>
          <p:spPr bwMode="auto">
            <a:xfrm rot="5400000">
              <a:off x="5646357" y="1303892"/>
              <a:ext cx="219910" cy="292817"/>
            </a:xfrm>
            <a:prstGeom prst="chevron">
              <a:avLst>
                <a:gd name="adj" fmla="val 100000"/>
              </a:avLst>
            </a:prstGeom>
            <a:solidFill>
              <a:srgbClr val="99CCFF"/>
            </a:solidFill>
            <a:ln w="12700" cap="flat" cmpd="sng" algn="ctr">
              <a:solidFill>
                <a:srgbClr val="FFFFFF">
                  <a:lumMod val="7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457200" marR="0" lvl="0" indent="-45720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  <p:sp>
          <p:nvSpPr>
            <p:cNvPr id="55" name="Chevron 301">
              <a:extLst>
                <a:ext uri="{FF2B5EF4-FFF2-40B4-BE49-F238E27FC236}">
                  <a16:creationId xmlns:a16="http://schemas.microsoft.com/office/drawing/2014/main" id="{F6E7632D-D59D-4BF3-7CDB-1510AF33654D}"/>
                </a:ext>
              </a:extLst>
            </p:cNvPr>
            <p:cNvSpPr/>
            <p:nvPr/>
          </p:nvSpPr>
          <p:spPr bwMode="auto">
            <a:xfrm rot="5400000">
              <a:off x="5944976" y="1303892"/>
              <a:ext cx="219910" cy="292817"/>
            </a:xfrm>
            <a:prstGeom prst="chevron">
              <a:avLst>
                <a:gd name="adj" fmla="val 100000"/>
              </a:avLst>
            </a:prstGeom>
            <a:solidFill>
              <a:srgbClr val="99CCFF"/>
            </a:solidFill>
            <a:ln w="12700" cap="flat" cmpd="sng" algn="ctr">
              <a:solidFill>
                <a:srgbClr val="FFFFFF">
                  <a:lumMod val="7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457200" marR="0" lvl="0" indent="-45720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  <p:sp>
          <p:nvSpPr>
            <p:cNvPr id="56" name="Chevron 302">
              <a:extLst>
                <a:ext uri="{FF2B5EF4-FFF2-40B4-BE49-F238E27FC236}">
                  <a16:creationId xmlns:a16="http://schemas.microsoft.com/office/drawing/2014/main" id="{69B16090-5257-C1E1-3429-C2D72C54D211}"/>
                </a:ext>
              </a:extLst>
            </p:cNvPr>
            <p:cNvSpPr/>
            <p:nvPr/>
          </p:nvSpPr>
          <p:spPr bwMode="auto">
            <a:xfrm rot="5400000">
              <a:off x="6243595" y="1303892"/>
              <a:ext cx="219910" cy="292817"/>
            </a:xfrm>
            <a:prstGeom prst="chevron">
              <a:avLst>
                <a:gd name="adj" fmla="val 100000"/>
              </a:avLst>
            </a:prstGeom>
            <a:solidFill>
              <a:srgbClr val="99CCFF"/>
            </a:solidFill>
            <a:ln w="12700" cap="flat" cmpd="sng" algn="ctr">
              <a:solidFill>
                <a:srgbClr val="FFFFFF">
                  <a:lumMod val="7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457200" marR="0" lvl="0" indent="-45720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  <p:sp>
          <p:nvSpPr>
            <p:cNvPr id="57" name="Chevron 303">
              <a:extLst>
                <a:ext uri="{FF2B5EF4-FFF2-40B4-BE49-F238E27FC236}">
                  <a16:creationId xmlns:a16="http://schemas.microsoft.com/office/drawing/2014/main" id="{9BC39CC3-7BBD-A513-66F9-B32BD86BB6B6}"/>
                </a:ext>
              </a:extLst>
            </p:cNvPr>
            <p:cNvSpPr/>
            <p:nvPr/>
          </p:nvSpPr>
          <p:spPr bwMode="auto">
            <a:xfrm rot="5400000">
              <a:off x="6542214" y="1303892"/>
              <a:ext cx="219910" cy="292817"/>
            </a:xfrm>
            <a:prstGeom prst="chevron">
              <a:avLst>
                <a:gd name="adj" fmla="val 100000"/>
              </a:avLst>
            </a:prstGeom>
            <a:solidFill>
              <a:srgbClr val="99CCFF"/>
            </a:solidFill>
            <a:ln w="12700" cap="flat" cmpd="sng" algn="ctr">
              <a:solidFill>
                <a:srgbClr val="FFFFFF">
                  <a:lumMod val="7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457200" marR="0" lvl="0" indent="-45720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  <p:sp>
          <p:nvSpPr>
            <p:cNvPr id="58" name="Chevron 22">
              <a:extLst>
                <a:ext uri="{FF2B5EF4-FFF2-40B4-BE49-F238E27FC236}">
                  <a16:creationId xmlns:a16="http://schemas.microsoft.com/office/drawing/2014/main" id="{940B10AF-6FE5-AFE1-E1E3-B6AB253BBDB6}"/>
                </a:ext>
              </a:extLst>
            </p:cNvPr>
            <p:cNvSpPr/>
            <p:nvPr/>
          </p:nvSpPr>
          <p:spPr bwMode="auto">
            <a:xfrm rot="5400000">
              <a:off x="6840833" y="1303892"/>
              <a:ext cx="219910" cy="292817"/>
            </a:xfrm>
            <a:prstGeom prst="chevron">
              <a:avLst>
                <a:gd name="adj" fmla="val 100000"/>
              </a:avLst>
            </a:prstGeom>
            <a:solidFill>
              <a:srgbClr val="99CCFF"/>
            </a:solidFill>
            <a:ln w="12700" cap="flat" cmpd="sng" algn="ctr">
              <a:solidFill>
                <a:srgbClr val="FFFFFF">
                  <a:lumMod val="7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457200" marR="0" lvl="0" indent="-45720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  <p:sp>
          <p:nvSpPr>
            <p:cNvPr id="59" name="Chevron 288">
              <a:extLst>
                <a:ext uri="{FF2B5EF4-FFF2-40B4-BE49-F238E27FC236}">
                  <a16:creationId xmlns:a16="http://schemas.microsoft.com/office/drawing/2014/main" id="{B4F73579-A9B0-204E-F4AE-2E6F3D8E6471}"/>
                </a:ext>
              </a:extLst>
            </p:cNvPr>
            <p:cNvSpPr/>
            <p:nvPr/>
          </p:nvSpPr>
          <p:spPr bwMode="auto">
            <a:xfrm rot="5400000">
              <a:off x="7139452" y="1303892"/>
              <a:ext cx="219910" cy="292817"/>
            </a:xfrm>
            <a:prstGeom prst="chevron">
              <a:avLst>
                <a:gd name="adj" fmla="val 100000"/>
              </a:avLst>
            </a:prstGeom>
            <a:solidFill>
              <a:srgbClr val="99CCFF"/>
            </a:solidFill>
            <a:ln w="12700" cap="flat" cmpd="sng" algn="ctr">
              <a:solidFill>
                <a:srgbClr val="FFFFFF">
                  <a:lumMod val="7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457200" marR="0" lvl="0" indent="-45720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  <p:sp>
          <p:nvSpPr>
            <p:cNvPr id="60" name="Chevron 289">
              <a:extLst>
                <a:ext uri="{FF2B5EF4-FFF2-40B4-BE49-F238E27FC236}">
                  <a16:creationId xmlns:a16="http://schemas.microsoft.com/office/drawing/2014/main" id="{697AC240-8DBF-7716-4304-B71E77CB3333}"/>
                </a:ext>
              </a:extLst>
            </p:cNvPr>
            <p:cNvSpPr/>
            <p:nvPr/>
          </p:nvSpPr>
          <p:spPr bwMode="auto">
            <a:xfrm rot="5400000">
              <a:off x="7438071" y="1303892"/>
              <a:ext cx="219910" cy="292817"/>
            </a:xfrm>
            <a:prstGeom prst="chevron">
              <a:avLst>
                <a:gd name="adj" fmla="val 100000"/>
              </a:avLst>
            </a:prstGeom>
            <a:solidFill>
              <a:srgbClr val="99CCFF"/>
            </a:solidFill>
            <a:ln w="12700" cap="flat" cmpd="sng" algn="ctr">
              <a:solidFill>
                <a:srgbClr val="FFFFFF">
                  <a:lumMod val="7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457200" marR="0" lvl="0" indent="-45720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  <p:sp>
          <p:nvSpPr>
            <p:cNvPr id="61" name="Chevron 290">
              <a:extLst>
                <a:ext uri="{FF2B5EF4-FFF2-40B4-BE49-F238E27FC236}">
                  <a16:creationId xmlns:a16="http://schemas.microsoft.com/office/drawing/2014/main" id="{4303EED3-6FC4-BB30-4CCD-922040B434E4}"/>
                </a:ext>
              </a:extLst>
            </p:cNvPr>
            <p:cNvSpPr/>
            <p:nvPr/>
          </p:nvSpPr>
          <p:spPr bwMode="auto">
            <a:xfrm rot="5400000">
              <a:off x="7736690" y="1303892"/>
              <a:ext cx="219910" cy="292817"/>
            </a:xfrm>
            <a:prstGeom prst="chevron">
              <a:avLst>
                <a:gd name="adj" fmla="val 100000"/>
              </a:avLst>
            </a:prstGeom>
            <a:solidFill>
              <a:srgbClr val="99CCFF"/>
            </a:solidFill>
            <a:ln w="12700" cap="flat" cmpd="sng" algn="ctr">
              <a:solidFill>
                <a:srgbClr val="FFFFFF">
                  <a:lumMod val="7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457200" marR="0" lvl="0" indent="-45720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  <p:sp>
          <p:nvSpPr>
            <p:cNvPr id="62" name="Chevron 291">
              <a:extLst>
                <a:ext uri="{FF2B5EF4-FFF2-40B4-BE49-F238E27FC236}">
                  <a16:creationId xmlns:a16="http://schemas.microsoft.com/office/drawing/2014/main" id="{B5279DEF-D84F-AAA3-4536-0AD82DC6EB3F}"/>
                </a:ext>
              </a:extLst>
            </p:cNvPr>
            <p:cNvSpPr/>
            <p:nvPr/>
          </p:nvSpPr>
          <p:spPr bwMode="auto">
            <a:xfrm rot="5400000">
              <a:off x="8035309" y="1303892"/>
              <a:ext cx="219910" cy="292817"/>
            </a:xfrm>
            <a:prstGeom prst="chevron">
              <a:avLst>
                <a:gd name="adj" fmla="val 100000"/>
              </a:avLst>
            </a:prstGeom>
            <a:solidFill>
              <a:srgbClr val="99CCFF"/>
            </a:solidFill>
            <a:ln w="12700" cap="flat" cmpd="sng" algn="ctr">
              <a:solidFill>
                <a:srgbClr val="FFFFFF">
                  <a:lumMod val="7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457200" marR="0" lvl="0" indent="-45720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  <p:sp>
          <p:nvSpPr>
            <p:cNvPr id="67" name="Chevron 292">
              <a:extLst>
                <a:ext uri="{FF2B5EF4-FFF2-40B4-BE49-F238E27FC236}">
                  <a16:creationId xmlns:a16="http://schemas.microsoft.com/office/drawing/2014/main" id="{9CFA26D9-10B6-1ECF-A07E-F9A13C88A110}"/>
                </a:ext>
              </a:extLst>
            </p:cNvPr>
            <p:cNvSpPr/>
            <p:nvPr/>
          </p:nvSpPr>
          <p:spPr bwMode="auto">
            <a:xfrm rot="5400000">
              <a:off x="8333928" y="1303892"/>
              <a:ext cx="219910" cy="292817"/>
            </a:xfrm>
            <a:prstGeom prst="chevron">
              <a:avLst>
                <a:gd name="adj" fmla="val 100000"/>
              </a:avLst>
            </a:prstGeom>
            <a:solidFill>
              <a:srgbClr val="99CCFF"/>
            </a:solidFill>
            <a:ln w="12700" cap="flat" cmpd="sng" algn="ctr">
              <a:solidFill>
                <a:srgbClr val="FFFFFF">
                  <a:lumMod val="7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457200" marR="0" lvl="0" indent="-45720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  <p:sp>
          <p:nvSpPr>
            <p:cNvPr id="68" name="Chevron 293">
              <a:extLst>
                <a:ext uri="{FF2B5EF4-FFF2-40B4-BE49-F238E27FC236}">
                  <a16:creationId xmlns:a16="http://schemas.microsoft.com/office/drawing/2014/main" id="{835777F3-AE87-289E-BBC5-C597F4850F1C}"/>
                </a:ext>
              </a:extLst>
            </p:cNvPr>
            <p:cNvSpPr/>
            <p:nvPr/>
          </p:nvSpPr>
          <p:spPr bwMode="auto">
            <a:xfrm rot="5400000">
              <a:off x="8632538" y="1303892"/>
              <a:ext cx="219910" cy="292817"/>
            </a:xfrm>
            <a:prstGeom prst="chevron">
              <a:avLst>
                <a:gd name="adj" fmla="val 100000"/>
              </a:avLst>
            </a:prstGeom>
            <a:solidFill>
              <a:srgbClr val="99CCFF"/>
            </a:solidFill>
            <a:ln w="12700" cap="flat" cmpd="sng" algn="ctr">
              <a:solidFill>
                <a:srgbClr val="FFFFFF">
                  <a:lumMod val="75000"/>
                </a:srgb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2075" tIns="46038" rIns="92075" bIns="46038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457200" marR="0" lvl="0" indent="-45720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</p:grpSp>
      <p:sp>
        <p:nvSpPr>
          <p:cNvPr id="71" name="Rectangle 70">
            <a:extLst>
              <a:ext uri="{FF2B5EF4-FFF2-40B4-BE49-F238E27FC236}">
                <a16:creationId xmlns:a16="http://schemas.microsoft.com/office/drawing/2014/main" id="{CE7B61BC-A20E-D532-C4DD-81CE36410727}"/>
              </a:ext>
            </a:extLst>
          </p:cNvPr>
          <p:cNvSpPr>
            <a:spLocks/>
          </p:cNvSpPr>
          <p:nvPr/>
        </p:nvSpPr>
        <p:spPr bwMode="auto">
          <a:xfrm>
            <a:off x="1550779" y="1339238"/>
            <a:ext cx="1382247" cy="962765"/>
          </a:xfrm>
          <a:prstGeom prst="rect">
            <a:avLst/>
          </a:prstGeom>
          <a:solidFill>
            <a:srgbClr val="F8F8F8"/>
          </a:solidFill>
          <a:ln w="12700" cap="flat" cmpd="sng" algn="ctr">
            <a:solidFill>
              <a:srgbClr val="FFFFFF">
                <a:lumMod val="75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914400">
              <a:defRPr sz="1000"/>
            </a:pPr>
            <a:r>
              <a:rPr lang="en-US" sz="1400" b="0" i="0" dirty="0">
                <a:solidFill>
                  <a:srgbClr val="000000"/>
                </a:solidFill>
                <a:latin typeface="+mn-lt"/>
                <a:cs typeface="Readex Pro Light" pitchFamily="2" charset="-78"/>
              </a:rPr>
              <a:t>Receive Opportunity and share with Proposal Team</a:t>
            </a: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3D2124A3-6475-BBCE-F699-81AD438F52ED}"/>
              </a:ext>
            </a:extLst>
          </p:cNvPr>
          <p:cNvSpPr>
            <a:spLocks/>
          </p:cNvSpPr>
          <p:nvPr/>
        </p:nvSpPr>
        <p:spPr bwMode="auto">
          <a:xfrm>
            <a:off x="4140154" y="1339238"/>
            <a:ext cx="1382247" cy="962765"/>
          </a:xfrm>
          <a:prstGeom prst="rect">
            <a:avLst/>
          </a:prstGeom>
          <a:solidFill>
            <a:srgbClr val="F8F8F8"/>
          </a:solidFill>
          <a:ln w="12700" cap="flat" cmpd="sng" algn="ctr">
            <a:solidFill>
              <a:srgbClr val="FFFFFF">
                <a:lumMod val="75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914400">
              <a:defRPr sz="1000"/>
            </a:pPr>
            <a:r>
              <a:rPr lang="en-US" sz="1400" b="0" i="0" dirty="0">
                <a:solidFill>
                  <a:srgbClr val="000000"/>
                </a:solidFill>
                <a:latin typeface="+mn-lt"/>
                <a:cs typeface="Readex Pro Light" pitchFamily="2" charset="-78"/>
              </a:rPr>
              <a:t>Add to Opportunities Pipeline</a:t>
            </a:r>
          </a:p>
        </p:txBody>
      </p:sp>
      <p:sp>
        <p:nvSpPr>
          <p:cNvPr id="100" name="Diamond 99">
            <a:extLst>
              <a:ext uri="{FF2B5EF4-FFF2-40B4-BE49-F238E27FC236}">
                <a16:creationId xmlns:a16="http://schemas.microsoft.com/office/drawing/2014/main" id="{099AE6A7-8A68-FEE6-F0C4-8D70255945C4}"/>
              </a:ext>
            </a:extLst>
          </p:cNvPr>
          <p:cNvSpPr/>
          <p:nvPr/>
        </p:nvSpPr>
        <p:spPr bwMode="auto">
          <a:xfrm>
            <a:off x="8340959" y="1344366"/>
            <a:ext cx="1382247" cy="952508"/>
          </a:xfrm>
          <a:prstGeom prst="diamond">
            <a:avLst/>
          </a:prstGeom>
          <a:solidFill>
            <a:schemeClr val="accent4">
              <a:lumMod val="20000"/>
              <a:lumOff val="80000"/>
            </a:schemeClr>
          </a:solidFill>
          <a:ln w="12700" cap="flat" cmpd="sng" algn="ctr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36000" rIns="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914400">
              <a:defRPr/>
            </a:pPr>
            <a:r>
              <a:rPr lang="en-US" sz="1300" b="0" i="0" dirty="0">
                <a:latin typeface="+mn-lt"/>
                <a:cs typeface="Readex Pro Light" pitchFamily="2" charset="-78"/>
              </a:rPr>
              <a:t>Promising?</a:t>
            </a:r>
          </a:p>
        </p:txBody>
      </p:sp>
      <p:sp>
        <p:nvSpPr>
          <p:cNvPr id="102" name="Oval 101">
            <a:extLst>
              <a:ext uri="{FF2B5EF4-FFF2-40B4-BE49-F238E27FC236}">
                <a16:creationId xmlns:a16="http://schemas.microsoft.com/office/drawing/2014/main" id="{F4F5DE0A-B861-0BC9-8E68-F3D57A642CB2}"/>
              </a:ext>
            </a:extLst>
          </p:cNvPr>
          <p:cNvSpPr/>
          <p:nvPr/>
        </p:nvSpPr>
        <p:spPr bwMode="auto">
          <a:xfrm>
            <a:off x="168458" y="1546300"/>
            <a:ext cx="651719" cy="548640"/>
          </a:xfrm>
          <a:prstGeom prst="ellipse">
            <a:avLst/>
          </a:prstGeom>
          <a:solidFill>
            <a:srgbClr val="00FFCC"/>
          </a:solidFill>
          <a:ln w="12700" cap="flat" cmpd="sng" algn="ctr">
            <a:solidFill>
              <a:srgbClr val="AAE2CA">
                <a:lumMod val="75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914400">
              <a:defRPr/>
            </a:pPr>
            <a:r>
              <a:rPr lang="en-US" sz="1400" b="0" i="0" dirty="0">
                <a:solidFill>
                  <a:srgbClr val="000000"/>
                </a:solidFill>
                <a:latin typeface="+mn-lt"/>
                <a:cs typeface="Readex Pro Light" pitchFamily="2" charset="-78"/>
              </a:rPr>
              <a:t>START</a:t>
            </a: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4CC5FAF4-694F-E282-3BF3-561A49C525EA}"/>
              </a:ext>
            </a:extLst>
          </p:cNvPr>
          <p:cNvSpPr>
            <a:spLocks/>
          </p:cNvSpPr>
          <p:nvPr/>
        </p:nvSpPr>
        <p:spPr bwMode="auto">
          <a:xfrm>
            <a:off x="4140154" y="2783384"/>
            <a:ext cx="1382247" cy="962765"/>
          </a:xfrm>
          <a:prstGeom prst="rect">
            <a:avLst/>
          </a:prstGeom>
          <a:solidFill>
            <a:srgbClr val="F8F8F8"/>
          </a:solidFill>
          <a:ln w="12700" cap="flat" cmpd="sng" algn="ctr">
            <a:solidFill>
              <a:srgbClr val="FFFFFF">
                <a:lumMod val="75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914400">
              <a:defRPr sz="1000"/>
            </a:pPr>
            <a:r>
              <a:rPr lang="en-US" sz="1400" b="0" i="0" dirty="0">
                <a:solidFill>
                  <a:srgbClr val="000000"/>
                </a:solidFill>
                <a:latin typeface="+mn-lt"/>
                <a:cs typeface="Readex Pro Light" pitchFamily="2" charset="-78"/>
              </a:rPr>
              <a:t>Assign a Leader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251A79F6-D5C1-77B9-43F3-276BB75FC6A8}"/>
              </a:ext>
            </a:extLst>
          </p:cNvPr>
          <p:cNvSpPr>
            <a:spLocks/>
          </p:cNvSpPr>
          <p:nvPr/>
        </p:nvSpPr>
        <p:spPr bwMode="auto">
          <a:xfrm>
            <a:off x="6440985" y="1339238"/>
            <a:ext cx="1382247" cy="962765"/>
          </a:xfrm>
          <a:prstGeom prst="rect">
            <a:avLst/>
          </a:prstGeom>
          <a:solidFill>
            <a:srgbClr val="F8F8F8"/>
          </a:solidFill>
          <a:ln w="12700" cap="flat" cmpd="sng" algn="ctr">
            <a:solidFill>
              <a:srgbClr val="FFFFFF">
                <a:lumMod val="75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914400">
              <a:defRPr sz="1000"/>
            </a:pPr>
            <a:r>
              <a:rPr lang="en-US" sz="1400" b="0" i="0" dirty="0">
                <a:solidFill>
                  <a:srgbClr val="000000"/>
                </a:solidFill>
                <a:latin typeface="+mn-lt"/>
                <a:cs typeface="Readex Pro Light" pitchFamily="2" charset="-78"/>
              </a:rPr>
              <a:t>Analyze Opportunity</a:t>
            </a:r>
          </a:p>
        </p:txBody>
      </p: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2C1E6430-BA17-4EE2-37DE-FF33E7C7A086}"/>
              </a:ext>
            </a:extLst>
          </p:cNvPr>
          <p:cNvCxnSpPr>
            <a:cxnSpLocks/>
            <a:stCxn id="102" idx="6"/>
            <a:endCxn id="71" idx="1"/>
          </p:cNvCxnSpPr>
          <p:nvPr/>
        </p:nvCxnSpPr>
        <p:spPr>
          <a:xfrm>
            <a:off x="820177" y="1820620"/>
            <a:ext cx="730602" cy="1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>
            <a:extLst>
              <a:ext uri="{FF2B5EF4-FFF2-40B4-BE49-F238E27FC236}">
                <a16:creationId xmlns:a16="http://schemas.microsoft.com/office/drawing/2014/main" id="{E572C7DE-DC30-862B-7A2D-B49C9505F84C}"/>
              </a:ext>
            </a:extLst>
          </p:cNvPr>
          <p:cNvCxnSpPr>
            <a:cxnSpLocks/>
            <a:stCxn id="71" idx="3"/>
          </p:cNvCxnSpPr>
          <p:nvPr/>
        </p:nvCxnSpPr>
        <p:spPr>
          <a:xfrm flipV="1">
            <a:off x="2933026" y="1820620"/>
            <a:ext cx="1201295" cy="1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535D884C-68FF-BF28-9A0F-1B60AFEF32FF}"/>
              </a:ext>
            </a:extLst>
          </p:cNvPr>
          <p:cNvCxnSpPr>
            <a:cxnSpLocks/>
            <a:stCxn id="98" idx="2"/>
            <a:endCxn id="103" idx="0"/>
          </p:cNvCxnSpPr>
          <p:nvPr/>
        </p:nvCxnSpPr>
        <p:spPr>
          <a:xfrm>
            <a:off x="4831278" y="2302003"/>
            <a:ext cx="0" cy="481381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nector: Elbow 107">
            <a:extLst>
              <a:ext uri="{FF2B5EF4-FFF2-40B4-BE49-F238E27FC236}">
                <a16:creationId xmlns:a16="http://schemas.microsoft.com/office/drawing/2014/main" id="{7556C8B8-ECAC-09FA-D7B4-5DA4DFBF139F}"/>
              </a:ext>
            </a:extLst>
          </p:cNvPr>
          <p:cNvCxnSpPr>
            <a:cxnSpLocks/>
            <a:stCxn id="103" idx="3"/>
            <a:endCxn id="104" idx="1"/>
          </p:cNvCxnSpPr>
          <p:nvPr/>
        </p:nvCxnSpPr>
        <p:spPr>
          <a:xfrm flipV="1">
            <a:off x="5522401" y="1820621"/>
            <a:ext cx="918584" cy="1444146"/>
          </a:xfrm>
          <a:prstGeom prst="bentConnector3">
            <a:avLst/>
          </a:prstGeom>
          <a:ln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id="{EF721586-91A3-FD9F-54E0-62751C112D2A}"/>
              </a:ext>
            </a:extLst>
          </p:cNvPr>
          <p:cNvCxnSpPr>
            <a:cxnSpLocks/>
            <a:stCxn id="104" idx="3"/>
            <a:endCxn id="100" idx="1"/>
          </p:cNvCxnSpPr>
          <p:nvPr/>
        </p:nvCxnSpPr>
        <p:spPr>
          <a:xfrm flipV="1">
            <a:off x="7823232" y="1820620"/>
            <a:ext cx="517727" cy="1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Rectangle 109">
            <a:extLst>
              <a:ext uri="{FF2B5EF4-FFF2-40B4-BE49-F238E27FC236}">
                <a16:creationId xmlns:a16="http://schemas.microsoft.com/office/drawing/2014/main" id="{DF15545D-2AB6-5C40-262A-73DCE98DC62F}"/>
              </a:ext>
            </a:extLst>
          </p:cNvPr>
          <p:cNvSpPr>
            <a:spLocks/>
          </p:cNvSpPr>
          <p:nvPr/>
        </p:nvSpPr>
        <p:spPr bwMode="auto">
          <a:xfrm>
            <a:off x="10240934" y="1339238"/>
            <a:ext cx="1382247" cy="962765"/>
          </a:xfrm>
          <a:prstGeom prst="rect">
            <a:avLst/>
          </a:prstGeom>
          <a:solidFill>
            <a:srgbClr val="F8F8F8"/>
          </a:solidFill>
          <a:ln w="12700" cap="flat" cmpd="sng" algn="ctr">
            <a:solidFill>
              <a:srgbClr val="FFFFFF">
                <a:lumMod val="75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914400">
              <a:defRPr sz="1000"/>
            </a:pPr>
            <a:r>
              <a:rPr lang="en-US" sz="1400" b="0" i="0" dirty="0">
                <a:solidFill>
                  <a:srgbClr val="000000"/>
                </a:solidFill>
                <a:latin typeface="+mn-lt"/>
                <a:cs typeface="Readex Pro Light" pitchFamily="2" charset="-78"/>
              </a:rPr>
              <a:t>Add to Dropped List</a:t>
            </a:r>
          </a:p>
        </p:txBody>
      </p:sp>
      <p:cxnSp>
        <p:nvCxnSpPr>
          <p:cNvPr id="111" name="Straight Arrow Connector 110">
            <a:extLst>
              <a:ext uri="{FF2B5EF4-FFF2-40B4-BE49-F238E27FC236}">
                <a16:creationId xmlns:a16="http://schemas.microsoft.com/office/drawing/2014/main" id="{91AF077F-FE21-C1F3-7E9B-37D23A6B90BE}"/>
              </a:ext>
            </a:extLst>
          </p:cNvPr>
          <p:cNvCxnSpPr>
            <a:cxnSpLocks/>
            <a:stCxn id="100" idx="3"/>
            <a:endCxn id="110" idx="1"/>
          </p:cNvCxnSpPr>
          <p:nvPr/>
        </p:nvCxnSpPr>
        <p:spPr>
          <a:xfrm>
            <a:off x="9723206" y="1820620"/>
            <a:ext cx="517728" cy="1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Box 111">
            <a:extLst>
              <a:ext uri="{FF2B5EF4-FFF2-40B4-BE49-F238E27FC236}">
                <a16:creationId xmlns:a16="http://schemas.microsoft.com/office/drawing/2014/main" id="{11E36F53-36E0-B589-9EB6-588EB0AD9EE5}"/>
              </a:ext>
            </a:extLst>
          </p:cNvPr>
          <p:cNvSpPr txBox="1"/>
          <p:nvPr/>
        </p:nvSpPr>
        <p:spPr>
          <a:xfrm>
            <a:off x="9680644" y="1547502"/>
            <a:ext cx="379895" cy="184666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algn="ctr"/>
            <a:r>
              <a:rPr lang="en-US" sz="1200" b="0" i="0" dirty="0">
                <a:cs typeface="Readex Pro Light" pitchFamily="2" charset="-78"/>
              </a:rPr>
              <a:t>No</a:t>
            </a:r>
            <a:endParaRPr lang="en-US" sz="1200" dirty="0"/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FCA9C757-088E-9171-FBCD-89D824D2E13B}"/>
              </a:ext>
            </a:extLst>
          </p:cNvPr>
          <p:cNvSpPr>
            <a:spLocks/>
          </p:cNvSpPr>
          <p:nvPr/>
        </p:nvSpPr>
        <p:spPr bwMode="auto">
          <a:xfrm>
            <a:off x="8340959" y="2783384"/>
            <a:ext cx="1382247" cy="962765"/>
          </a:xfrm>
          <a:prstGeom prst="rect">
            <a:avLst/>
          </a:prstGeom>
          <a:solidFill>
            <a:srgbClr val="F8F8F8"/>
          </a:solidFill>
          <a:ln w="12700" cap="flat" cmpd="sng" algn="ctr">
            <a:solidFill>
              <a:srgbClr val="FFFFFF">
                <a:lumMod val="75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914400">
              <a:defRPr sz="1000"/>
            </a:pPr>
            <a:r>
              <a:rPr lang="en-US" sz="1400" b="0" i="0" dirty="0">
                <a:solidFill>
                  <a:srgbClr val="000000"/>
                </a:solidFill>
                <a:latin typeface="+mn-lt"/>
                <a:cs typeface="Readex Pro Light" pitchFamily="2" charset="-78"/>
              </a:rPr>
              <a:t>Inform BD we’re going ahead with the opportunity</a:t>
            </a:r>
          </a:p>
        </p:txBody>
      </p:sp>
      <p:cxnSp>
        <p:nvCxnSpPr>
          <p:cNvPr id="114" name="Straight Arrow Connector 113">
            <a:extLst>
              <a:ext uri="{FF2B5EF4-FFF2-40B4-BE49-F238E27FC236}">
                <a16:creationId xmlns:a16="http://schemas.microsoft.com/office/drawing/2014/main" id="{9EACA68B-C84F-A5F3-9D03-D3AC450B3D92}"/>
              </a:ext>
            </a:extLst>
          </p:cNvPr>
          <p:cNvCxnSpPr>
            <a:cxnSpLocks/>
            <a:stCxn id="100" idx="2"/>
            <a:endCxn id="113" idx="0"/>
          </p:cNvCxnSpPr>
          <p:nvPr/>
        </p:nvCxnSpPr>
        <p:spPr>
          <a:xfrm>
            <a:off x="9032083" y="2296874"/>
            <a:ext cx="0" cy="48651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>
            <a:extLst>
              <a:ext uri="{FF2B5EF4-FFF2-40B4-BE49-F238E27FC236}">
                <a16:creationId xmlns:a16="http://schemas.microsoft.com/office/drawing/2014/main" id="{6619122E-12F6-463E-3DFB-B745EE1DF9F3}"/>
              </a:ext>
            </a:extLst>
          </p:cNvPr>
          <p:cNvSpPr txBox="1"/>
          <p:nvPr/>
        </p:nvSpPr>
        <p:spPr>
          <a:xfrm>
            <a:off x="9044104" y="2418733"/>
            <a:ext cx="379895" cy="184666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algn="ctr"/>
            <a:r>
              <a:rPr lang="en-US" sz="1200" b="0" i="0" dirty="0">
                <a:cs typeface="Readex Pro Light" pitchFamily="2" charset="-78"/>
              </a:rPr>
              <a:t>Yes</a:t>
            </a:r>
            <a:endParaRPr lang="en-US" sz="1200" dirty="0"/>
          </a:p>
        </p:txBody>
      </p:sp>
      <p:cxnSp>
        <p:nvCxnSpPr>
          <p:cNvPr id="116" name="Straight Arrow Connector 115">
            <a:extLst>
              <a:ext uri="{FF2B5EF4-FFF2-40B4-BE49-F238E27FC236}">
                <a16:creationId xmlns:a16="http://schemas.microsoft.com/office/drawing/2014/main" id="{3FF4A7BB-A287-1749-0D03-921AECB8C352}"/>
              </a:ext>
            </a:extLst>
          </p:cNvPr>
          <p:cNvCxnSpPr>
            <a:cxnSpLocks/>
            <a:stCxn id="113" idx="2"/>
          </p:cNvCxnSpPr>
          <p:nvPr/>
        </p:nvCxnSpPr>
        <p:spPr>
          <a:xfrm>
            <a:off x="9032083" y="3746149"/>
            <a:ext cx="0" cy="1680108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>
            <a:extLst>
              <a:ext uri="{FF2B5EF4-FFF2-40B4-BE49-F238E27FC236}">
                <a16:creationId xmlns:a16="http://schemas.microsoft.com/office/drawing/2014/main" id="{646B459B-8635-449A-7FBE-7ADFC5DFC83F}"/>
              </a:ext>
            </a:extLst>
          </p:cNvPr>
          <p:cNvSpPr>
            <a:spLocks/>
          </p:cNvSpPr>
          <p:nvPr/>
        </p:nvSpPr>
        <p:spPr bwMode="auto">
          <a:xfrm>
            <a:off x="8340959" y="5462801"/>
            <a:ext cx="1382247" cy="962765"/>
          </a:xfrm>
          <a:prstGeom prst="rect">
            <a:avLst/>
          </a:prstGeom>
          <a:solidFill>
            <a:srgbClr val="F8F8F8"/>
          </a:solidFill>
          <a:ln w="12700" cap="flat" cmpd="sng" algn="ctr">
            <a:solidFill>
              <a:srgbClr val="FFFFFF">
                <a:lumMod val="75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914400">
              <a:defRPr sz="1000"/>
            </a:pPr>
            <a:r>
              <a:rPr lang="en-US" sz="1400" b="0" i="0" dirty="0">
                <a:solidFill>
                  <a:srgbClr val="000000"/>
                </a:solidFill>
                <a:latin typeface="+mn-lt"/>
                <a:cs typeface="Readex Pro Light" pitchFamily="2" charset="-78"/>
              </a:rPr>
              <a:t>Develop Technical Proposal</a:t>
            </a:r>
          </a:p>
        </p:txBody>
      </p:sp>
      <p:sp>
        <p:nvSpPr>
          <p:cNvPr id="118" name="Diamond 117">
            <a:extLst>
              <a:ext uri="{FF2B5EF4-FFF2-40B4-BE49-F238E27FC236}">
                <a16:creationId xmlns:a16="http://schemas.microsoft.com/office/drawing/2014/main" id="{5E17452A-E86F-CE3C-1A93-F109A36930B0}"/>
              </a:ext>
            </a:extLst>
          </p:cNvPr>
          <p:cNvSpPr/>
          <p:nvPr/>
        </p:nvSpPr>
        <p:spPr bwMode="auto">
          <a:xfrm>
            <a:off x="6437962" y="5467929"/>
            <a:ext cx="1382247" cy="952508"/>
          </a:xfrm>
          <a:prstGeom prst="diamond">
            <a:avLst/>
          </a:prstGeom>
          <a:solidFill>
            <a:schemeClr val="accent4">
              <a:lumMod val="20000"/>
              <a:lumOff val="80000"/>
            </a:schemeClr>
          </a:solidFill>
          <a:ln w="12700" cap="flat" cmpd="sng" algn="ctr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36000" rIns="0" bIns="3600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914400">
              <a:defRPr/>
            </a:pPr>
            <a:r>
              <a:rPr lang="en-US" sz="1300" b="0" i="0" dirty="0">
                <a:latin typeface="+mn-lt"/>
                <a:cs typeface="Readex Pro Light" pitchFamily="2" charset="-78"/>
              </a:rPr>
              <a:t>Time Passed?</a:t>
            </a:r>
          </a:p>
        </p:txBody>
      </p: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E275E31B-D48E-5821-DD7F-577EB5F808C6}"/>
              </a:ext>
            </a:extLst>
          </p:cNvPr>
          <p:cNvCxnSpPr>
            <a:cxnSpLocks/>
            <a:stCxn id="117" idx="1"/>
            <a:endCxn id="118" idx="3"/>
          </p:cNvCxnSpPr>
          <p:nvPr/>
        </p:nvCxnSpPr>
        <p:spPr>
          <a:xfrm flipH="1" flipV="1">
            <a:off x="7820209" y="5944183"/>
            <a:ext cx="520750" cy="1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Rectangle 119">
            <a:extLst>
              <a:ext uri="{FF2B5EF4-FFF2-40B4-BE49-F238E27FC236}">
                <a16:creationId xmlns:a16="http://schemas.microsoft.com/office/drawing/2014/main" id="{A6815C63-EB73-9B30-139D-29BC9580549F}"/>
              </a:ext>
            </a:extLst>
          </p:cNvPr>
          <p:cNvSpPr>
            <a:spLocks/>
          </p:cNvSpPr>
          <p:nvPr/>
        </p:nvSpPr>
        <p:spPr bwMode="auto">
          <a:xfrm>
            <a:off x="6437962" y="4120528"/>
            <a:ext cx="1382247" cy="962765"/>
          </a:xfrm>
          <a:prstGeom prst="rect">
            <a:avLst/>
          </a:prstGeom>
          <a:solidFill>
            <a:srgbClr val="F8F8F8"/>
          </a:solidFill>
          <a:ln w="12700" cap="flat" cmpd="sng" algn="ctr">
            <a:solidFill>
              <a:srgbClr val="FFFFFF">
                <a:lumMod val="75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914400">
              <a:defRPr sz="1000"/>
            </a:pPr>
            <a:r>
              <a:rPr lang="en-US" sz="1400" b="0" i="0" dirty="0">
                <a:solidFill>
                  <a:srgbClr val="000000"/>
                </a:solidFill>
                <a:latin typeface="+mn-lt"/>
                <a:cs typeface="Readex Pro Light" pitchFamily="2" charset="-78"/>
              </a:rPr>
              <a:t>Add to Missed List</a:t>
            </a:r>
          </a:p>
        </p:txBody>
      </p:sp>
      <p:cxnSp>
        <p:nvCxnSpPr>
          <p:cNvPr id="121" name="Straight Arrow Connector 120">
            <a:extLst>
              <a:ext uri="{FF2B5EF4-FFF2-40B4-BE49-F238E27FC236}">
                <a16:creationId xmlns:a16="http://schemas.microsoft.com/office/drawing/2014/main" id="{540F4C55-C91E-28FF-29F7-D83247818541}"/>
              </a:ext>
            </a:extLst>
          </p:cNvPr>
          <p:cNvCxnSpPr>
            <a:cxnSpLocks/>
            <a:stCxn id="118" idx="0"/>
            <a:endCxn id="120" idx="2"/>
          </p:cNvCxnSpPr>
          <p:nvPr/>
        </p:nvCxnSpPr>
        <p:spPr>
          <a:xfrm flipV="1">
            <a:off x="7129086" y="5083293"/>
            <a:ext cx="0" cy="384636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TextBox 121">
            <a:extLst>
              <a:ext uri="{FF2B5EF4-FFF2-40B4-BE49-F238E27FC236}">
                <a16:creationId xmlns:a16="http://schemas.microsoft.com/office/drawing/2014/main" id="{5D45D30D-9887-02F1-4B75-7E77E6DE29D7}"/>
              </a:ext>
            </a:extLst>
          </p:cNvPr>
          <p:cNvSpPr txBox="1"/>
          <p:nvPr/>
        </p:nvSpPr>
        <p:spPr>
          <a:xfrm>
            <a:off x="7129085" y="5241591"/>
            <a:ext cx="379895" cy="184666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algn="ctr"/>
            <a:r>
              <a:rPr lang="en-US" sz="1200" b="0" i="0" dirty="0">
                <a:cs typeface="Readex Pro Light" pitchFamily="2" charset="-78"/>
              </a:rPr>
              <a:t>Yes</a:t>
            </a:r>
            <a:endParaRPr lang="en-US" sz="1200" dirty="0"/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D8A63460-EB57-5921-7376-4257C4A6902A}"/>
              </a:ext>
            </a:extLst>
          </p:cNvPr>
          <p:cNvSpPr>
            <a:spLocks/>
          </p:cNvSpPr>
          <p:nvPr/>
        </p:nvSpPr>
        <p:spPr bwMode="auto">
          <a:xfrm>
            <a:off x="4140154" y="5462801"/>
            <a:ext cx="1382247" cy="962765"/>
          </a:xfrm>
          <a:prstGeom prst="rect">
            <a:avLst/>
          </a:prstGeom>
          <a:solidFill>
            <a:srgbClr val="F8F8F8"/>
          </a:solidFill>
          <a:ln w="12700" cap="flat" cmpd="sng" algn="ctr">
            <a:solidFill>
              <a:srgbClr val="FFFFFF">
                <a:lumMod val="75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914400">
              <a:defRPr sz="1000"/>
            </a:pPr>
            <a:r>
              <a:rPr lang="en-US" sz="1400" b="0" i="0" dirty="0">
                <a:solidFill>
                  <a:srgbClr val="000000"/>
                </a:solidFill>
                <a:latin typeface="+mn-lt"/>
                <a:cs typeface="Readex Pro Light" pitchFamily="2" charset="-78"/>
              </a:rPr>
              <a:t>Review Technical Proposal</a:t>
            </a:r>
          </a:p>
        </p:txBody>
      </p:sp>
      <p:sp>
        <p:nvSpPr>
          <p:cNvPr id="124" name="Oval 123">
            <a:extLst>
              <a:ext uri="{FF2B5EF4-FFF2-40B4-BE49-F238E27FC236}">
                <a16:creationId xmlns:a16="http://schemas.microsoft.com/office/drawing/2014/main" id="{29D7B8BE-8637-D4C6-A8D7-49C3C8FF50A9}"/>
              </a:ext>
            </a:extLst>
          </p:cNvPr>
          <p:cNvSpPr/>
          <p:nvPr/>
        </p:nvSpPr>
        <p:spPr bwMode="auto">
          <a:xfrm>
            <a:off x="10606198" y="2920481"/>
            <a:ext cx="651719" cy="548640"/>
          </a:xfrm>
          <a:prstGeom prst="ellipse">
            <a:avLst/>
          </a:prstGeom>
          <a:solidFill>
            <a:srgbClr val="00FFCC"/>
          </a:solidFill>
          <a:ln w="12700" cap="flat" cmpd="sng" algn="ctr">
            <a:solidFill>
              <a:srgbClr val="AAE2CA">
                <a:lumMod val="75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914400">
              <a:defRPr/>
            </a:pPr>
            <a:r>
              <a:rPr lang="en-US" sz="1400" b="0" i="0" dirty="0">
                <a:solidFill>
                  <a:srgbClr val="000000"/>
                </a:solidFill>
                <a:latin typeface="+mn-lt"/>
                <a:cs typeface="Readex Pro Light" pitchFamily="2" charset="-78"/>
              </a:rPr>
              <a:t>STOP</a:t>
            </a:r>
          </a:p>
        </p:txBody>
      </p:sp>
      <p:cxnSp>
        <p:nvCxnSpPr>
          <p:cNvPr id="125" name="Straight Arrow Connector 124">
            <a:extLst>
              <a:ext uri="{FF2B5EF4-FFF2-40B4-BE49-F238E27FC236}">
                <a16:creationId xmlns:a16="http://schemas.microsoft.com/office/drawing/2014/main" id="{0FCE96F4-6960-2DC3-4369-E8F74D504059}"/>
              </a:ext>
            </a:extLst>
          </p:cNvPr>
          <p:cNvCxnSpPr>
            <a:cxnSpLocks/>
            <a:stCxn id="110" idx="2"/>
            <a:endCxn id="124" idx="0"/>
          </p:cNvCxnSpPr>
          <p:nvPr/>
        </p:nvCxnSpPr>
        <p:spPr>
          <a:xfrm>
            <a:off x="10932058" y="2302003"/>
            <a:ext cx="0" cy="618478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Oval 125">
            <a:extLst>
              <a:ext uri="{FF2B5EF4-FFF2-40B4-BE49-F238E27FC236}">
                <a16:creationId xmlns:a16="http://schemas.microsoft.com/office/drawing/2014/main" id="{9EF31A4E-7FE4-7B15-0AC2-0124F87B3144}"/>
              </a:ext>
            </a:extLst>
          </p:cNvPr>
          <p:cNvSpPr/>
          <p:nvPr/>
        </p:nvSpPr>
        <p:spPr bwMode="auto">
          <a:xfrm>
            <a:off x="6806249" y="3009943"/>
            <a:ext cx="651719" cy="548640"/>
          </a:xfrm>
          <a:prstGeom prst="ellipse">
            <a:avLst/>
          </a:prstGeom>
          <a:solidFill>
            <a:srgbClr val="00FFCC"/>
          </a:solidFill>
          <a:ln w="12700" cap="flat" cmpd="sng" algn="ctr">
            <a:solidFill>
              <a:srgbClr val="AAE2CA">
                <a:lumMod val="75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914400">
              <a:defRPr/>
            </a:pPr>
            <a:r>
              <a:rPr lang="en-US" sz="1400" b="0" i="0" dirty="0">
                <a:solidFill>
                  <a:srgbClr val="000000"/>
                </a:solidFill>
                <a:latin typeface="+mn-lt"/>
                <a:cs typeface="Readex Pro Light" pitchFamily="2" charset="-78"/>
              </a:rPr>
              <a:t>STOP</a:t>
            </a:r>
          </a:p>
        </p:txBody>
      </p:sp>
      <p:cxnSp>
        <p:nvCxnSpPr>
          <p:cNvPr id="127" name="Straight Arrow Connector 126">
            <a:extLst>
              <a:ext uri="{FF2B5EF4-FFF2-40B4-BE49-F238E27FC236}">
                <a16:creationId xmlns:a16="http://schemas.microsoft.com/office/drawing/2014/main" id="{C5225B33-F144-BE1C-4A25-BC5194C4BCE3}"/>
              </a:ext>
            </a:extLst>
          </p:cNvPr>
          <p:cNvCxnSpPr>
            <a:cxnSpLocks/>
            <a:stCxn id="120" idx="0"/>
            <a:endCxn id="126" idx="4"/>
          </p:cNvCxnSpPr>
          <p:nvPr/>
        </p:nvCxnSpPr>
        <p:spPr>
          <a:xfrm flipV="1">
            <a:off x="7129086" y="3558583"/>
            <a:ext cx="3023" cy="561945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>
            <a:extLst>
              <a:ext uri="{FF2B5EF4-FFF2-40B4-BE49-F238E27FC236}">
                <a16:creationId xmlns:a16="http://schemas.microsoft.com/office/drawing/2014/main" id="{2E04CF0E-ED85-93F2-E8ED-5038A672D0BD}"/>
              </a:ext>
            </a:extLst>
          </p:cNvPr>
          <p:cNvCxnSpPr>
            <a:cxnSpLocks/>
            <a:stCxn id="118" idx="1"/>
            <a:endCxn id="123" idx="3"/>
          </p:cNvCxnSpPr>
          <p:nvPr/>
        </p:nvCxnSpPr>
        <p:spPr>
          <a:xfrm flipH="1">
            <a:off x="5522401" y="5944183"/>
            <a:ext cx="915561" cy="1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TextBox 128">
            <a:extLst>
              <a:ext uri="{FF2B5EF4-FFF2-40B4-BE49-F238E27FC236}">
                <a16:creationId xmlns:a16="http://schemas.microsoft.com/office/drawing/2014/main" id="{739E5116-5C08-C118-5CB2-EE8CC0BD0559}"/>
              </a:ext>
            </a:extLst>
          </p:cNvPr>
          <p:cNvSpPr txBox="1"/>
          <p:nvPr/>
        </p:nvSpPr>
        <p:spPr>
          <a:xfrm>
            <a:off x="5664492" y="5717959"/>
            <a:ext cx="379895" cy="184666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algn="ctr"/>
            <a:r>
              <a:rPr lang="en-US" sz="1200" b="0" i="0" dirty="0">
                <a:cs typeface="Readex Pro Light" pitchFamily="2" charset="-78"/>
              </a:rPr>
              <a:t>No</a:t>
            </a:r>
            <a:endParaRPr lang="en-US" sz="1200" dirty="0"/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17EDB840-20EB-B1F2-91B3-219AA769352F}"/>
              </a:ext>
            </a:extLst>
          </p:cNvPr>
          <p:cNvSpPr>
            <a:spLocks/>
          </p:cNvSpPr>
          <p:nvPr/>
        </p:nvSpPr>
        <p:spPr bwMode="auto">
          <a:xfrm>
            <a:off x="4140154" y="4119265"/>
            <a:ext cx="1382247" cy="962765"/>
          </a:xfrm>
          <a:prstGeom prst="rect">
            <a:avLst/>
          </a:prstGeom>
          <a:solidFill>
            <a:srgbClr val="F8F8F8"/>
          </a:solidFill>
          <a:ln w="12700" cap="flat" cmpd="sng" algn="ctr">
            <a:solidFill>
              <a:srgbClr val="FFFFFF">
                <a:lumMod val="75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914400">
              <a:defRPr sz="1000"/>
            </a:pPr>
            <a:r>
              <a:rPr lang="en-US" sz="1400" b="0" i="0" dirty="0">
                <a:solidFill>
                  <a:srgbClr val="000000"/>
                </a:solidFill>
                <a:latin typeface="+mn-lt"/>
                <a:cs typeface="Readex Pro Light" pitchFamily="2" charset="-78"/>
              </a:rPr>
              <a:t>Develop Financial Proposal</a:t>
            </a:r>
          </a:p>
        </p:txBody>
      </p:sp>
      <p:cxnSp>
        <p:nvCxnSpPr>
          <p:cNvPr id="131" name="Straight Arrow Connector 130">
            <a:extLst>
              <a:ext uri="{FF2B5EF4-FFF2-40B4-BE49-F238E27FC236}">
                <a16:creationId xmlns:a16="http://schemas.microsoft.com/office/drawing/2014/main" id="{2C57ED77-779D-4F7A-23DE-6184DF6C1A4F}"/>
              </a:ext>
            </a:extLst>
          </p:cNvPr>
          <p:cNvCxnSpPr>
            <a:cxnSpLocks/>
            <a:stCxn id="123" idx="0"/>
            <a:endCxn id="130" idx="2"/>
          </p:cNvCxnSpPr>
          <p:nvPr/>
        </p:nvCxnSpPr>
        <p:spPr>
          <a:xfrm flipV="1">
            <a:off x="4831278" y="5082030"/>
            <a:ext cx="0" cy="380771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Rectangle 131">
            <a:extLst>
              <a:ext uri="{FF2B5EF4-FFF2-40B4-BE49-F238E27FC236}">
                <a16:creationId xmlns:a16="http://schemas.microsoft.com/office/drawing/2014/main" id="{752DAA71-9CDD-03D7-E913-54161BEFA940}"/>
              </a:ext>
            </a:extLst>
          </p:cNvPr>
          <p:cNvSpPr>
            <a:spLocks/>
          </p:cNvSpPr>
          <p:nvPr/>
        </p:nvSpPr>
        <p:spPr bwMode="auto">
          <a:xfrm>
            <a:off x="1553471" y="4119264"/>
            <a:ext cx="1382247" cy="962765"/>
          </a:xfrm>
          <a:prstGeom prst="rect">
            <a:avLst/>
          </a:prstGeom>
          <a:solidFill>
            <a:srgbClr val="F8F8F8"/>
          </a:solidFill>
          <a:ln w="12700" cap="flat" cmpd="sng" algn="ctr">
            <a:solidFill>
              <a:srgbClr val="FFFFFF">
                <a:lumMod val="75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914400">
              <a:defRPr sz="1000"/>
            </a:pPr>
            <a:r>
              <a:rPr lang="en-US" sz="1400" b="0" i="0" dirty="0">
                <a:solidFill>
                  <a:srgbClr val="000000"/>
                </a:solidFill>
                <a:latin typeface="+mn-lt"/>
                <a:cs typeface="Readex Pro Light" pitchFamily="2" charset="-78"/>
              </a:rPr>
              <a:t>Submit Technical and Financial Proposals</a:t>
            </a:r>
          </a:p>
        </p:txBody>
      </p:sp>
      <p:cxnSp>
        <p:nvCxnSpPr>
          <p:cNvPr id="133" name="Straight Arrow Connector 132">
            <a:extLst>
              <a:ext uri="{FF2B5EF4-FFF2-40B4-BE49-F238E27FC236}">
                <a16:creationId xmlns:a16="http://schemas.microsoft.com/office/drawing/2014/main" id="{123256FB-6CC0-2DFF-3530-0447803EC975}"/>
              </a:ext>
            </a:extLst>
          </p:cNvPr>
          <p:cNvCxnSpPr>
            <a:cxnSpLocks/>
            <a:stCxn id="130" idx="1"/>
          </p:cNvCxnSpPr>
          <p:nvPr/>
        </p:nvCxnSpPr>
        <p:spPr>
          <a:xfrm flipH="1" flipV="1">
            <a:off x="2933026" y="4600646"/>
            <a:ext cx="1207128" cy="2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Oval 133">
            <a:extLst>
              <a:ext uri="{FF2B5EF4-FFF2-40B4-BE49-F238E27FC236}">
                <a16:creationId xmlns:a16="http://schemas.microsoft.com/office/drawing/2014/main" id="{8367089D-44DF-BDC9-9351-463E425B620A}"/>
              </a:ext>
            </a:extLst>
          </p:cNvPr>
          <p:cNvSpPr/>
          <p:nvPr/>
        </p:nvSpPr>
        <p:spPr bwMode="auto">
          <a:xfrm>
            <a:off x="170980" y="4326326"/>
            <a:ext cx="651719" cy="548640"/>
          </a:xfrm>
          <a:prstGeom prst="ellipse">
            <a:avLst/>
          </a:prstGeom>
          <a:solidFill>
            <a:srgbClr val="00FFCC"/>
          </a:solidFill>
          <a:ln w="12700" cap="flat" cmpd="sng" algn="ctr">
            <a:solidFill>
              <a:srgbClr val="AAE2CA">
                <a:lumMod val="75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b="1" i="1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914400">
              <a:defRPr/>
            </a:pPr>
            <a:r>
              <a:rPr lang="en-US" sz="1400" b="0" i="0" dirty="0">
                <a:solidFill>
                  <a:srgbClr val="000000"/>
                </a:solidFill>
                <a:latin typeface="+mn-lt"/>
                <a:cs typeface="Readex Pro Light" pitchFamily="2" charset="-78"/>
              </a:rPr>
              <a:t>END</a:t>
            </a:r>
          </a:p>
        </p:txBody>
      </p:sp>
      <p:cxnSp>
        <p:nvCxnSpPr>
          <p:cNvPr id="135" name="Straight Arrow Connector 134">
            <a:extLst>
              <a:ext uri="{FF2B5EF4-FFF2-40B4-BE49-F238E27FC236}">
                <a16:creationId xmlns:a16="http://schemas.microsoft.com/office/drawing/2014/main" id="{88765E04-BF34-121E-F424-0436A81F4D3E}"/>
              </a:ext>
            </a:extLst>
          </p:cNvPr>
          <p:cNvCxnSpPr>
            <a:cxnSpLocks/>
            <a:stCxn id="132" idx="1"/>
            <a:endCxn id="134" idx="6"/>
          </p:cNvCxnSpPr>
          <p:nvPr/>
        </p:nvCxnSpPr>
        <p:spPr>
          <a:xfrm flipH="1" flipV="1">
            <a:off x="822699" y="4600646"/>
            <a:ext cx="730772" cy="1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8530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7178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50180</TotalTime>
  <Words>325</Words>
  <Application>Microsoft Office PowerPoint</Application>
  <PresentationFormat>Widescreen</PresentationFormat>
  <Paragraphs>195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Aleo-Regular</vt:lpstr>
      <vt:lpstr>Arial</vt:lpstr>
      <vt:lpstr>Calibri</vt:lpstr>
      <vt:lpstr>Calibri Light</vt:lpstr>
      <vt:lpstr>Readex Pro Deca Light</vt:lpstr>
      <vt:lpstr>Readex Pro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Nikash</dc:creator>
  <cp:lastModifiedBy>Tulsi Ranaot</cp:lastModifiedBy>
  <cp:revision>1259</cp:revision>
  <cp:lastPrinted>2025-08-05T06:42:25Z</cp:lastPrinted>
  <dcterms:created xsi:type="dcterms:W3CDTF">2018-03-01T11:16:05Z</dcterms:created>
  <dcterms:modified xsi:type="dcterms:W3CDTF">2025-10-04T09:38:34Z</dcterms:modified>
</cp:coreProperties>
</file>