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84" r:id="rId2"/>
    <p:sldId id="948" r:id="rId3"/>
    <p:sldId id="947" r:id="rId4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02-10-2025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1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16BD4-D080-5D12-7796-83C4B58C9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235CF7-4A6C-2053-F9C1-8F11E8B29A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1DAD80-C6C3-F8CA-FEE5-1076BF6D95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3C42AC-1C41-3212-593B-E2272862AA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90299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PROCESS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LEVEL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FISHBONE DIAGRAM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800" dirty="0"/>
              <a:t>One Level of Potential Causes </a:t>
            </a:r>
            <a:endParaRPr lang="en-AE" sz="8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4C13AF5-A218-EE9E-D3F5-5941AA7FAA8C}"/>
              </a:ext>
            </a:extLst>
          </p:cNvPr>
          <p:cNvGrpSpPr/>
          <p:nvPr/>
        </p:nvGrpSpPr>
        <p:grpSpPr>
          <a:xfrm>
            <a:off x="382690" y="870494"/>
            <a:ext cx="11425057" cy="4814428"/>
            <a:chOff x="0" y="1387554"/>
            <a:chExt cx="9780796" cy="4814428"/>
          </a:xfrm>
        </p:grpSpPr>
        <p:sp>
          <p:nvSpPr>
            <p:cNvPr id="3" name="Rectangle 30">
              <a:extLst>
                <a:ext uri="{FF2B5EF4-FFF2-40B4-BE49-F238E27FC236}">
                  <a16:creationId xmlns:a16="http://schemas.microsoft.com/office/drawing/2014/main" id="{19C3449C-080C-C631-4180-8E2C5306E5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58990" y="3333957"/>
              <a:ext cx="1621806" cy="921622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92075" tIns="46038" rIns="92075" bIns="46038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ea typeface="ＭＳ Ｐゴシック" pitchFamily="-92" charset="-128"/>
                  <a:cs typeface="Readex Pro" pitchFamily="2" charset="-78"/>
                </a:rPr>
                <a:t>[Effect]</a:t>
              </a:r>
            </a:p>
          </p:txBody>
        </p:sp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97933820-BBA2-0A82-3A25-842E4F73C9C1}"/>
                </a:ext>
              </a:extLst>
            </p:cNvPr>
            <p:cNvCxnSpPr>
              <a:cxnSpLocks/>
              <a:stCxn id="3" idx="1"/>
            </p:cNvCxnSpPr>
            <p:nvPr/>
          </p:nvCxnSpPr>
          <p:spPr>
            <a:xfrm flipH="1">
              <a:off x="0" y="3794768"/>
              <a:ext cx="8158990" cy="0"/>
            </a:xfrm>
            <a:prstGeom prst="straightConnector1">
              <a:avLst/>
            </a:prstGeom>
            <a:noFill/>
            <a:ln w="3810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34DE43-A5D7-0431-76BF-1B67AECCD855}"/>
                </a:ext>
              </a:extLst>
            </p:cNvPr>
            <p:cNvGrpSpPr/>
            <p:nvPr/>
          </p:nvGrpSpPr>
          <p:grpSpPr>
            <a:xfrm>
              <a:off x="4790166" y="3808836"/>
              <a:ext cx="2970489" cy="2393146"/>
              <a:chOff x="4790166" y="3808836"/>
              <a:chExt cx="2970489" cy="2393146"/>
            </a:xfrm>
          </p:grpSpPr>
          <p:cxnSp>
            <p:nvCxnSpPr>
              <p:cNvPr id="124" name="Straight Arrow Connector 123">
                <a:extLst>
                  <a:ext uri="{FF2B5EF4-FFF2-40B4-BE49-F238E27FC236}">
                    <a16:creationId xmlns:a16="http://schemas.microsoft.com/office/drawing/2014/main" id="{AD92724A-FB5F-F6A3-1AB8-81A1FE489AA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41309" y="3808836"/>
                <a:ext cx="1719346" cy="1939347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  <a:headEnd type="arrow" w="med" len="med"/>
                <a:tailEnd type="none" w="med" len="med"/>
              </a:ln>
              <a:effectLst/>
            </p:spPr>
          </p:cxnSp>
          <p:sp>
            <p:nvSpPr>
              <p:cNvPr id="125" name="Rectangle 30">
                <a:extLst>
                  <a:ext uri="{FF2B5EF4-FFF2-40B4-BE49-F238E27FC236}">
                    <a16:creationId xmlns:a16="http://schemas.microsoft.com/office/drawing/2014/main" id="{01C8FFF3-68DE-167C-980A-CE73D603CE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38806" y="5729849"/>
                <a:ext cx="1187198" cy="472133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72000" tIns="46038" rIns="72000" bIns="46038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ea typeface="ＭＳ Ｐゴシック" pitchFamily="-92" charset="-128"/>
                    <a:cs typeface="Readex Pro" pitchFamily="2" charset="-78"/>
                  </a:rPr>
                  <a:t>Measurement</a:t>
                </a:r>
              </a:p>
            </p:txBody>
          </p:sp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6A5E78BE-86C6-7007-1F7C-BA2DD053A22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770405" y="3893355"/>
                <a:ext cx="1533525" cy="396181"/>
                <a:chOff x="47" y="1"/>
                <a:chExt cx="161" cy="35"/>
              </a:xfrm>
            </p:grpSpPr>
            <p:sp>
              <p:nvSpPr>
                <p:cNvPr id="133" name="Text Box 157">
                  <a:extLst>
                    <a:ext uri="{FF2B5EF4-FFF2-40B4-BE49-F238E27FC236}">
                      <a16:creationId xmlns:a16="http://schemas.microsoft.com/office/drawing/2014/main" id="{3716D032-2F89-2B70-DEF9-7B005E62334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[Cause]</a:t>
                  </a:r>
                </a:p>
              </p:txBody>
            </p:sp>
            <p:sp>
              <p:nvSpPr>
                <p:cNvPr id="134" name="Line 158">
                  <a:extLst>
                    <a:ext uri="{FF2B5EF4-FFF2-40B4-BE49-F238E27FC236}">
                      <a16:creationId xmlns:a16="http://schemas.microsoft.com/office/drawing/2014/main" id="{55B24F20-CEDE-1EC3-0F99-E457F4BFF5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ABC42A30-1B93-8F87-16F3-B5B6779DA44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90166" y="5002222"/>
                <a:ext cx="1533525" cy="396181"/>
                <a:chOff x="47" y="1"/>
                <a:chExt cx="161" cy="35"/>
              </a:xfrm>
            </p:grpSpPr>
            <p:sp>
              <p:nvSpPr>
                <p:cNvPr id="131" name="Text Box 157">
                  <a:extLst>
                    <a:ext uri="{FF2B5EF4-FFF2-40B4-BE49-F238E27FC236}">
                      <a16:creationId xmlns:a16="http://schemas.microsoft.com/office/drawing/2014/main" id="{9EB88C18-6A78-275E-3E6A-21AFF2EDE40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[Cause]</a:t>
                  </a:r>
                </a:p>
              </p:txBody>
            </p:sp>
            <p:sp>
              <p:nvSpPr>
                <p:cNvPr id="132" name="Line 158">
                  <a:extLst>
                    <a:ext uri="{FF2B5EF4-FFF2-40B4-BE49-F238E27FC236}">
                      <a16:creationId xmlns:a16="http://schemas.microsoft.com/office/drawing/2014/main" id="{78E3ACA4-2570-FF3C-43E5-090A7CA78A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9C029D80-20E2-70E7-F479-DE7B5C2E660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0286" y="4447788"/>
                <a:ext cx="1533525" cy="396181"/>
                <a:chOff x="47" y="1"/>
                <a:chExt cx="161" cy="35"/>
              </a:xfrm>
            </p:grpSpPr>
            <p:sp>
              <p:nvSpPr>
                <p:cNvPr id="129" name="Text Box 157">
                  <a:extLst>
                    <a:ext uri="{FF2B5EF4-FFF2-40B4-BE49-F238E27FC236}">
                      <a16:creationId xmlns:a16="http://schemas.microsoft.com/office/drawing/2014/main" id="{943CC8E1-D3D8-AE49-50A0-5F7F6DD32B8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[Cause]</a:t>
                  </a:r>
                </a:p>
              </p:txBody>
            </p:sp>
            <p:sp>
              <p:nvSpPr>
                <p:cNvPr id="130" name="Line 158">
                  <a:extLst>
                    <a:ext uri="{FF2B5EF4-FFF2-40B4-BE49-F238E27FC236}">
                      <a16:creationId xmlns:a16="http://schemas.microsoft.com/office/drawing/2014/main" id="{3F028212-ADD0-A20A-D896-46B27BF3959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890F3F9D-141D-A80D-4BD7-C895F1EADC39}"/>
                </a:ext>
              </a:extLst>
            </p:cNvPr>
            <p:cNvGrpSpPr/>
            <p:nvPr/>
          </p:nvGrpSpPr>
          <p:grpSpPr>
            <a:xfrm>
              <a:off x="2458328" y="3808836"/>
              <a:ext cx="2964816" cy="2393146"/>
              <a:chOff x="2458328" y="3808836"/>
              <a:chExt cx="2964816" cy="2393146"/>
            </a:xfrm>
          </p:grpSpPr>
          <p:cxnSp>
            <p:nvCxnSpPr>
              <p:cNvPr id="69" name="Straight Arrow Connector 68">
                <a:extLst>
                  <a:ext uri="{FF2B5EF4-FFF2-40B4-BE49-F238E27FC236}">
                    <a16:creationId xmlns:a16="http://schemas.microsoft.com/office/drawing/2014/main" id="{70F6D92A-7A3D-14E5-CC01-E3CEAED0F59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703798" y="3808836"/>
                <a:ext cx="1719346" cy="1939347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  <a:headEnd type="arrow" w="med" len="med"/>
                <a:tailEnd type="none" w="med" len="med"/>
              </a:ln>
              <a:effectLst/>
            </p:spPr>
          </p:cxnSp>
          <p:sp>
            <p:nvSpPr>
              <p:cNvPr id="70" name="Rectangle 30">
                <a:extLst>
                  <a:ext uri="{FF2B5EF4-FFF2-40B4-BE49-F238E27FC236}">
                    <a16:creationId xmlns:a16="http://schemas.microsoft.com/office/drawing/2014/main" id="{3EC8197F-D0C9-D096-91AE-A6DD6BEE83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858" y="5729849"/>
                <a:ext cx="1187198" cy="472133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ea typeface="ＭＳ Ｐゴシック" pitchFamily="-92" charset="-128"/>
                    <a:cs typeface="Readex Pro" pitchFamily="2" charset="-78"/>
                  </a:rPr>
                  <a:t>Environment</a:t>
                </a:r>
              </a:p>
            </p:txBody>
          </p: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8CA538AF-285B-D9C2-FDCD-CD27682E452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38567" y="3893355"/>
                <a:ext cx="1533525" cy="396181"/>
                <a:chOff x="47" y="1"/>
                <a:chExt cx="161" cy="35"/>
              </a:xfrm>
            </p:grpSpPr>
            <p:sp>
              <p:nvSpPr>
                <p:cNvPr id="122" name="Text Box 157">
                  <a:extLst>
                    <a:ext uri="{FF2B5EF4-FFF2-40B4-BE49-F238E27FC236}">
                      <a16:creationId xmlns:a16="http://schemas.microsoft.com/office/drawing/2014/main" id="{11A121BB-EF11-9CF1-4C62-C5801A40543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[Cause]</a:t>
                  </a:r>
                </a:p>
              </p:txBody>
            </p:sp>
            <p:sp>
              <p:nvSpPr>
                <p:cNvPr id="123" name="Line 158">
                  <a:extLst>
                    <a:ext uri="{FF2B5EF4-FFF2-40B4-BE49-F238E27FC236}">
                      <a16:creationId xmlns:a16="http://schemas.microsoft.com/office/drawing/2014/main" id="{185642E3-0CE2-9D2D-4252-9956215F1A8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F3509F68-1DEC-AEE9-68EF-22C64C20C43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58328" y="5002222"/>
                <a:ext cx="1533525" cy="396181"/>
                <a:chOff x="47" y="1"/>
                <a:chExt cx="161" cy="35"/>
              </a:xfrm>
            </p:grpSpPr>
            <p:sp>
              <p:nvSpPr>
                <p:cNvPr id="76" name="Text Box 157">
                  <a:extLst>
                    <a:ext uri="{FF2B5EF4-FFF2-40B4-BE49-F238E27FC236}">
                      <a16:creationId xmlns:a16="http://schemas.microsoft.com/office/drawing/2014/main" id="{CFCBB1E7-8C0B-AA2F-FD23-11DEF21C2F8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[Cause]</a:t>
                  </a:r>
                </a:p>
              </p:txBody>
            </p:sp>
            <p:sp>
              <p:nvSpPr>
                <p:cNvPr id="77" name="Line 158">
                  <a:extLst>
                    <a:ext uri="{FF2B5EF4-FFF2-40B4-BE49-F238E27FC236}">
                      <a16:creationId xmlns:a16="http://schemas.microsoft.com/office/drawing/2014/main" id="{20860700-AB9C-EA39-3270-FCBD8917BB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19AE8A13-5C5E-AF3A-8925-7199732771E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48448" y="4447788"/>
                <a:ext cx="1533525" cy="396181"/>
                <a:chOff x="47" y="1"/>
                <a:chExt cx="161" cy="35"/>
              </a:xfrm>
            </p:grpSpPr>
            <p:sp>
              <p:nvSpPr>
                <p:cNvPr id="74" name="Text Box 157">
                  <a:extLst>
                    <a:ext uri="{FF2B5EF4-FFF2-40B4-BE49-F238E27FC236}">
                      <a16:creationId xmlns:a16="http://schemas.microsoft.com/office/drawing/2014/main" id="{818C78DB-4BB9-7D06-A9D9-8F7CF9BD801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[Cause]</a:t>
                  </a:r>
                </a:p>
              </p:txBody>
            </p:sp>
            <p:sp>
              <p:nvSpPr>
                <p:cNvPr id="75" name="Line 158">
                  <a:extLst>
                    <a:ext uri="{FF2B5EF4-FFF2-40B4-BE49-F238E27FC236}">
                      <a16:creationId xmlns:a16="http://schemas.microsoft.com/office/drawing/2014/main" id="{6A2BE784-0D0F-CB5B-C367-76ACE8BA0E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017F218-AE09-25BC-249B-603C54371113}"/>
                </a:ext>
              </a:extLst>
            </p:cNvPr>
            <p:cNvGrpSpPr/>
            <p:nvPr/>
          </p:nvGrpSpPr>
          <p:grpSpPr>
            <a:xfrm>
              <a:off x="132162" y="3808836"/>
              <a:ext cx="2959144" cy="2393146"/>
              <a:chOff x="132162" y="3808836"/>
              <a:chExt cx="2959144" cy="2393146"/>
            </a:xfrm>
          </p:grpSpPr>
          <p:cxnSp>
            <p:nvCxnSpPr>
              <p:cNvPr id="58" name="Straight Arrow Connector 57">
                <a:extLst>
                  <a:ext uri="{FF2B5EF4-FFF2-40B4-BE49-F238E27FC236}">
                    <a16:creationId xmlns:a16="http://schemas.microsoft.com/office/drawing/2014/main" id="{0CA1D6D9-535E-A47C-D9A7-8A290A9CFE3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71960" y="3808836"/>
                <a:ext cx="1719346" cy="1939347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  <a:headEnd type="arrow" w="med" len="med"/>
                <a:tailEnd type="none" w="med" len="med"/>
              </a:ln>
              <a:effectLst/>
            </p:spPr>
          </p:cxnSp>
          <p:sp>
            <p:nvSpPr>
              <p:cNvPr id="59" name="Rectangle 30">
                <a:extLst>
                  <a:ext uri="{FF2B5EF4-FFF2-40B4-BE49-F238E27FC236}">
                    <a16:creationId xmlns:a16="http://schemas.microsoft.com/office/drawing/2014/main" id="{0AABDDBC-33FF-368C-C2DD-BB5DE1178D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5771" y="5729849"/>
                <a:ext cx="1187198" cy="472133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ea typeface="ＭＳ Ｐゴシック" pitchFamily="-92" charset="-128"/>
                    <a:cs typeface="Readex Pro" pitchFamily="2" charset="-78"/>
                  </a:rPr>
                  <a:t>Material</a:t>
                </a:r>
              </a:p>
            </p:txBody>
          </p: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748825BA-5C79-E136-042A-F0471EE3B5F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12401" y="3893355"/>
                <a:ext cx="1533525" cy="396181"/>
                <a:chOff x="47" y="1"/>
                <a:chExt cx="161" cy="35"/>
              </a:xfrm>
            </p:grpSpPr>
            <p:sp>
              <p:nvSpPr>
                <p:cNvPr id="67" name="Text Box 157">
                  <a:extLst>
                    <a:ext uri="{FF2B5EF4-FFF2-40B4-BE49-F238E27FC236}">
                      <a16:creationId xmlns:a16="http://schemas.microsoft.com/office/drawing/2014/main" id="{451B48CC-ECE2-F856-0004-0BBC91BC79A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[Cause]</a:t>
                  </a:r>
                </a:p>
              </p:txBody>
            </p:sp>
            <p:sp>
              <p:nvSpPr>
                <p:cNvPr id="68" name="Line 158">
                  <a:extLst>
                    <a:ext uri="{FF2B5EF4-FFF2-40B4-BE49-F238E27FC236}">
                      <a16:creationId xmlns:a16="http://schemas.microsoft.com/office/drawing/2014/main" id="{0627BF8D-1784-4960-9187-24A120FEE93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FCCEE3BC-03C5-4E4B-B6C0-5EF1E4233CE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2162" y="5002222"/>
                <a:ext cx="1533525" cy="396181"/>
                <a:chOff x="47" y="1"/>
                <a:chExt cx="161" cy="35"/>
              </a:xfrm>
            </p:grpSpPr>
            <p:sp>
              <p:nvSpPr>
                <p:cNvPr id="65" name="Text Box 157">
                  <a:extLst>
                    <a:ext uri="{FF2B5EF4-FFF2-40B4-BE49-F238E27FC236}">
                      <a16:creationId xmlns:a16="http://schemas.microsoft.com/office/drawing/2014/main" id="{DAE895E3-4A26-2BA4-5677-3BFB98808A7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[Cause]</a:t>
                  </a:r>
                </a:p>
              </p:txBody>
            </p:sp>
            <p:sp>
              <p:nvSpPr>
                <p:cNvPr id="66" name="Line 158">
                  <a:extLst>
                    <a:ext uri="{FF2B5EF4-FFF2-40B4-BE49-F238E27FC236}">
                      <a16:creationId xmlns:a16="http://schemas.microsoft.com/office/drawing/2014/main" id="{65E619B0-AC67-7215-1161-57CFE5A9FC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4BF95CC9-ACB7-777F-9F10-19ACA8697F9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22282" y="4447788"/>
                <a:ext cx="1533525" cy="396181"/>
                <a:chOff x="47" y="1"/>
                <a:chExt cx="161" cy="35"/>
              </a:xfrm>
            </p:grpSpPr>
            <p:sp>
              <p:nvSpPr>
                <p:cNvPr id="63" name="Text Box 157">
                  <a:extLst>
                    <a:ext uri="{FF2B5EF4-FFF2-40B4-BE49-F238E27FC236}">
                      <a16:creationId xmlns:a16="http://schemas.microsoft.com/office/drawing/2014/main" id="{B55BCBC2-2EB5-2193-BCCB-96DCDAFE056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[Cause]</a:t>
                  </a:r>
                </a:p>
              </p:txBody>
            </p:sp>
            <p:sp>
              <p:nvSpPr>
                <p:cNvPr id="64" name="Line 158">
                  <a:extLst>
                    <a:ext uri="{FF2B5EF4-FFF2-40B4-BE49-F238E27FC236}">
                      <a16:creationId xmlns:a16="http://schemas.microsoft.com/office/drawing/2014/main" id="{FFB03B4D-8301-59B3-8250-8151BEF177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D3139AE3-9120-1620-623D-3062D540A747}"/>
                </a:ext>
              </a:extLst>
            </p:cNvPr>
            <p:cNvGrpSpPr/>
            <p:nvPr/>
          </p:nvGrpSpPr>
          <p:grpSpPr>
            <a:xfrm>
              <a:off x="4801847" y="1387554"/>
              <a:ext cx="3157861" cy="2393146"/>
              <a:chOff x="4801847" y="1387554"/>
              <a:chExt cx="3157861" cy="2393146"/>
            </a:xfrm>
          </p:grpSpPr>
          <p:cxnSp>
            <p:nvCxnSpPr>
              <p:cNvPr id="47" name="Straight Arrow Connector 46">
                <a:extLst>
                  <a:ext uri="{FF2B5EF4-FFF2-40B4-BE49-F238E27FC236}">
                    <a16:creationId xmlns:a16="http://schemas.microsoft.com/office/drawing/2014/main" id="{09E81459-317E-F475-5AA7-4216E5BA598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240362" y="1841353"/>
                <a:ext cx="1719346" cy="1939347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  <a:headEnd type="arrow" w="med" len="med"/>
                <a:tailEnd type="none" w="med" len="med"/>
              </a:ln>
              <a:effectLst/>
            </p:spPr>
          </p:cxnSp>
          <p:sp>
            <p:nvSpPr>
              <p:cNvPr id="48" name="Rectangle 30">
                <a:extLst>
                  <a:ext uri="{FF2B5EF4-FFF2-40B4-BE49-F238E27FC236}">
                    <a16:creationId xmlns:a16="http://schemas.microsoft.com/office/drawing/2014/main" id="{747A5459-241B-698F-A079-AE909F9821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38806" y="1387554"/>
                <a:ext cx="1187198" cy="472133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ea typeface="ＭＳ Ｐゴシック" pitchFamily="-92" charset="-128"/>
                    <a:cs typeface="Readex Pro" pitchFamily="2" charset="-78"/>
                  </a:rPr>
                  <a:t>Machine</a:t>
                </a:r>
              </a:p>
            </p:txBody>
          </p: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FD76E254-C6B0-A332-9215-543291822AB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801621" y="3107619"/>
                <a:ext cx="1866900" cy="396181"/>
                <a:chOff x="0" y="1"/>
                <a:chExt cx="196" cy="35"/>
              </a:xfrm>
            </p:grpSpPr>
            <p:sp>
              <p:nvSpPr>
                <p:cNvPr id="56" name="Text Box 157">
                  <a:extLst>
                    <a:ext uri="{FF2B5EF4-FFF2-40B4-BE49-F238E27FC236}">
                      <a16:creationId xmlns:a16="http://schemas.microsoft.com/office/drawing/2014/main" id="{DE34B242-1EFF-9DB8-117E-6CFA3521292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0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[Cause]</a:t>
                  </a:r>
                </a:p>
              </p:txBody>
            </p:sp>
            <p:sp>
              <p:nvSpPr>
                <p:cNvPr id="57" name="Line 158">
                  <a:extLst>
                    <a:ext uri="{FF2B5EF4-FFF2-40B4-BE49-F238E27FC236}">
                      <a16:creationId xmlns:a16="http://schemas.microsoft.com/office/drawing/2014/main" id="{8F71A77D-1651-C526-AD86-5C35FDABCE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C05BA058-8650-2776-EE1B-8C75CB148D1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01734" y="2535695"/>
                <a:ext cx="1866900" cy="396181"/>
                <a:chOff x="0" y="1"/>
                <a:chExt cx="196" cy="35"/>
              </a:xfrm>
            </p:grpSpPr>
            <p:sp>
              <p:nvSpPr>
                <p:cNvPr id="54" name="Text Box 157">
                  <a:extLst>
                    <a:ext uri="{FF2B5EF4-FFF2-40B4-BE49-F238E27FC236}">
                      <a16:creationId xmlns:a16="http://schemas.microsoft.com/office/drawing/2014/main" id="{8A003D11-473D-054C-9C49-8D7C7FDBD14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0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[Cause]</a:t>
                  </a:r>
                </a:p>
              </p:txBody>
            </p:sp>
            <p:sp>
              <p:nvSpPr>
                <p:cNvPr id="55" name="Line 158">
                  <a:extLst>
                    <a:ext uri="{FF2B5EF4-FFF2-40B4-BE49-F238E27FC236}">
                      <a16:creationId xmlns:a16="http://schemas.microsoft.com/office/drawing/2014/main" id="{C5FD48A5-BDBE-B365-D188-ACCEE940F0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6361A5FF-1D7F-BACB-CF44-3282011295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01847" y="1963771"/>
                <a:ext cx="1866900" cy="396181"/>
                <a:chOff x="0" y="1"/>
                <a:chExt cx="196" cy="35"/>
              </a:xfrm>
            </p:grpSpPr>
            <p:sp>
              <p:nvSpPr>
                <p:cNvPr id="52" name="Text Box 157">
                  <a:extLst>
                    <a:ext uri="{FF2B5EF4-FFF2-40B4-BE49-F238E27FC236}">
                      <a16:creationId xmlns:a16="http://schemas.microsoft.com/office/drawing/2014/main" id="{968FF1FB-DA3F-8088-0AAF-53EA09CC3CB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0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[Cause]</a:t>
                  </a:r>
                </a:p>
              </p:txBody>
            </p:sp>
            <p:sp>
              <p:nvSpPr>
                <p:cNvPr id="53" name="Line 158">
                  <a:extLst>
                    <a:ext uri="{FF2B5EF4-FFF2-40B4-BE49-F238E27FC236}">
                      <a16:creationId xmlns:a16="http://schemas.microsoft.com/office/drawing/2014/main" id="{51277DE8-4387-FE81-2A8A-408874A0026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5C1D3503-A8B1-A6B8-F682-F2EFB169555B}"/>
                </a:ext>
              </a:extLst>
            </p:cNvPr>
            <p:cNvGrpSpPr/>
            <p:nvPr/>
          </p:nvGrpSpPr>
          <p:grpSpPr>
            <a:xfrm>
              <a:off x="2459008" y="1387554"/>
              <a:ext cx="3174191" cy="2393146"/>
              <a:chOff x="2459008" y="1387554"/>
              <a:chExt cx="3174191" cy="2393146"/>
            </a:xfrm>
          </p:grpSpPr>
          <p:cxnSp>
            <p:nvCxnSpPr>
              <p:cNvPr id="36" name="Straight Arrow Connector 35">
                <a:extLst>
                  <a:ext uri="{FF2B5EF4-FFF2-40B4-BE49-F238E27FC236}">
                    <a16:creationId xmlns:a16="http://schemas.microsoft.com/office/drawing/2014/main" id="{79BF37A5-894D-721E-2F6B-D65918006F6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913853" y="1841353"/>
                <a:ext cx="1719346" cy="1939347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  <a:headEnd type="arrow" w="med" len="med"/>
                <a:tailEnd type="none" w="med" len="med"/>
              </a:ln>
              <a:effectLst/>
            </p:spPr>
          </p:cxnSp>
          <p:sp>
            <p:nvSpPr>
              <p:cNvPr id="37" name="Rectangle 30">
                <a:extLst>
                  <a:ext uri="{FF2B5EF4-FFF2-40B4-BE49-F238E27FC236}">
                    <a16:creationId xmlns:a16="http://schemas.microsoft.com/office/drawing/2014/main" id="{6D8C1076-29FD-33CF-6A9D-D00D1BBDF2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7860" y="1387554"/>
                <a:ext cx="1187198" cy="472133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ea typeface="ＭＳ Ｐゴシック" pitchFamily="-92" charset="-128"/>
                    <a:cs typeface="Readex Pro" pitchFamily="2" charset="-78"/>
                  </a:rPr>
                  <a:t>Method</a:t>
                </a:r>
              </a:p>
            </p:txBody>
          </p: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94A14F18-96E4-322F-8676-8A1EEC1B85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8782" y="3107619"/>
                <a:ext cx="1885950" cy="396181"/>
                <a:chOff x="0" y="1"/>
                <a:chExt cx="198" cy="35"/>
              </a:xfrm>
            </p:grpSpPr>
            <p:sp>
              <p:nvSpPr>
                <p:cNvPr id="45" name="Text Box 157">
                  <a:extLst>
                    <a:ext uri="{FF2B5EF4-FFF2-40B4-BE49-F238E27FC236}">
                      <a16:creationId xmlns:a16="http://schemas.microsoft.com/office/drawing/2014/main" id="{3190C455-4B30-9FF9-5321-BB366DD88FF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0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[Cause]</a:t>
                  </a:r>
                </a:p>
              </p:txBody>
            </p:sp>
            <p:sp>
              <p:nvSpPr>
                <p:cNvPr id="46" name="Line 158">
                  <a:extLst>
                    <a:ext uri="{FF2B5EF4-FFF2-40B4-BE49-F238E27FC236}">
                      <a16:creationId xmlns:a16="http://schemas.microsoft.com/office/drawing/2014/main" id="{4F042303-1E8A-C32A-4A3C-9836C206FD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1DE6447C-E6DB-79BC-ADA2-7E0110E006B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58895" y="2535695"/>
                <a:ext cx="1885950" cy="396181"/>
                <a:chOff x="0" y="1"/>
                <a:chExt cx="198" cy="35"/>
              </a:xfrm>
            </p:grpSpPr>
            <p:sp>
              <p:nvSpPr>
                <p:cNvPr id="43" name="Text Box 157">
                  <a:extLst>
                    <a:ext uri="{FF2B5EF4-FFF2-40B4-BE49-F238E27FC236}">
                      <a16:creationId xmlns:a16="http://schemas.microsoft.com/office/drawing/2014/main" id="{F5AC15AB-AD53-BF66-C037-3C6C254FDCD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0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[Cause]</a:t>
                  </a:r>
                </a:p>
              </p:txBody>
            </p:sp>
            <p:sp>
              <p:nvSpPr>
                <p:cNvPr id="44" name="Line 158">
                  <a:extLst>
                    <a:ext uri="{FF2B5EF4-FFF2-40B4-BE49-F238E27FC236}">
                      <a16:creationId xmlns:a16="http://schemas.microsoft.com/office/drawing/2014/main" id="{BC344843-A27A-E97E-63AE-7267B606BF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060B856E-C6EF-1EAC-EAC3-D599A902051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59008" y="1963771"/>
                <a:ext cx="1885950" cy="396181"/>
                <a:chOff x="0" y="1"/>
                <a:chExt cx="198" cy="35"/>
              </a:xfrm>
            </p:grpSpPr>
            <p:sp>
              <p:nvSpPr>
                <p:cNvPr id="41" name="Text Box 157">
                  <a:extLst>
                    <a:ext uri="{FF2B5EF4-FFF2-40B4-BE49-F238E27FC236}">
                      <a16:creationId xmlns:a16="http://schemas.microsoft.com/office/drawing/2014/main" id="{B20CA582-5618-C1C0-89FD-9ECBEE13720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0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[Cause]</a:t>
                  </a:r>
                </a:p>
              </p:txBody>
            </p:sp>
            <p:sp>
              <p:nvSpPr>
                <p:cNvPr id="42" name="Line 158">
                  <a:extLst>
                    <a:ext uri="{FF2B5EF4-FFF2-40B4-BE49-F238E27FC236}">
                      <a16:creationId xmlns:a16="http://schemas.microsoft.com/office/drawing/2014/main" id="{CC8AAEDB-F8DC-6FD8-00C8-F8526BAA1A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7C645220-7D6E-2DB4-96B2-204D3216EF23}"/>
                </a:ext>
              </a:extLst>
            </p:cNvPr>
            <p:cNvGrpSpPr/>
            <p:nvPr/>
          </p:nvGrpSpPr>
          <p:grpSpPr>
            <a:xfrm>
              <a:off x="99837" y="1387554"/>
              <a:ext cx="3190522" cy="2393146"/>
              <a:chOff x="99837" y="1387554"/>
              <a:chExt cx="3190522" cy="2393146"/>
            </a:xfrm>
          </p:grpSpPr>
          <p:cxnSp>
            <p:nvCxnSpPr>
              <p:cNvPr id="25" name="Straight Arrow Connector 24">
                <a:extLst>
                  <a:ext uri="{FF2B5EF4-FFF2-40B4-BE49-F238E27FC236}">
                    <a16:creationId xmlns:a16="http://schemas.microsoft.com/office/drawing/2014/main" id="{BF773A99-126C-ED00-0984-BF5577A3E5F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571013" y="1841353"/>
                <a:ext cx="1719346" cy="1939347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  <a:headEnd type="arrow" w="med" len="med"/>
                <a:tailEnd type="none" w="med" len="med"/>
              </a:ln>
              <a:effectLst/>
            </p:spPr>
          </p:cxnSp>
          <p:sp>
            <p:nvSpPr>
              <p:cNvPr id="26" name="Rectangle 30">
                <a:extLst>
                  <a:ext uri="{FF2B5EF4-FFF2-40B4-BE49-F238E27FC236}">
                    <a16:creationId xmlns:a16="http://schemas.microsoft.com/office/drawing/2014/main" id="{99196EC1-CD4D-8CB3-E983-31B6AC4CB4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5771" y="1387554"/>
                <a:ext cx="1187198" cy="472133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ea typeface="ＭＳ Ｐゴシック" pitchFamily="-92" charset="-128"/>
                    <a:cs typeface="Readex Pro" pitchFamily="2" charset="-78"/>
                  </a:rPr>
                  <a:t>Man</a:t>
                </a:r>
              </a:p>
            </p:txBody>
          </p: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CC00A871-3679-D9E5-0525-C7B4A2540DC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99611" y="3107619"/>
                <a:ext cx="1885950" cy="396181"/>
                <a:chOff x="0" y="1"/>
                <a:chExt cx="198" cy="35"/>
              </a:xfrm>
            </p:grpSpPr>
            <p:sp>
              <p:nvSpPr>
                <p:cNvPr id="34" name="Text Box 157">
                  <a:extLst>
                    <a:ext uri="{FF2B5EF4-FFF2-40B4-BE49-F238E27FC236}">
                      <a16:creationId xmlns:a16="http://schemas.microsoft.com/office/drawing/2014/main" id="{CA13082E-CD2F-7B02-D7BA-9D7725B1978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0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[Cause]</a:t>
                  </a:r>
                </a:p>
              </p:txBody>
            </p:sp>
            <p:sp>
              <p:nvSpPr>
                <p:cNvPr id="35" name="Line 158">
                  <a:extLst>
                    <a:ext uri="{FF2B5EF4-FFF2-40B4-BE49-F238E27FC236}">
                      <a16:creationId xmlns:a16="http://schemas.microsoft.com/office/drawing/2014/main" id="{002434DB-6F74-77E0-2E53-823D71F07B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1ABB2B2D-F7F5-A482-0844-BFB9F6D9EB0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99724" y="2535695"/>
                <a:ext cx="1885950" cy="396181"/>
                <a:chOff x="0" y="1"/>
                <a:chExt cx="198" cy="35"/>
              </a:xfrm>
            </p:grpSpPr>
            <p:sp>
              <p:nvSpPr>
                <p:cNvPr id="32" name="Text Box 157">
                  <a:extLst>
                    <a:ext uri="{FF2B5EF4-FFF2-40B4-BE49-F238E27FC236}">
                      <a16:creationId xmlns:a16="http://schemas.microsoft.com/office/drawing/2014/main" id="{A78F2153-83C4-1513-F6C8-4B9ABAE0B9E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0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[Cause]</a:t>
                  </a:r>
                </a:p>
              </p:txBody>
            </p:sp>
            <p:sp>
              <p:nvSpPr>
                <p:cNvPr id="33" name="Line 158">
                  <a:extLst>
                    <a:ext uri="{FF2B5EF4-FFF2-40B4-BE49-F238E27FC236}">
                      <a16:creationId xmlns:a16="http://schemas.microsoft.com/office/drawing/2014/main" id="{C23E36A1-B456-ADEE-CBFD-2811C8B74E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39DB87A8-0F72-CF0B-30AF-2FC6E508A7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9837" y="1963771"/>
                <a:ext cx="1885950" cy="396181"/>
                <a:chOff x="0" y="1"/>
                <a:chExt cx="198" cy="35"/>
              </a:xfrm>
            </p:grpSpPr>
            <p:sp>
              <p:nvSpPr>
                <p:cNvPr id="30" name="Text Box 157">
                  <a:extLst>
                    <a:ext uri="{FF2B5EF4-FFF2-40B4-BE49-F238E27FC236}">
                      <a16:creationId xmlns:a16="http://schemas.microsoft.com/office/drawing/2014/main" id="{150CF5A6-3B3D-697C-0DF9-8A2B5BD757C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0" y="1"/>
                  <a:ext cx="151" cy="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27432" tIns="22860" rIns="27432" bIns="22860" anchor="ctr" upright="1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/>
                  </a:pPr>
                  <a:r>
                    <a:rPr kumimoji="0" lang="en-US" sz="1300" b="0" i="0" u="none" strike="noStrike" kern="0" cap="none" spc="0" normalizeH="0" baseline="0" noProof="0" dirty="0">
                      <a:ln>
                        <a:noFill/>
                      </a:ln>
                      <a:effectLst/>
                      <a:highlight>
                        <a:srgbClr val="FDFDFD"/>
                      </a:highlight>
                      <a:uLnTx/>
                      <a:uFillTx/>
                      <a:cs typeface="Arial"/>
                    </a:rPr>
                    <a:t>[Cause]</a:t>
                  </a:r>
                </a:p>
              </p:txBody>
            </p:sp>
            <p:sp>
              <p:nvSpPr>
                <p:cNvPr id="31" name="Line 158">
                  <a:extLst>
                    <a:ext uri="{FF2B5EF4-FFF2-40B4-BE49-F238E27FC236}">
                      <a16:creationId xmlns:a16="http://schemas.microsoft.com/office/drawing/2014/main" id="{33B73AE4-1FA4-34ED-AA3F-146D64FA8F0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" y="35"/>
                  <a:ext cx="141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E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CEEFC-C74A-97FC-FF71-39965AF667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4E07C1C-3388-5A67-EB23-AD81421A4E15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291A4908-CC21-81B7-20DD-E66D3366BDA6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26B7FE3D-5C8B-EFEA-7E24-3D627F8F1A28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PROCESS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15D4F991-2301-8A75-44A0-F4A7EDFD8BD9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LEVEL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AA8C25CC-1BC9-EA95-6391-202675E80804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B612A54E-867F-919F-73AD-6D0274216AF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FISHBONE DIAGRAM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76E2D845-DD12-1758-ADA2-10A47C45A199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B675AF89-D4EA-4137-51E0-BCA508488584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48C125A5-097C-54E5-DD31-D5F1AEEDAA32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6E8A4F62-AA6B-EA76-FAB2-BB5B582991FF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4689CA69-109C-6FCC-D6B1-3B74BC9CEC14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86E619AD-F5F5-0647-1957-9CCBCD21C655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D3AA6008-8C3E-71C0-5E24-D0BFCA23B1BA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33C2A8BA-EE85-83DA-4C5F-A228764B20C8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800" dirty="0"/>
              <a:t>Two One Level of Potential Causes </a:t>
            </a:r>
            <a:endParaRPr lang="en-AE" sz="800" dirty="0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87316B27-0CC8-BC06-ACC0-BF91695027A2}"/>
              </a:ext>
            </a:extLst>
          </p:cNvPr>
          <p:cNvGrpSpPr/>
          <p:nvPr/>
        </p:nvGrpSpPr>
        <p:grpSpPr>
          <a:xfrm>
            <a:off x="383472" y="1155136"/>
            <a:ext cx="11425057" cy="4814428"/>
            <a:chOff x="-36500" y="1176534"/>
            <a:chExt cx="9780796" cy="4814428"/>
          </a:xfrm>
        </p:grpSpPr>
        <p:sp>
          <p:nvSpPr>
            <p:cNvPr id="79" name="Rectangle 30">
              <a:extLst>
                <a:ext uri="{FF2B5EF4-FFF2-40B4-BE49-F238E27FC236}">
                  <a16:creationId xmlns:a16="http://schemas.microsoft.com/office/drawing/2014/main" id="{0D39B4F8-7BFE-8068-6B17-6E14DEC60B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2490" y="3122937"/>
              <a:ext cx="1621806" cy="921622"/>
            </a:xfrm>
            <a:prstGeom prst="rect">
              <a:avLst/>
            </a:prstGeom>
            <a:solidFill>
              <a:srgbClr val="3A575B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92075" tIns="46038" rIns="92075" bIns="46038" anchor="ctr"/>
            <a:lstStyle/>
            <a:p>
              <a:pPr lvl="0" algn="ctr"/>
              <a:r>
                <a:rPr lang="en-US" sz="1400" dirty="0">
                  <a:solidFill>
                    <a:schemeClr val="bg1"/>
                  </a:solidFill>
                  <a:ea typeface="ＭＳ Ｐゴシック" pitchFamily="-92" charset="-128"/>
                  <a:cs typeface="Readex Pro" pitchFamily="2" charset="-78"/>
                </a:rPr>
                <a:t>[Effect]</a:t>
              </a:r>
            </a:p>
          </p:txBody>
        </p: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C50A4CAA-6257-D3E1-9FD5-A2EC6F615ACC}"/>
                </a:ext>
              </a:extLst>
            </p:cNvPr>
            <p:cNvCxnSpPr>
              <a:cxnSpLocks/>
              <a:stCxn id="79" idx="1"/>
            </p:cNvCxnSpPr>
            <p:nvPr/>
          </p:nvCxnSpPr>
          <p:spPr>
            <a:xfrm flipH="1">
              <a:off x="-36500" y="3583748"/>
              <a:ext cx="815899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972BFD77-AE66-61D3-2898-FF7099C47830}"/>
                </a:ext>
              </a:extLst>
            </p:cNvPr>
            <p:cNvGrpSpPr/>
            <p:nvPr/>
          </p:nvGrpSpPr>
          <p:grpSpPr>
            <a:xfrm>
              <a:off x="4793321" y="1176534"/>
              <a:ext cx="3129887" cy="2393146"/>
              <a:chOff x="4483825" y="1176534"/>
              <a:chExt cx="3129887" cy="2393146"/>
            </a:xfrm>
          </p:grpSpPr>
          <p:cxnSp>
            <p:nvCxnSpPr>
              <p:cNvPr id="185" name="Straight Arrow Connector 184">
                <a:extLst>
                  <a:ext uri="{FF2B5EF4-FFF2-40B4-BE49-F238E27FC236}">
                    <a16:creationId xmlns:a16="http://schemas.microsoft.com/office/drawing/2014/main" id="{B0C0785C-535D-2655-6C55-DC037757729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5894366" y="1630333"/>
                <a:ext cx="1719346" cy="1939347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6" name="Rectangle 30">
                <a:extLst>
                  <a:ext uri="{FF2B5EF4-FFF2-40B4-BE49-F238E27FC236}">
                    <a16:creationId xmlns:a16="http://schemas.microsoft.com/office/drawing/2014/main" id="{67C9545E-880D-BAC0-A38B-9AEFE702E6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92810" y="1176534"/>
                <a:ext cx="1187198" cy="472133"/>
              </a:xfrm>
              <a:prstGeom prst="rect">
                <a:avLst/>
              </a:prstGeom>
              <a:solidFill>
                <a:srgbClr val="3A575B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 anchor="ctr"/>
              <a:lstStyle/>
              <a:p>
                <a:pPr lvl="0" algn="ctr"/>
                <a:r>
                  <a:rPr lang="en-US" sz="1400" dirty="0">
                    <a:solidFill>
                      <a:schemeClr val="bg1"/>
                    </a:solidFill>
                    <a:ea typeface="ＭＳ Ｐゴシック" pitchFamily="-92" charset="-128"/>
                    <a:cs typeface="Readex Pro" pitchFamily="2" charset="-78"/>
                  </a:rPr>
                  <a:t>Machine</a:t>
                </a:r>
              </a:p>
            </p:txBody>
          </p:sp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BDF79AA2-0884-F291-6A40-43C3DE2F5012}"/>
                  </a:ext>
                </a:extLst>
              </p:cNvPr>
              <p:cNvGrpSpPr/>
              <p:nvPr/>
            </p:nvGrpSpPr>
            <p:grpSpPr>
              <a:xfrm>
                <a:off x="4483825" y="1787735"/>
                <a:ext cx="2613614" cy="1634836"/>
                <a:chOff x="4483825" y="1788847"/>
                <a:chExt cx="2613614" cy="1634836"/>
              </a:xfrm>
            </p:grpSpPr>
            <p:grpSp>
              <p:nvGrpSpPr>
                <p:cNvPr id="188" name="Group 187">
                  <a:extLst>
                    <a:ext uri="{FF2B5EF4-FFF2-40B4-BE49-F238E27FC236}">
                      <a16:creationId xmlns:a16="http://schemas.microsoft.com/office/drawing/2014/main" id="{C294C51E-AF15-0A87-1BFE-5C7FA575878B}"/>
                    </a:ext>
                  </a:extLst>
                </p:cNvPr>
                <p:cNvGrpSpPr/>
                <p:nvPr/>
              </p:nvGrpSpPr>
              <p:grpSpPr>
                <a:xfrm>
                  <a:off x="4483825" y="1788847"/>
                  <a:ext cx="1866900" cy="779193"/>
                  <a:chOff x="0" y="9525"/>
                  <a:chExt cx="1866900" cy="655669"/>
                </a:xfrm>
              </p:grpSpPr>
              <p:grpSp>
                <p:nvGrpSpPr>
                  <p:cNvPr id="196" name="Group 195">
                    <a:extLst>
                      <a:ext uri="{FF2B5EF4-FFF2-40B4-BE49-F238E27FC236}">
                        <a16:creationId xmlns:a16="http://schemas.microsoft.com/office/drawing/2014/main" id="{6B740DAE-7ECA-6226-8666-A999A788B8A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9525"/>
                    <a:ext cx="1866900" cy="333375"/>
                    <a:chOff x="0" y="1"/>
                    <a:chExt cx="196" cy="35"/>
                  </a:xfrm>
                </p:grpSpPr>
                <p:sp>
                  <p:nvSpPr>
                    <p:cNvPr id="200" name="Text Box 157">
                      <a:extLst>
                        <a:ext uri="{FF2B5EF4-FFF2-40B4-BE49-F238E27FC236}">
                          <a16:creationId xmlns:a16="http://schemas.microsoft.com/office/drawing/2014/main" id="{9C1D4674-A799-5692-A373-F9C15E1E6AB4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0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/>
                      </a:pPr>
                      <a:r>
                        <a:rPr kumimoji="0" lang="en-US" sz="12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DFDFD"/>
                          </a:highlight>
                          <a:uLnTx/>
                          <a:uFillTx/>
                          <a:ea typeface="+mn-ea"/>
                          <a:cs typeface="Arial"/>
                        </a:rPr>
                        <a:t>[Cause]</a:t>
                      </a:r>
                    </a:p>
                  </p:txBody>
                </p:sp>
                <p:sp>
                  <p:nvSpPr>
                    <p:cNvPr id="201" name="Line 158">
                      <a:extLst>
                        <a:ext uri="{FF2B5EF4-FFF2-40B4-BE49-F238E27FC236}">
                          <a16:creationId xmlns:a16="http://schemas.microsoft.com/office/drawing/2014/main" id="{17BC0F8E-FB83-3878-E2B9-1C99E608657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5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197" name="Group 196">
                    <a:extLst>
                      <a:ext uri="{FF2B5EF4-FFF2-40B4-BE49-F238E27FC236}">
                        <a16:creationId xmlns:a16="http://schemas.microsoft.com/office/drawing/2014/main" id="{C6D9D092-5ACE-4AD9-F579-0B81019C3B23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2"/>
                    <a:ext cx="1476378" cy="333222"/>
                    <a:chOff x="152399" y="332082"/>
                    <a:chExt cx="1476378" cy="336310"/>
                  </a:xfrm>
                </p:grpSpPr>
                <p:sp>
                  <p:nvSpPr>
                    <p:cNvPr id="198" name="Text Box 163">
                      <a:extLst>
                        <a:ext uri="{FF2B5EF4-FFF2-40B4-BE49-F238E27FC236}">
                          <a16:creationId xmlns:a16="http://schemas.microsoft.com/office/drawing/2014/main" id="{1D8CD2EF-5F37-CEA1-2706-F49FF243EB5E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2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dirty="0">
                          <a:highlight>
                            <a:srgbClr val="CCFFFF"/>
                          </a:highlight>
                        </a:rPr>
                        <a:t>[Sub-cause]</a:t>
                      </a:r>
                    </a:p>
                  </p:txBody>
                </p:sp>
                <p:cxnSp>
                  <p:nvCxnSpPr>
                    <p:cNvPr id="199" name="Connector: Elbow 198">
                      <a:extLst>
                        <a:ext uri="{FF2B5EF4-FFF2-40B4-BE49-F238E27FC236}">
                          <a16:creationId xmlns:a16="http://schemas.microsoft.com/office/drawing/2014/main" id="{BAF67B07-4313-7DFC-82A8-7DA2BBCAE4A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89" name="Group 188">
                  <a:extLst>
                    <a:ext uri="{FF2B5EF4-FFF2-40B4-BE49-F238E27FC236}">
                      <a16:creationId xmlns:a16="http://schemas.microsoft.com/office/drawing/2014/main" id="{56CCEF5B-0144-8210-7BD8-6055B6D52315}"/>
                    </a:ext>
                  </a:extLst>
                </p:cNvPr>
                <p:cNvGrpSpPr/>
                <p:nvPr/>
              </p:nvGrpSpPr>
              <p:grpSpPr>
                <a:xfrm>
                  <a:off x="5230539" y="2644490"/>
                  <a:ext cx="1866900" cy="779193"/>
                  <a:chOff x="0" y="9525"/>
                  <a:chExt cx="1866900" cy="655669"/>
                </a:xfrm>
              </p:grpSpPr>
              <p:grpSp>
                <p:nvGrpSpPr>
                  <p:cNvPr id="190" name="Group 189">
                    <a:extLst>
                      <a:ext uri="{FF2B5EF4-FFF2-40B4-BE49-F238E27FC236}">
                        <a16:creationId xmlns:a16="http://schemas.microsoft.com/office/drawing/2014/main" id="{43C1091A-4E59-CA67-A000-CBDBAD6DD10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9525"/>
                    <a:ext cx="1866900" cy="333375"/>
                    <a:chOff x="0" y="1"/>
                    <a:chExt cx="196" cy="35"/>
                  </a:xfrm>
                </p:grpSpPr>
                <p:sp>
                  <p:nvSpPr>
                    <p:cNvPr id="194" name="Text Box 157">
                      <a:extLst>
                        <a:ext uri="{FF2B5EF4-FFF2-40B4-BE49-F238E27FC236}">
                          <a16:creationId xmlns:a16="http://schemas.microsoft.com/office/drawing/2014/main" id="{A9A65F94-4CE5-A601-4CA8-887DB62CFF31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0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/>
                      </a:pPr>
                      <a:r>
                        <a:rPr kumimoji="0" lang="en-US" sz="12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DFDFD"/>
                          </a:highlight>
                          <a:uLnTx/>
                          <a:uFillTx/>
                          <a:ea typeface="+mn-ea"/>
                          <a:cs typeface="Arial"/>
                        </a:rPr>
                        <a:t>[Cause]</a:t>
                      </a:r>
                    </a:p>
                  </p:txBody>
                </p:sp>
                <p:sp>
                  <p:nvSpPr>
                    <p:cNvPr id="195" name="Line 158">
                      <a:extLst>
                        <a:ext uri="{FF2B5EF4-FFF2-40B4-BE49-F238E27FC236}">
                          <a16:creationId xmlns:a16="http://schemas.microsoft.com/office/drawing/2014/main" id="{8D4B7344-DAC0-0798-9349-985BABE95E9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5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191" name="Group 190">
                    <a:extLst>
                      <a:ext uri="{FF2B5EF4-FFF2-40B4-BE49-F238E27FC236}">
                        <a16:creationId xmlns:a16="http://schemas.microsoft.com/office/drawing/2014/main" id="{8FC53302-1773-5F4B-786A-CD722B0F5554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2"/>
                    <a:ext cx="1476378" cy="333222"/>
                    <a:chOff x="152399" y="332082"/>
                    <a:chExt cx="1476378" cy="336310"/>
                  </a:xfrm>
                </p:grpSpPr>
                <p:sp>
                  <p:nvSpPr>
                    <p:cNvPr id="192" name="Text Box 163">
                      <a:extLst>
                        <a:ext uri="{FF2B5EF4-FFF2-40B4-BE49-F238E27FC236}">
                          <a16:creationId xmlns:a16="http://schemas.microsoft.com/office/drawing/2014/main" id="{C9C1D20A-D7B8-B9A1-9232-744DEC13DEDE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2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dirty="0">
                          <a:highlight>
                            <a:srgbClr val="CCFFFF"/>
                          </a:highlight>
                        </a:rPr>
                        <a:t>[Sub-cause]</a:t>
                      </a:r>
                    </a:p>
                  </p:txBody>
                </p:sp>
                <p:cxnSp>
                  <p:nvCxnSpPr>
                    <p:cNvPr id="193" name="Connector: Elbow 192">
                      <a:extLst>
                        <a:ext uri="{FF2B5EF4-FFF2-40B4-BE49-F238E27FC236}">
                          <a16:creationId xmlns:a16="http://schemas.microsoft.com/office/drawing/2014/main" id="{372EFD8C-5E7F-9E0F-5B90-FB8DC54F299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1D0969B4-8547-E5CA-3485-A33FC9675AA0}"/>
                </a:ext>
              </a:extLst>
            </p:cNvPr>
            <p:cNvGrpSpPr/>
            <p:nvPr/>
          </p:nvGrpSpPr>
          <p:grpSpPr>
            <a:xfrm>
              <a:off x="2450482" y="1176534"/>
              <a:ext cx="3146217" cy="2393146"/>
              <a:chOff x="1964004" y="1176534"/>
              <a:chExt cx="3146217" cy="2393146"/>
            </a:xfrm>
          </p:grpSpPr>
          <p:cxnSp>
            <p:nvCxnSpPr>
              <p:cNvPr id="168" name="Straight Arrow Connector 167">
                <a:extLst>
                  <a:ext uri="{FF2B5EF4-FFF2-40B4-BE49-F238E27FC236}">
                    <a16:creationId xmlns:a16="http://schemas.microsoft.com/office/drawing/2014/main" id="{248E695D-0490-0E05-63BF-25A685BE1BF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390875" y="1630333"/>
                <a:ext cx="1719346" cy="1939347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9" name="Rectangle 30">
                <a:extLst>
                  <a:ext uri="{FF2B5EF4-FFF2-40B4-BE49-F238E27FC236}">
                    <a16:creationId xmlns:a16="http://schemas.microsoft.com/office/drawing/2014/main" id="{7653E408-6E64-F5D8-BC82-014163498D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94882" y="1176534"/>
                <a:ext cx="1187198" cy="472133"/>
              </a:xfrm>
              <a:prstGeom prst="rect">
                <a:avLst/>
              </a:prstGeom>
              <a:solidFill>
                <a:srgbClr val="3A575B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 anchor="ctr"/>
              <a:lstStyle/>
              <a:p>
                <a:pPr lvl="0" algn="ctr"/>
                <a:r>
                  <a:rPr lang="en-US" sz="1400" dirty="0">
                    <a:solidFill>
                      <a:schemeClr val="bg1"/>
                    </a:solidFill>
                    <a:ea typeface="ＭＳ Ｐゴシック" pitchFamily="-92" charset="-128"/>
                    <a:cs typeface="Readex Pro" pitchFamily="2" charset="-78"/>
                  </a:rPr>
                  <a:t>Method</a:t>
                </a:r>
              </a:p>
            </p:txBody>
          </p:sp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A1E15200-6E70-1267-12A0-E600C485CE7D}"/>
                  </a:ext>
                </a:extLst>
              </p:cNvPr>
              <p:cNvGrpSpPr/>
              <p:nvPr/>
            </p:nvGrpSpPr>
            <p:grpSpPr>
              <a:xfrm>
                <a:off x="1964004" y="1787735"/>
                <a:ext cx="2613614" cy="1634836"/>
                <a:chOff x="4483825" y="1788847"/>
                <a:chExt cx="2613614" cy="1634836"/>
              </a:xfrm>
            </p:grpSpPr>
            <p:grpSp>
              <p:nvGrpSpPr>
                <p:cNvPr id="171" name="Group 170">
                  <a:extLst>
                    <a:ext uri="{FF2B5EF4-FFF2-40B4-BE49-F238E27FC236}">
                      <a16:creationId xmlns:a16="http://schemas.microsoft.com/office/drawing/2014/main" id="{03FF3167-7BEF-1A16-2CA0-8CF90A3FF40A}"/>
                    </a:ext>
                  </a:extLst>
                </p:cNvPr>
                <p:cNvGrpSpPr/>
                <p:nvPr/>
              </p:nvGrpSpPr>
              <p:grpSpPr>
                <a:xfrm>
                  <a:off x="4483825" y="1788847"/>
                  <a:ext cx="1866900" cy="779193"/>
                  <a:chOff x="0" y="9525"/>
                  <a:chExt cx="1866900" cy="655669"/>
                </a:xfrm>
              </p:grpSpPr>
              <p:grpSp>
                <p:nvGrpSpPr>
                  <p:cNvPr id="179" name="Group 178">
                    <a:extLst>
                      <a:ext uri="{FF2B5EF4-FFF2-40B4-BE49-F238E27FC236}">
                        <a16:creationId xmlns:a16="http://schemas.microsoft.com/office/drawing/2014/main" id="{160A2DD5-8077-4BF2-F133-E2530EC35FD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9525"/>
                    <a:ext cx="1866900" cy="333375"/>
                    <a:chOff x="0" y="1"/>
                    <a:chExt cx="196" cy="35"/>
                  </a:xfrm>
                </p:grpSpPr>
                <p:sp>
                  <p:nvSpPr>
                    <p:cNvPr id="183" name="Text Box 157">
                      <a:extLst>
                        <a:ext uri="{FF2B5EF4-FFF2-40B4-BE49-F238E27FC236}">
                          <a16:creationId xmlns:a16="http://schemas.microsoft.com/office/drawing/2014/main" id="{1B10F37E-6347-6C6E-D50A-7C7D250B11C1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0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/>
                      </a:pPr>
                      <a:r>
                        <a:rPr kumimoji="0" lang="en-US" sz="12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DFDFD"/>
                          </a:highlight>
                          <a:uLnTx/>
                          <a:uFillTx/>
                          <a:ea typeface="+mn-ea"/>
                          <a:cs typeface="Arial"/>
                        </a:rPr>
                        <a:t>[Cause]</a:t>
                      </a:r>
                    </a:p>
                  </p:txBody>
                </p:sp>
                <p:sp>
                  <p:nvSpPr>
                    <p:cNvPr id="184" name="Line 158">
                      <a:extLst>
                        <a:ext uri="{FF2B5EF4-FFF2-40B4-BE49-F238E27FC236}">
                          <a16:creationId xmlns:a16="http://schemas.microsoft.com/office/drawing/2014/main" id="{6772B1B1-4B90-3AA6-50D2-AAC4916ACE7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5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180" name="Group 179">
                    <a:extLst>
                      <a:ext uri="{FF2B5EF4-FFF2-40B4-BE49-F238E27FC236}">
                        <a16:creationId xmlns:a16="http://schemas.microsoft.com/office/drawing/2014/main" id="{EAF9A12C-F6C7-B467-D425-9F4998F5807E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2"/>
                    <a:ext cx="1476378" cy="333222"/>
                    <a:chOff x="152399" y="332082"/>
                    <a:chExt cx="1476378" cy="336310"/>
                  </a:xfrm>
                </p:grpSpPr>
                <p:sp>
                  <p:nvSpPr>
                    <p:cNvPr id="181" name="Text Box 163">
                      <a:extLst>
                        <a:ext uri="{FF2B5EF4-FFF2-40B4-BE49-F238E27FC236}">
                          <a16:creationId xmlns:a16="http://schemas.microsoft.com/office/drawing/2014/main" id="{7CA7072F-012C-E46F-6F35-47E1B0402367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2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dirty="0">
                          <a:highlight>
                            <a:srgbClr val="CCFFFF"/>
                          </a:highlight>
                        </a:rPr>
                        <a:t>[Sub-cause]</a:t>
                      </a:r>
                    </a:p>
                  </p:txBody>
                </p:sp>
                <p:cxnSp>
                  <p:nvCxnSpPr>
                    <p:cNvPr id="182" name="Connector: Elbow 181">
                      <a:extLst>
                        <a:ext uri="{FF2B5EF4-FFF2-40B4-BE49-F238E27FC236}">
                          <a16:creationId xmlns:a16="http://schemas.microsoft.com/office/drawing/2014/main" id="{FC3ED0A6-FDA3-711C-7D94-9CE13D8E552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72" name="Group 171">
                  <a:extLst>
                    <a:ext uri="{FF2B5EF4-FFF2-40B4-BE49-F238E27FC236}">
                      <a16:creationId xmlns:a16="http://schemas.microsoft.com/office/drawing/2014/main" id="{37D8033E-02E3-63CD-9C42-ED6991B7E143}"/>
                    </a:ext>
                  </a:extLst>
                </p:cNvPr>
                <p:cNvGrpSpPr/>
                <p:nvPr/>
              </p:nvGrpSpPr>
              <p:grpSpPr>
                <a:xfrm>
                  <a:off x="5230539" y="2644490"/>
                  <a:ext cx="1866900" cy="779193"/>
                  <a:chOff x="0" y="9525"/>
                  <a:chExt cx="1866900" cy="655669"/>
                </a:xfrm>
              </p:grpSpPr>
              <p:grpSp>
                <p:nvGrpSpPr>
                  <p:cNvPr id="173" name="Group 172">
                    <a:extLst>
                      <a:ext uri="{FF2B5EF4-FFF2-40B4-BE49-F238E27FC236}">
                        <a16:creationId xmlns:a16="http://schemas.microsoft.com/office/drawing/2014/main" id="{BBE9CAC9-00C8-184E-1017-A775A74E9EA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9525"/>
                    <a:ext cx="1866900" cy="333375"/>
                    <a:chOff x="0" y="1"/>
                    <a:chExt cx="196" cy="35"/>
                  </a:xfrm>
                </p:grpSpPr>
                <p:sp>
                  <p:nvSpPr>
                    <p:cNvPr id="177" name="Text Box 157">
                      <a:extLst>
                        <a:ext uri="{FF2B5EF4-FFF2-40B4-BE49-F238E27FC236}">
                          <a16:creationId xmlns:a16="http://schemas.microsoft.com/office/drawing/2014/main" id="{E5AA5C78-0741-2984-DBA8-3271FF89C74D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0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/>
                      </a:pPr>
                      <a:r>
                        <a:rPr kumimoji="0" lang="en-US" sz="12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DFDFD"/>
                          </a:highlight>
                          <a:uLnTx/>
                          <a:uFillTx/>
                          <a:ea typeface="+mn-ea"/>
                          <a:cs typeface="Arial"/>
                        </a:rPr>
                        <a:t>[Cause]</a:t>
                      </a:r>
                    </a:p>
                  </p:txBody>
                </p:sp>
                <p:sp>
                  <p:nvSpPr>
                    <p:cNvPr id="178" name="Line 158">
                      <a:extLst>
                        <a:ext uri="{FF2B5EF4-FFF2-40B4-BE49-F238E27FC236}">
                          <a16:creationId xmlns:a16="http://schemas.microsoft.com/office/drawing/2014/main" id="{ED36FC31-B432-5AC5-9003-E6E4128747A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5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174" name="Group 173">
                    <a:extLst>
                      <a:ext uri="{FF2B5EF4-FFF2-40B4-BE49-F238E27FC236}">
                        <a16:creationId xmlns:a16="http://schemas.microsoft.com/office/drawing/2014/main" id="{1233BE23-4544-AF6E-D499-2FD57EE1BB8D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2"/>
                    <a:ext cx="1476378" cy="333222"/>
                    <a:chOff x="152399" y="332082"/>
                    <a:chExt cx="1476378" cy="336310"/>
                  </a:xfrm>
                </p:grpSpPr>
                <p:sp>
                  <p:nvSpPr>
                    <p:cNvPr id="175" name="Text Box 163">
                      <a:extLst>
                        <a:ext uri="{FF2B5EF4-FFF2-40B4-BE49-F238E27FC236}">
                          <a16:creationId xmlns:a16="http://schemas.microsoft.com/office/drawing/2014/main" id="{5FFC0E54-3D44-1049-81CB-CB70A225C1E3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2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dirty="0">
                          <a:highlight>
                            <a:srgbClr val="CCFFFF"/>
                          </a:highlight>
                        </a:rPr>
                        <a:t>[Sub-cause]</a:t>
                      </a:r>
                    </a:p>
                  </p:txBody>
                </p:sp>
                <p:cxnSp>
                  <p:nvCxnSpPr>
                    <p:cNvPr id="176" name="Connector: Elbow 175">
                      <a:extLst>
                        <a:ext uri="{FF2B5EF4-FFF2-40B4-BE49-F238E27FC236}">
                          <a16:creationId xmlns:a16="http://schemas.microsoft.com/office/drawing/2014/main" id="{36275081-F2BF-DAD0-3BE4-9FDD716906C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0647A591-D140-7BBC-E62B-478F6BB823D5}"/>
                </a:ext>
              </a:extLst>
            </p:cNvPr>
            <p:cNvGrpSpPr/>
            <p:nvPr/>
          </p:nvGrpSpPr>
          <p:grpSpPr>
            <a:xfrm>
              <a:off x="91311" y="1176534"/>
              <a:ext cx="3162548" cy="2393146"/>
              <a:chOff x="-555817" y="1176534"/>
              <a:chExt cx="3162548" cy="2393146"/>
            </a:xfrm>
          </p:grpSpPr>
          <p:cxnSp>
            <p:nvCxnSpPr>
              <p:cNvPr id="151" name="Straight Arrow Connector 150">
                <a:extLst>
                  <a:ext uri="{FF2B5EF4-FFF2-40B4-BE49-F238E27FC236}">
                    <a16:creationId xmlns:a16="http://schemas.microsoft.com/office/drawing/2014/main" id="{9788C068-692D-FB44-18BC-6E86AFF603A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887385" y="1630333"/>
                <a:ext cx="1719346" cy="1939347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2" name="Rectangle 30">
                <a:extLst>
                  <a:ext uri="{FF2B5EF4-FFF2-40B4-BE49-F238E27FC236}">
                    <a16:creationId xmlns:a16="http://schemas.microsoft.com/office/drawing/2014/main" id="{472DC181-ECE9-610E-637C-2F1F12E164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143" y="1176534"/>
                <a:ext cx="1187198" cy="472133"/>
              </a:xfrm>
              <a:prstGeom prst="rect">
                <a:avLst/>
              </a:prstGeom>
              <a:solidFill>
                <a:srgbClr val="3A575B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 anchor="ctr"/>
              <a:lstStyle/>
              <a:p>
                <a:pPr lvl="0" algn="ctr"/>
                <a:r>
                  <a:rPr lang="en-US" sz="1400" dirty="0">
                    <a:solidFill>
                      <a:schemeClr val="bg1"/>
                    </a:solidFill>
                    <a:ea typeface="ＭＳ Ｐゴシック" pitchFamily="-92" charset="-128"/>
                    <a:cs typeface="Readex Pro" pitchFamily="2" charset="-78"/>
                  </a:rPr>
                  <a:t>Man</a:t>
                </a:r>
              </a:p>
            </p:txBody>
          </p:sp>
          <p:grpSp>
            <p:nvGrpSpPr>
              <p:cNvPr id="153" name="Group 152">
                <a:extLst>
                  <a:ext uri="{FF2B5EF4-FFF2-40B4-BE49-F238E27FC236}">
                    <a16:creationId xmlns:a16="http://schemas.microsoft.com/office/drawing/2014/main" id="{33EE94F9-A387-D94F-40A3-1E853CBFB76E}"/>
                  </a:ext>
                </a:extLst>
              </p:cNvPr>
              <p:cNvGrpSpPr/>
              <p:nvPr/>
            </p:nvGrpSpPr>
            <p:grpSpPr>
              <a:xfrm>
                <a:off x="-555817" y="1787735"/>
                <a:ext cx="2623139" cy="1634836"/>
                <a:chOff x="4483825" y="1788847"/>
                <a:chExt cx="2623139" cy="1634836"/>
              </a:xfrm>
            </p:grpSpPr>
            <p:grpSp>
              <p:nvGrpSpPr>
                <p:cNvPr id="154" name="Group 153">
                  <a:extLst>
                    <a:ext uri="{FF2B5EF4-FFF2-40B4-BE49-F238E27FC236}">
                      <a16:creationId xmlns:a16="http://schemas.microsoft.com/office/drawing/2014/main" id="{C9BE58DF-E135-EA5E-75E6-639D920FEB4F}"/>
                    </a:ext>
                  </a:extLst>
                </p:cNvPr>
                <p:cNvGrpSpPr/>
                <p:nvPr/>
              </p:nvGrpSpPr>
              <p:grpSpPr>
                <a:xfrm>
                  <a:off x="4483825" y="1788847"/>
                  <a:ext cx="1876425" cy="779193"/>
                  <a:chOff x="0" y="9525"/>
                  <a:chExt cx="1876425" cy="655669"/>
                </a:xfrm>
              </p:grpSpPr>
              <p:grpSp>
                <p:nvGrpSpPr>
                  <p:cNvPr id="162" name="Group 161">
                    <a:extLst>
                      <a:ext uri="{FF2B5EF4-FFF2-40B4-BE49-F238E27FC236}">
                        <a16:creationId xmlns:a16="http://schemas.microsoft.com/office/drawing/2014/main" id="{47090ECF-3CA1-1F3E-426B-E088016474D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9525"/>
                    <a:ext cx="1876425" cy="333375"/>
                    <a:chOff x="0" y="1"/>
                    <a:chExt cx="197" cy="35"/>
                  </a:xfrm>
                </p:grpSpPr>
                <p:sp>
                  <p:nvSpPr>
                    <p:cNvPr id="166" name="Text Box 157">
                      <a:extLst>
                        <a:ext uri="{FF2B5EF4-FFF2-40B4-BE49-F238E27FC236}">
                          <a16:creationId xmlns:a16="http://schemas.microsoft.com/office/drawing/2014/main" id="{CA1538EA-3D14-8782-4CD5-1CB1D57937A4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0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/>
                      </a:pPr>
                      <a:r>
                        <a:rPr kumimoji="0" lang="en-US" sz="12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DFDFD"/>
                          </a:highlight>
                          <a:uLnTx/>
                          <a:uFillTx/>
                          <a:ea typeface="+mn-ea"/>
                          <a:cs typeface="Arial"/>
                        </a:rPr>
                        <a:t>[Cause]</a:t>
                      </a:r>
                    </a:p>
                  </p:txBody>
                </p:sp>
                <p:sp>
                  <p:nvSpPr>
                    <p:cNvPr id="167" name="Line 158">
                      <a:extLst>
                        <a:ext uri="{FF2B5EF4-FFF2-40B4-BE49-F238E27FC236}">
                          <a16:creationId xmlns:a16="http://schemas.microsoft.com/office/drawing/2014/main" id="{752E3F1A-C70F-B9AC-9369-14008E46DF2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6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163" name="Group 162">
                    <a:extLst>
                      <a:ext uri="{FF2B5EF4-FFF2-40B4-BE49-F238E27FC236}">
                        <a16:creationId xmlns:a16="http://schemas.microsoft.com/office/drawing/2014/main" id="{4B26E7F0-6E2F-E86D-E09F-8E50E5A5B600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2"/>
                    <a:ext cx="1476378" cy="333222"/>
                    <a:chOff x="152399" y="332082"/>
                    <a:chExt cx="1476378" cy="336310"/>
                  </a:xfrm>
                </p:grpSpPr>
                <p:sp>
                  <p:nvSpPr>
                    <p:cNvPr id="164" name="Text Box 163">
                      <a:extLst>
                        <a:ext uri="{FF2B5EF4-FFF2-40B4-BE49-F238E27FC236}">
                          <a16:creationId xmlns:a16="http://schemas.microsoft.com/office/drawing/2014/main" id="{91E90DEE-F17D-1C80-ADF4-A502491D109D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2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dirty="0">
                          <a:highlight>
                            <a:srgbClr val="CCFFFF"/>
                          </a:highlight>
                        </a:rPr>
                        <a:t>[Sub-cause]</a:t>
                      </a:r>
                    </a:p>
                  </p:txBody>
                </p:sp>
                <p:cxnSp>
                  <p:nvCxnSpPr>
                    <p:cNvPr id="165" name="Connector: Elbow 164">
                      <a:extLst>
                        <a:ext uri="{FF2B5EF4-FFF2-40B4-BE49-F238E27FC236}">
                          <a16:creationId xmlns:a16="http://schemas.microsoft.com/office/drawing/2014/main" id="{51760CC0-C80A-8192-2B52-7D62A05D8DE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55" name="Group 154">
                  <a:extLst>
                    <a:ext uri="{FF2B5EF4-FFF2-40B4-BE49-F238E27FC236}">
                      <a16:creationId xmlns:a16="http://schemas.microsoft.com/office/drawing/2014/main" id="{BBC12565-1A74-C5BB-3E1E-B49942967C3C}"/>
                    </a:ext>
                  </a:extLst>
                </p:cNvPr>
                <p:cNvGrpSpPr/>
                <p:nvPr/>
              </p:nvGrpSpPr>
              <p:grpSpPr>
                <a:xfrm>
                  <a:off x="5230539" y="2644490"/>
                  <a:ext cx="1876425" cy="779193"/>
                  <a:chOff x="0" y="9525"/>
                  <a:chExt cx="1876425" cy="655669"/>
                </a:xfrm>
              </p:grpSpPr>
              <p:grpSp>
                <p:nvGrpSpPr>
                  <p:cNvPr id="156" name="Group 155">
                    <a:extLst>
                      <a:ext uri="{FF2B5EF4-FFF2-40B4-BE49-F238E27FC236}">
                        <a16:creationId xmlns:a16="http://schemas.microsoft.com/office/drawing/2014/main" id="{36BB7F42-9F94-0A6B-39F1-F4A005E680B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9525"/>
                    <a:ext cx="1876425" cy="333375"/>
                    <a:chOff x="0" y="1"/>
                    <a:chExt cx="197" cy="35"/>
                  </a:xfrm>
                </p:grpSpPr>
                <p:sp>
                  <p:nvSpPr>
                    <p:cNvPr id="160" name="Text Box 157">
                      <a:extLst>
                        <a:ext uri="{FF2B5EF4-FFF2-40B4-BE49-F238E27FC236}">
                          <a16:creationId xmlns:a16="http://schemas.microsoft.com/office/drawing/2014/main" id="{EDD69D3F-0327-EA42-3828-71DB80B5393B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0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/>
                      </a:pPr>
                      <a:r>
                        <a:rPr kumimoji="0" lang="en-US" sz="12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DFDFD"/>
                          </a:highlight>
                          <a:uLnTx/>
                          <a:uFillTx/>
                          <a:ea typeface="+mn-ea"/>
                          <a:cs typeface="Arial"/>
                        </a:rPr>
                        <a:t>[Cause]</a:t>
                      </a:r>
                    </a:p>
                  </p:txBody>
                </p:sp>
                <p:sp>
                  <p:nvSpPr>
                    <p:cNvPr id="161" name="Line 158">
                      <a:extLst>
                        <a:ext uri="{FF2B5EF4-FFF2-40B4-BE49-F238E27FC236}">
                          <a16:creationId xmlns:a16="http://schemas.microsoft.com/office/drawing/2014/main" id="{89633789-249F-9D6E-84AC-44A943A8C9D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6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157" name="Group 156">
                    <a:extLst>
                      <a:ext uri="{FF2B5EF4-FFF2-40B4-BE49-F238E27FC236}">
                        <a16:creationId xmlns:a16="http://schemas.microsoft.com/office/drawing/2014/main" id="{5E9E7162-E1FB-B207-DD04-7ABACF6F55D0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2"/>
                    <a:ext cx="1476378" cy="333222"/>
                    <a:chOff x="152399" y="332082"/>
                    <a:chExt cx="1476378" cy="336310"/>
                  </a:xfrm>
                </p:grpSpPr>
                <p:sp>
                  <p:nvSpPr>
                    <p:cNvPr id="158" name="Text Box 163">
                      <a:extLst>
                        <a:ext uri="{FF2B5EF4-FFF2-40B4-BE49-F238E27FC236}">
                          <a16:creationId xmlns:a16="http://schemas.microsoft.com/office/drawing/2014/main" id="{16EADF01-C465-1BB0-AD38-52AC65CF157C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2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dirty="0">
                          <a:highlight>
                            <a:srgbClr val="CCFFFF"/>
                          </a:highlight>
                        </a:rPr>
                        <a:t>[Sub-cause]</a:t>
                      </a:r>
                    </a:p>
                  </p:txBody>
                </p:sp>
                <p:cxnSp>
                  <p:nvCxnSpPr>
                    <p:cNvPr id="159" name="Connector: Elbow 158">
                      <a:extLst>
                        <a:ext uri="{FF2B5EF4-FFF2-40B4-BE49-F238E27FC236}">
                          <a16:creationId xmlns:a16="http://schemas.microsoft.com/office/drawing/2014/main" id="{63FDA614-68AC-B183-8277-8F9695BEA9E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7AFD59E0-9116-89C2-28FA-5BE56A7B169F}"/>
                </a:ext>
              </a:extLst>
            </p:cNvPr>
            <p:cNvGrpSpPr/>
            <p:nvPr/>
          </p:nvGrpSpPr>
          <p:grpSpPr>
            <a:xfrm>
              <a:off x="4641274" y="3597816"/>
              <a:ext cx="3082881" cy="2393146"/>
              <a:chOff x="4331778" y="3597816"/>
              <a:chExt cx="3082881" cy="2393146"/>
            </a:xfrm>
          </p:grpSpPr>
          <p:cxnSp>
            <p:nvCxnSpPr>
              <p:cNvPr id="121" name="Straight Arrow Connector 120">
                <a:extLst>
                  <a:ext uri="{FF2B5EF4-FFF2-40B4-BE49-F238E27FC236}">
                    <a16:creationId xmlns:a16="http://schemas.microsoft.com/office/drawing/2014/main" id="{D8D7570D-D589-15C3-F8D3-960D843F8AD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695313" y="3597816"/>
                <a:ext cx="1719346" cy="1939347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5" name="Rectangle 30">
                <a:extLst>
                  <a:ext uri="{FF2B5EF4-FFF2-40B4-BE49-F238E27FC236}">
                    <a16:creationId xmlns:a16="http://schemas.microsoft.com/office/drawing/2014/main" id="{068F929D-FDBA-602E-9164-712B848A8A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92810" y="5518829"/>
                <a:ext cx="1187198" cy="472133"/>
              </a:xfrm>
              <a:prstGeom prst="rect">
                <a:avLst/>
              </a:prstGeom>
              <a:solidFill>
                <a:srgbClr val="3A575B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72000" tIns="46038" rIns="72000" bIns="46038" anchor="ctr"/>
              <a:lstStyle/>
              <a:p>
                <a:pPr lvl="0" algn="ctr"/>
                <a:r>
                  <a:rPr lang="en-US" sz="1400" dirty="0">
                    <a:solidFill>
                      <a:schemeClr val="bg1"/>
                    </a:solidFill>
                    <a:ea typeface="ＭＳ Ｐゴシック" pitchFamily="-92" charset="-128"/>
                    <a:cs typeface="Readex Pro" pitchFamily="2" charset="-78"/>
                  </a:rPr>
                  <a:t>Measurement</a:t>
                </a:r>
              </a:p>
            </p:txBody>
          </p:sp>
          <p:grpSp>
            <p:nvGrpSpPr>
              <p:cNvPr id="136" name="Group 135">
                <a:extLst>
                  <a:ext uri="{FF2B5EF4-FFF2-40B4-BE49-F238E27FC236}">
                    <a16:creationId xmlns:a16="http://schemas.microsoft.com/office/drawing/2014/main" id="{F03C0E96-DAFF-1094-593D-7347A21E4F91}"/>
                  </a:ext>
                </a:extLst>
              </p:cNvPr>
              <p:cNvGrpSpPr/>
              <p:nvPr/>
            </p:nvGrpSpPr>
            <p:grpSpPr>
              <a:xfrm>
                <a:off x="4331778" y="3682335"/>
                <a:ext cx="2626595" cy="1634836"/>
                <a:chOff x="4331778" y="3682335"/>
                <a:chExt cx="2626595" cy="1634836"/>
              </a:xfrm>
            </p:grpSpPr>
            <p:grpSp>
              <p:nvGrpSpPr>
                <p:cNvPr id="137" name="Group 136">
                  <a:extLst>
                    <a:ext uri="{FF2B5EF4-FFF2-40B4-BE49-F238E27FC236}">
                      <a16:creationId xmlns:a16="http://schemas.microsoft.com/office/drawing/2014/main" id="{C2193458-1E07-ABD0-886B-FCF16FC47686}"/>
                    </a:ext>
                  </a:extLst>
                </p:cNvPr>
                <p:cNvGrpSpPr/>
                <p:nvPr/>
              </p:nvGrpSpPr>
              <p:grpSpPr>
                <a:xfrm>
                  <a:off x="5100997" y="3682335"/>
                  <a:ext cx="1857376" cy="779193"/>
                  <a:chOff x="152399" y="9525"/>
                  <a:chExt cx="1857376" cy="655669"/>
                </a:xfrm>
              </p:grpSpPr>
              <p:grpSp>
                <p:nvGrpSpPr>
                  <p:cNvPr id="145" name="Group 144">
                    <a:extLst>
                      <a:ext uri="{FF2B5EF4-FFF2-40B4-BE49-F238E27FC236}">
                        <a16:creationId xmlns:a16="http://schemas.microsoft.com/office/drawing/2014/main" id="{5C2917D1-2461-A395-2132-FA274B74087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47675" y="9525"/>
                    <a:ext cx="1562100" cy="333375"/>
                    <a:chOff x="47" y="1"/>
                    <a:chExt cx="164" cy="35"/>
                  </a:xfrm>
                </p:grpSpPr>
                <p:sp>
                  <p:nvSpPr>
                    <p:cNvPr id="149" name="Text Box 157">
                      <a:extLst>
                        <a:ext uri="{FF2B5EF4-FFF2-40B4-BE49-F238E27FC236}">
                          <a16:creationId xmlns:a16="http://schemas.microsoft.com/office/drawing/2014/main" id="{B68111AA-7E3B-1E9F-29BF-A01C14F57979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/>
                      </a:pPr>
                      <a:r>
                        <a:rPr kumimoji="0" lang="en-US" sz="12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DFDFD"/>
                          </a:highlight>
                          <a:uLnTx/>
                          <a:uFillTx/>
                          <a:ea typeface="+mn-ea"/>
                          <a:cs typeface="Arial"/>
                        </a:rPr>
                        <a:t>[Cause]</a:t>
                      </a:r>
                    </a:p>
                  </p:txBody>
                </p:sp>
                <p:sp>
                  <p:nvSpPr>
                    <p:cNvPr id="150" name="Line 158">
                      <a:extLst>
                        <a:ext uri="{FF2B5EF4-FFF2-40B4-BE49-F238E27FC236}">
                          <a16:creationId xmlns:a16="http://schemas.microsoft.com/office/drawing/2014/main" id="{9FBBE8C9-7040-6EC2-D1C1-7A7D6496D79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0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146" name="Group 145">
                    <a:extLst>
                      <a:ext uri="{FF2B5EF4-FFF2-40B4-BE49-F238E27FC236}">
                        <a16:creationId xmlns:a16="http://schemas.microsoft.com/office/drawing/2014/main" id="{58D6E2CF-E16F-2779-3A4D-2A0997993836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2"/>
                    <a:ext cx="1476378" cy="333222"/>
                    <a:chOff x="152399" y="332082"/>
                    <a:chExt cx="1476378" cy="336310"/>
                  </a:xfrm>
                </p:grpSpPr>
                <p:sp>
                  <p:nvSpPr>
                    <p:cNvPr id="147" name="Text Box 163">
                      <a:extLst>
                        <a:ext uri="{FF2B5EF4-FFF2-40B4-BE49-F238E27FC236}">
                          <a16:creationId xmlns:a16="http://schemas.microsoft.com/office/drawing/2014/main" id="{CF9AF4C3-A619-FD1A-2D1D-0BE6A3468A32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2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dirty="0">
                          <a:highlight>
                            <a:srgbClr val="CCFFFF"/>
                          </a:highlight>
                        </a:rPr>
                        <a:t>[Sub-cause]</a:t>
                      </a:r>
                    </a:p>
                  </p:txBody>
                </p:sp>
                <p:cxnSp>
                  <p:nvCxnSpPr>
                    <p:cNvPr id="148" name="Connector: Elbow 147">
                      <a:extLst>
                        <a:ext uri="{FF2B5EF4-FFF2-40B4-BE49-F238E27FC236}">
                          <a16:creationId xmlns:a16="http://schemas.microsoft.com/office/drawing/2014/main" id="{E9651815-434B-78F2-3A65-8BD93FD1E1F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38" name="Group 137">
                  <a:extLst>
                    <a:ext uri="{FF2B5EF4-FFF2-40B4-BE49-F238E27FC236}">
                      <a16:creationId xmlns:a16="http://schemas.microsoft.com/office/drawing/2014/main" id="{B8225ACA-FBCB-C094-D3C9-6D93FE48BDEB}"/>
                    </a:ext>
                  </a:extLst>
                </p:cNvPr>
                <p:cNvGrpSpPr/>
                <p:nvPr/>
              </p:nvGrpSpPr>
              <p:grpSpPr>
                <a:xfrm>
                  <a:off x="4331778" y="4537978"/>
                  <a:ext cx="1857376" cy="779193"/>
                  <a:chOff x="152399" y="9525"/>
                  <a:chExt cx="1857376" cy="655669"/>
                </a:xfrm>
              </p:grpSpPr>
              <p:grpSp>
                <p:nvGrpSpPr>
                  <p:cNvPr id="139" name="Group 138">
                    <a:extLst>
                      <a:ext uri="{FF2B5EF4-FFF2-40B4-BE49-F238E27FC236}">
                        <a16:creationId xmlns:a16="http://schemas.microsoft.com/office/drawing/2014/main" id="{4C57B87B-1812-04ED-1092-DD52F3EAFF9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47675" y="9525"/>
                    <a:ext cx="1562100" cy="333375"/>
                    <a:chOff x="47" y="1"/>
                    <a:chExt cx="164" cy="35"/>
                  </a:xfrm>
                </p:grpSpPr>
                <p:sp>
                  <p:nvSpPr>
                    <p:cNvPr id="143" name="Text Box 157">
                      <a:extLst>
                        <a:ext uri="{FF2B5EF4-FFF2-40B4-BE49-F238E27FC236}">
                          <a16:creationId xmlns:a16="http://schemas.microsoft.com/office/drawing/2014/main" id="{0EC3A6EB-BBEA-F907-546E-00E71D8CAF1D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/>
                      </a:pPr>
                      <a:r>
                        <a:rPr kumimoji="0" lang="en-US" sz="12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DFDFD"/>
                          </a:highlight>
                          <a:uLnTx/>
                          <a:uFillTx/>
                          <a:ea typeface="+mn-ea"/>
                          <a:cs typeface="Arial"/>
                        </a:rPr>
                        <a:t>[Cause]</a:t>
                      </a:r>
                    </a:p>
                  </p:txBody>
                </p:sp>
                <p:sp>
                  <p:nvSpPr>
                    <p:cNvPr id="144" name="Line 158">
                      <a:extLst>
                        <a:ext uri="{FF2B5EF4-FFF2-40B4-BE49-F238E27FC236}">
                          <a16:creationId xmlns:a16="http://schemas.microsoft.com/office/drawing/2014/main" id="{C1F9A2C2-F3A8-DAAF-D237-7E303EB2CB0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0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140" name="Group 139">
                    <a:extLst>
                      <a:ext uri="{FF2B5EF4-FFF2-40B4-BE49-F238E27FC236}">
                        <a16:creationId xmlns:a16="http://schemas.microsoft.com/office/drawing/2014/main" id="{24604A2B-CA72-E59B-FBC9-6133EE56D204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2"/>
                    <a:ext cx="1476378" cy="333222"/>
                    <a:chOff x="152399" y="332082"/>
                    <a:chExt cx="1476378" cy="336310"/>
                  </a:xfrm>
                </p:grpSpPr>
                <p:sp>
                  <p:nvSpPr>
                    <p:cNvPr id="141" name="Text Box 163">
                      <a:extLst>
                        <a:ext uri="{FF2B5EF4-FFF2-40B4-BE49-F238E27FC236}">
                          <a16:creationId xmlns:a16="http://schemas.microsoft.com/office/drawing/2014/main" id="{BB591098-84AC-1EAE-CDA9-B846D124C8FE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2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dirty="0">
                          <a:highlight>
                            <a:srgbClr val="CCFFFF"/>
                          </a:highlight>
                        </a:rPr>
                        <a:t>[Sub-cause]</a:t>
                      </a:r>
                    </a:p>
                  </p:txBody>
                </p:sp>
                <p:cxnSp>
                  <p:nvCxnSpPr>
                    <p:cNvPr id="142" name="Connector: Elbow 141">
                      <a:extLst>
                        <a:ext uri="{FF2B5EF4-FFF2-40B4-BE49-F238E27FC236}">
                          <a16:creationId xmlns:a16="http://schemas.microsoft.com/office/drawing/2014/main" id="{2B2115BD-DD7B-75C3-E953-4AEF4350E16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9007E0B5-6C56-C6C6-E78B-9004A7B874BB}"/>
                </a:ext>
              </a:extLst>
            </p:cNvPr>
            <p:cNvGrpSpPr/>
            <p:nvPr/>
          </p:nvGrpSpPr>
          <p:grpSpPr>
            <a:xfrm>
              <a:off x="2309436" y="3597816"/>
              <a:ext cx="3077208" cy="2393146"/>
              <a:chOff x="1833960" y="3597816"/>
              <a:chExt cx="3077208" cy="2393146"/>
            </a:xfrm>
          </p:grpSpPr>
          <p:cxnSp>
            <p:nvCxnSpPr>
              <p:cNvPr id="104" name="Straight Arrow Connector 103">
                <a:extLst>
                  <a:ext uri="{FF2B5EF4-FFF2-40B4-BE49-F238E27FC236}">
                    <a16:creationId xmlns:a16="http://schemas.microsoft.com/office/drawing/2014/main" id="{DFCB3ED3-FCD6-B994-529A-714A4D4BA3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191822" y="3597816"/>
                <a:ext cx="1719346" cy="1939347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" name="Rectangle 30">
                <a:extLst>
                  <a:ext uri="{FF2B5EF4-FFF2-40B4-BE49-F238E27FC236}">
                    <a16:creationId xmlns:a16="http://schemas.microsoft.com/office/drawing/2014/main" id="{0765387B-01D7-01FA-CC17-4135682681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94882" y="5518829"/>
                <a:ext cx="1187198" cy="472133"/>
              </a:xfrm>
              <a:prstGeom prst="rect">
                <a:avLst/>
              </a:prstGeom>
              <a:solidFill>
                <a:srgbClr val="3A575B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 anchor="ctr"/>
              <a:lstStyle/>
              <a:p>
                <a:pPr lvl="0" algn="ctr"/>
                <a:r>
                  <a:rPr lang="en-US" sz="1400" dirty="0">
                    <a:solidFill>
                      <a:schemeClr val="bg1"/>
                    </a:solidFill>
                    <a:ea typeface="ＭＳ Ｐゴシック" pitchFamily="-92" charset="-128"/>
                    <a:cs typeface="Readex Pro" pitchFamily="2" charset="-78"/>
                  </a:rPr>
                  <a:t>Environment</a:t>
                </a:r>
              </a:p>
            </p:txBody>
          </p: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E178D665-90A0-0DDA-E515-4F4D0BF65265}"/>
                  </a:ext>
                </a:extLst>
              </p:cNvPr>
              <p:cNvGrpSpPr/>
              <p:nvPr/>
            </p:nvGrpSpPr>
            <p:grpSpPr>
              <a:xfrm>
                <a:off x="1833960" y="3682335"/>
                <a:ext cx="2626595" cy="1634836"/>
                <a:chOff x="4331778" y="3682335"/>
                <a:chExt cx="2626595" cy="1634836"/>
              </a:xfrm>
            </p:grpSpPr>
            <p:grpSp>
              <p:nvGrpSpPr>
                <p:cNvPr id="107" name="Group 106">
                  <a:extLst>
                    <a:ext uri="{FF2B5EF4-FFF2-40B4-BE49-F238E27FC236}">
                      <a16:creationId xmlns:a16="http://schemas.microsoft.com/office/drawing/2014/main" id="{F904939B-3DBB-1542-63AD-2085FBB0E6F6}"/>
                    </a:ext>
                  </a:extLst>
                </p:cNvPr>
                <p:cNvGrpSpPr/>
                <p:nvPr/>
              </p:nvGrpSpPr>
              <p:grpSpPr>
                <a:xfrm>
                  <a:off x="5100997" y="3682335"/>
                  <a:ext cx="1857376" cy="779193"/>
                  <a:chOff x="152399" y="9525"/>
                  <a:chExt cx="1857376" cy="655669"/>
                </a:xfrm>
              </p:grpSpPr>
              <p:grpSp>
                <p:nvGrpSpPr>
                  <p:cNvPr id="115" name="Group 114">
                    <a:extLst>
                      <a:ext uri="{FF2B5EF4-FFF2-40B4-BE49-F238E27FC236}">
                        <a16:creationId xmlns:a16="http://schemas.microsoft.com/office/drawing/2014/main" id="{3004519B-BB8C-A76E-D771-A7C060BAFC3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47675" y="9525"/>
                    <a:ext cx="1562100" cy="333375"/>
                    <a:chOff x="47" y="1"/>
                    <a:chExt cx="164" cy="35"/>
                  </a:xfrm>
                </p:grpSpPr>
                <p:sp>
                  <p:nvSpPr>
                    <p:cNvPr id="119" name="Text Box 157">
                      <a:extLst>
                        <a:ext uri="{FF2B5EF4-FFF2-40B4-BE49-F238E27FC236}">
                          <a16:creationId xmlns:a16="http://schemas.microsoft.com/office/drawing/2014/main" id="{3BE998E1-8484-A7B0-3121-D48DA64E7CF2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/>
                      </a:pPr>
                      <a:r>
                        <a:rPr kumimoji="0" lang="en-US" sz="12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DFDFD"/>
                          </a:highlight>
                          <a:uLnTx/>
                          <a:uFillTx/>
                          <a:ea typeface="+mn-ea"/>
                          <a:cs typeface="Arial"/>
                        </a:rPr>
                        <a:t>[Cause]</a:t>
                      </a:r>
                    </a:p>
                  </p:txBody>
                </p:sp>
                <p:sp>
                  <p:nvSpPr>
                    <p:cNvPr id="120" name="Line 158">
                      <a:extLst>
                        <a:ext uri="{FF2B5EF4-FFF2-40B4-BE49-F238E27FC236}">
                          <a16:creationId xmlns:a16="http://schemas.microsoft.com/office/drawing/2014/main" id="{31C689F3-10D5-A3D7-53D0-007687C9675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0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116" name="Group 115">
                    <a:extLst>
                      <a:ext uri="{FF2B5EF4-FFF2-40B4-BE49-F238E27FC236}">
                        <a16:creationId xmlns:a16="http://schemas.microsoft.com/office/drawing/2014/main" id="{D4FB7880-C659-E7C8-B58A-B617AD4376F5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2"/>
                    <a:ext cx="1476378" cy="333222"/>
                    <a:chOff x="152399" y="332082"/>
                    <a:chExt cx="1476378" cy="336310"/>
                  </a:xfrm>
                </p:grpSpPr>
                <p:sp>
                  <p:nvSpPr>
                    <p:cNvPr id="117" name="Text Box 163">
                      <a:extLst>
                        <a:ext uri="{FF2B5EF4-FFF2-40B4-BE49-F238E27FC236}">
                          <a16:creationId xmlns:a16="http://schemas.microsoft.com/office/drawing/2014/main" id="{4F1D49B5-B7B9-7306-AD03-28C40397F390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2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dirty="0">
                          <a:highlight>
                            <a:srgbClr val="CCFFFF"/>
                          </a:highlight>
                        </a:rPr>
                        <a:t>[Sub-cause]</a:t>
                      </a:r>
                    </a:p>
                  </p:txBody>
                </p:sp>
                <p:cxnSp>
                  <p:nvCxnSpPr>
                    <p:cNvPr id="118" name="Connector: Elbow 117">
                      <a:extLst>
                        <a:ext uri="{FF2B5EF4-FFF2-40B4-BE49-F238E27FC236}">
                          <a16:creationId xmlns:a16="http://schemas.microsoft.com/office/drawing/2014/main" id="{D86C1EB0-700B-C5EE-AA77-D6F2F34E385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33E4D089-F34F-88E0-B745-9C172ABD2B86}"/>
                    </a:ext>
                  </a:extLst>
                </p:cNvPr>
                <p:cNvGrpSpPr/>
                <p:nvPr/>
              </p:nvGrpSpPr>
              <p:grpSpPr>
                <a:xfrm>
                  <a:off x="4331778" y="4537978"/>
                  <a:ext cx="1857376" cy="779193"/>
                  <a:chOff x="152399" y="9525"/>
                  <a:chExt cx="1857376" cy="655669"/>
                </a:xfrm>
              </p:grpSpPr>
              <p:grpSp>
                <p:nvGrpSpPr>
                  <p:cNvPr id="109" name="Group 108">
                    <a:extLst>
                      <a:ext uri="{FF2B5EF4-FFF2-40B4-BE49-F238E27FC236}">
                        <a16:creationId xmlns:a16="http://schemas.microsoft.com/office/drawing/2014/main" id="{99ADFB48-0281-0C55-DCC3-62C1022AB9C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47675" y="9525"/>
                    <a:ext cx="1562100" cy="333375"/>
                    <a:chOff x="47" y="1"/>
                    <a:chExt cx="164" cy="35"/>
                  </a:xfrm>
                </p:grpSpPr>
                <p:sp>
                  <p:nvSpPr>
                    <p:cNvPr id="113" name="Text Box 157">
                      <a:extLst>
                        <a:ext uri="{FF2B5EF4-FFF2-40B4-BE49-F238E27FC236}">
                          <a16:creationId xmlns:a16="http://schemas.microsoft.com/office/drawing/2014/main" id="{B6807615-34EB-CE17-B308-0AA02AB6F020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>
                        <a:defRPr sz="1000"/>
                      </a:pPr>
                      <a:r>
                        <a:rPr kumimoji="0" lang="en-US" sz="12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DFDFD"/>
                          </a:highlight>
                          <a:uLnTx/>
                          <a:uFillTx/>
                          <a:ea typeface="+mn-ea"/>
                          <a:cs typeface="Arial"/>
                        </a:rPr>
                        <a:t>[Cause]</a:t>
                      </a:r>
                    </a:p>
                  </p:txBody>
                </p:sp>
                <p:sp>
                  <p:nvSpPr>
                    <p:cNvPr id="114" name="Line 158">
                      <a:extLst>
                        <a:ext uri="{FF2B5EF4-FFF2-40B4-BE49-F238E27FC236}">
                          <a16:creationId xmlns:a16="http://schemas.microsoft.com/office/drawing/2014/main" id="{E12F5E7E-9B13-4705-801E-2E4B529A476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0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110" name="Group 109">
                    <a:extLst>
                      <a:ext uri="{FF2B5EF4-FFF2-40B4-BE49-F238E27FC236}">
                        <a16:creationId xmlns:a16="http://schemas.microsoft.com/office/drawing/2014/main" id="{44086002-12EB-2B32-8F25-BD2C79AC531A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2"/>
                    <a:ext cx="1476378" cy="333222"/>
                    <a:chOff x="152399" y="332082"/>
                    <a:chExt cx="1476378" cy="336310"/>
                  </a:xfrm>
                </p:grpSpPr>
                <p:sp>
                  <p:nvSpPr>
                    <p:cNvPr id="111" name="Text Box 163">
                      <a:extLst>
                        <a:ext uri="{FF2B5EF4-FFF2-40B4-BE49-F238E27FC236}">
                          <a16:creationId xmlns:a16="http://schemas.microsoft.com/office/drawing/2014/main" id="{83C60007-39DB-7A26-F41B-6DA366103F29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2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dirty="0">
                          <a:highlight>
                            <a:srgbClr val="CCFFFF"/>
                          </a:highlight>
                        </a:rPr>
                        <a:t>[Sub-cause]</a:t>
                      </a:r>
                    </a:p>
                  </p:txBody>
                </p:sp>
                <p:cxnSp>
                  <p:nvCxnSpPr>
                    <p:cNvPr id="112" name="Connector: Elbow 111">
                      <a:extLst>
                        <a:ext uri="{FF2B5EF4-FFF2-40B4-BE49-F238E27FC236}">
                          <a16:creationId xmlns:a16="http://schemas.microsoft.com/office/drawing/2014/main" id="{E5FCAF75-F8D6-FB03-AF3F-7FC16D12311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319093DD-92C7-A227-3E4C-A10CDE0C06BF}"/>
                </a:ext>
              </a:extLst>
            </p:cNvPr>
            <p:cNvGrpSpPr/>
            <p:nvPr/>
          </p:nvGrpSpPr>
          <p:grpSpPr>
            <a:xfrm>
              <a:off x="-16730" y="3597816"/>
              <a:ext cx="3071536" cy="2393146"/>
              <a:chOff x="-663858" y="3597816"/>
              <a:chExt cx="3071536" cy="2393146"/>
            </a:xfrm>
          </p:grpSpPr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F4909B81-0704-1EB7-41FD-74B626E9574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88332" y="3597816"/>
                <a:ext cx="1719346" cy="1939347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8" name="Rectangle 30">
                <a:extLst>
                  <a:ext uri="{FF2B5EF4-FFF2-40B4-BE49-F238E27FC236}">
                    <a16:creationId xmlns:a16="http://schemas.microsoft.com/office/drawing/2014/main" id="{6E646C13-7130-0F43-85B5-8AE80450E5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143" y="5518829"/>
                <a:ext cx="1187198" cy="472133"/>
              </a:xfrm>
              <a:prstGeom prst="rect">
                <a:avLst/>
              </a:prstGeom>
              <a:solidFill>
                <a:srgbClr val="3A575B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 anchor="ctr"/>
              <a:lstStyle/>
              <a:p>
                <a:pPr lvl="0" algn="ctr"/>
                <a:r>
                  <a:rPr lang="en-US" sz="1400" dirty="0">
                    <a:solidFill>
                      <a:schemeClr val="bg1"/>
                    </a:solidFill>
                    <a:ea typeface="ＭＳ Ｐゴシック" pitchFamily="-92" charset="-128"/>
                    <a:cs typeface="Readex Pro" pitchFamily="2" charset="-78"/>
                  </a:rPr>
                  <a:t>Material</a:t>
                </a:r>
              </a:p>
            </p:txBody>
          </p: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922BE830-B704-E66F-6658-94B266ACE5FC}"/>
                  </a:ext>
                </a:extLst>
              </p:cNvPr>
              <p:cNvGrpSpPr/>
              <p:nvPr/>
            </p:nvGrpSpPr>
            <p:grpSpPr>
              <a:xfrm>
                <a:off x="-663858" y="3682335"/>
                <a:ext cx="2626595" cy="1634836"/>
                <a:chOff x="4331778" y="3682335"/>
                <a:chExt cx="2626595" cy="1634836"/>
              </a:xfrm>
            </p:grpSpPr>
            <p:grpSp>
              <p:nvGrpSpPr>
                <p:cNvPr id="90" name="Group 89">
                  <a:extLst>
                    <a:ext uri="{FF2B5EF4-FFF2-40B4-BE49-F238E27FC236}">
                      <a16:creationId xmlns:a16="http://schemas.microsoft.com/office/drawing/2014/main" id="{225B885B-998C-8614-349D-5FD8A68873E1}"/>
                    </a:ext>
                  </a:extLst>
                </p:cNvPr>
                <p:cNvGrpSpPr/>
                <p:nvPr/>
              </p:nvGrpSpPr>
              <p:grpSpPr>
                <a:xfrm>
                  <a:off x="5100997" y="3682335"/>
                  <a:ext cx="1857376" cy="779193"/>
                  <a:chOff x="152399" y="9525"/>
                  <a:chExt cx="1857376" cy="655669"/>
                </a:xfrm>
              </p:grpSpPr>
              <p:grpSp>
                <p:nvGrpSpPr>
                  <p:cNvPr id="98" name="Group 97">
                    <a:extLst>
                      <a:ext uri="{FF2B5EF4-FFF2-40B4-BE49-F238E27FC236}">
                        <a16:creationId xmlns:a16="http://schemas.microsoft.com/office/drawing/2014/main" id="{C943DFA3-E570-D8DA-9F8E-8E73CE26E34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47675" y="9525"/>
                    <a:ext cx="1562100" cy="333375"/>
                    <a:chOff x="47" y="1"/>
                    <a:chExt cx="164" cy="35"/>
                  </a:xfrm>
                </p:grpSpPr>
                <p:sp>
                  <p:nvSpPr>
                    <p:cNvPr id="102" name="Text Box 157">
                      <a:extLst>
                        <a:ext uri="{FF2B5EF4-FFF2-40B4-BE49-F238E27FC236}">
                          <a16:creationId xmlns:a16="http://schemas.microsoft.com/office/drawing/2014/main" id="{E8EA36BB-BB7A-454E-43CC-8A0F57D75896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/>
                      </a:pPr>
                      <a:r>
                        <a:rPr kumimoji="0" lang="en-US" sz="12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DFDFD"/>
                          </a:highlight>
                          <a:uLnTx/>
                          <a:uFillTx/>
                          <a:ea typeface="+mn-ea"/>
                          <a:cs typeface="Arial"/>
                        </a:rPr>
                        <a:t>[Cause]</a:t>
                      </a:r>
                    </a:p>
                  </p:txBody>
                </p:sp>
                <p:sp>
                  <p:nvSpPr>
                    <p:cNvPr id="103" name="Line 158">
                      <a:extLst>
                        <a:ext uri="{FF2B5EF4-FFF2-40B4-BE49-F238E27FC236}">
                          <a16:creationId xmlns:a16="http://schemas.microsoft.com/office/drawing/2014/main" id="{2494CE21-7C37-5D5F-AC38-90C53A35BF3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0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99" name="Group 98">
                    <a:extLst>
                      <a:ext uri="{FF2B5EF4-FFF2-40B4-BE49-F238E27FC236}">
                        <a16:creationId xmlns:a16="http://schemas.microsoft.com/office/drawing/2014/main" id="{95F8FDC2-6837-3B7A-290B-2BBA657E31BB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2"/>
                    <a:ext cx="1476378" cy="333222"/>
                    <a:chOff x="152399" y="332082"/>
                    <a:chExt cx="1476378" cy="336310"/>
                  </a:xfrm>
                </p:grpSpPr>
                <p:sp>
                  <p:nvSpPr>
                    <p:cNvPr id="100" name="Text Box 163">
                      <a:extLst>
                        <a:ext uri="{FF2B5EF4-FFF2-40B4-BE49-F238E27FC236}">
                          <a16:creationId xmlns:a16="http://schemas.microsoft.com/office/drawing/2014/main" id="{89173A68-355F-4253-B269-62364419419D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2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dirty="0">
                          <a:highlight>
                            <a:srgbClr val="CCFFFF"/>
                          </a:highlight>
                        </a:rPr>
                        <a:t>[Sub-cause]</a:t>
                      </a:r>
                    </a:p>
                  </p:txBody>
                </p:sp>
                <p:cxnSp>
                  <p:nvCxnSpPr>
                    <p:cNvPr id="101" name="Connector: Elbow 100">
                      <a:extLst>
                        <a:ext uri="{FF2B5EF4-FFF2-40B4-BE49-F238E27FC236}">
                          <a16:creationId xmlns:a16="http://schemas.microsoft.com/office/drawing/2014/main" id="{4AA00EB3-33EF-C637-2554-671F389FE60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F8C114EF-86A5-8164-F1F3-772842E638B5}"/>
                    </a:ext>
                  </a:extLst>
                </p:cNvPr>
                <p:cNvGrpSpPr/>
                <p:nvPr/>
              </p:nvGrpSpPr>
              <p:grpSpPr>
                <a:xfrm>
                  <a:off x="4331778" y="4537978"/>
                  <a:ext cx="1857376" cy="779193"/>
                  <a:chOff x="152399" y="9525"/>
                  <a:chExt cx="1857376" cy="655669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FB71D15C-E0B5-EB67-E063-B9EA89659D7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47675" y="9525"/>
                    <a:ext cx="1562100" cy="333375"/>
                    <a:chOff x="47" y="1"/>
                    <a:chExt cx="164" cy="35"/>
                  </a:xfrm>
                </p:grpSpPr>
                <p:sp>
                  <p:nvSpPr>
                    <p:cNvPr id="96" name="Text Box 157">
                      <a:extLst>
                        <a:ext uri="{FF2B5EF4-FFF2-40B4-BE49-F238E27FC236}">
                          <a16:creationId xmlns:a16="http://schemas.microsoft.com/office/drawing/2014/main" id="{872E0DC0-A7EA-1404-DC0B-70135250E434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" y="1"/>
                      <a:ext cx="151" cy="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/>
                      </a:pPr>
                      <a:r>
                        <a:rPr kumimoji="0" lang="en-US" sz="12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DFDFD"/>
                          </a:highlight>
                          <a:uLnTx/>
                          <a:uFillTx/>
                          <a:ea typeface="+mn-ea"/>
                          <a:cs typeface="Arial"/>
                        </a:rPr>
                        <a:t>[Cause]</a:t>
                      </a:r>
                    </a:p>
                  </p:txBody>
                </p:sp>
                <p:sp>
                  <p:nvSpPr>
                    <p:cNvPr id="97" name="Line 158">
                      <a:extLst>
                        <a:ext uri="{FF2B5EF4-FFF2-40B4-BE49-F238E27FC236}">
                          <a16:creationId xmlns:a16="http://schemas.microsoft.com/office/drawing/2014/main" id="{EB10B658-368F-42C9-F0F4-EEF6ADEF91B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0" y="35"/>
                      <a:ext cx="1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none" w="med" len="med"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AE"/>
                    </a:p>
                  </p:txBody>
                </p:sp>
              </p:grpSp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4BD4600F-1841-E16F-4E36-70ACC7D5000C}"/>
                      </a:ext>
                    </a:extLst>
                  </p:cNvPr>
                  <p:cNvGrpSpPr/>
                  <p:nvPr/>
                </p:nvGrpSpPr>
                <p:grpSpPr>
                  <a:xfrm>
                    <a:off x="152399" y="331972"/>
                    <a:ext cx="1476378" cy="333222"/>
                    <a:chOff x="152399" y="332082"/>
                    <a:chExt cx="1476378" cy="336310"/>
                  </a:xfrm>
                </p:grpSpPr>
                <p:sp>
                  <p:nvSpPr>
                    <p:cNvPr id="94" name="Text Box 163">
                      <a:extLst>
                        <a:ext uri="{FF2B5EF4-FFF2-40B4-BE49-F238E27FC236}">
                          <a16:creationId xmlns:a16="http://schemas.microsoft.com/office/drawing/2014/main" id="{766BB267-5CB4-19B2-726C-508FAC06CDE1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399" y="332082"/>
                      <a:ext cx="1440000" cy="3363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27432" tIns="22860" rIns="27432" bIns="22860" anchor="ctr" upright="1"/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r" rtl="0">
                        <a:defRPr sz="1000"/>
                      </a:pPr>
                      <a:r>
                        <a:rPr lang="en-US" sz="1050" dirty="0">
                          <a:highlight>
                            <a:srgbClr val="CCFFFF"/>
                          </a:highlight>
                        </a:rPr>
                        <a:t>[Sub-cause]</a:t>
                      </a:r>
                    </a:p>
                  </p:txBody>
                </p:sp>
                <p:cxnSp>
                  <p:nvCxnSpPr>
                    <p:cNvPr id="95" name="Connector: Elbow 94">
                      <a:extLst>
                        <a:ext uri="{FF2B5EF4-FFF2-40B4-BE49-F238E27FC236}">
                          <a16:creationId xmlns:a16="http://schemas.microsoft.com/office/drawing/2014/main" id="{038A1B00-4B1B-1B67-9BC5-864F1D2BB53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0800000" flipV="1">
                      <a:off x="513693" y="352728"/>
                      <a:ext cx="1115084" cy="286076"/>
                    </a:xfrm>
                    <a:prstGeom prst="bentConnector3">
                      <a:avLst>
                        <a:gd name="adj1" fmla="val -74"/>
                      </a:avLst>
                    </a:prstGeom>
                    <a:ln w="12700">
                      <a:solidFill>
                        <a:schemeClr val="tx1"/>
                      </a:solidFill>
                      <a:headEnd type="arrow" w="med" len="med"/>
                      <a:tailEnd type="non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</p:grpSp>
    </p:spTree>
    <p:extLst>
      <p:ext uri="{BB962C8B-B14F-4D97-AF65-F5344CB8AC3E}">
        <p14:creationId xmlns:p14="http://schemas.microsoft.com/office/powerpoint/2010/main" val="3723047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50170</TotalTime>
  <Words>182</Words>
  <Application>Microsoft Office PowerPoint</Application>
  <PresentationFormat>Widescreen</PresentationFormat>
  <Paragraphs>83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ＭＳ Ｐゴシック</vt:lpstr>
      <vt:lpstr>Aleo-Regular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1257</cp:revision>
  <cp:lastPrinted>2025-08-05T06:42:25Z</cp:lastPrinted>
  <dcterms:created xsi:type="dcterms:W3CDTF">2018-03-01T11:16:05Z</dcterms:created>
  <dcterms:modified xsi:type="dcterms:W3CDTF">2025-10-02T10:49:14Z</dcterms:modified>
</cp:coreProperties>
</file>