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84" r:id="rId2"/>
    <p:sldId id="952" r:id="rId3"/>
    <p:sldId id="947" r:id="rId4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02-10-2025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8EF12-0FBC-24E0-8859-01B949E7B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5A612F-E2AB-3D9E-08CA-7BF6AB0255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3CFE85-3537-3CD2-6AFB-82FEE445B9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89DBBF-2A3C-E106-4A26-7F15DD94AA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16657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PROCESS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LEVEL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FISHBONE DIAGRAM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Increased health concerns in the restaurant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/>
              <a:t>One level of Potential causes</a:t>
            </a:r>
            <a:endParaRPr lang="en-AE" sz="8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077BE7A-32B8-1938-FAC6-46DE9FC15BEA}"/>
              </a:ext>
            </a:extLst>
          </p:cNvPr>
          <p:cNvGrpSpPr/>
          <p:nvPr/>
        </p:nvGrpSpPr>
        <p:grpSpPr>
          <a:xfrm>
            <a:off x="382690" y="1021786"/>
            <a:ext cx="11425057" cy="4814428"/>
            <a:chOff x="0" y="1387554"/>
            <a:chExt cx="9780796" cy="4814428"/>
          </a:xfrm>
        </p:grpSpPr>
        <p:sp>
          <p:nvSpPr>
            <p:cNvPr id="3" name="Rectangle 30">
              <a:extLst>
                <a:ext uri="{FF2B5EF4-FFF2-40B4-BE49-F238E27FC236}">
                  <a16:creationId xmlns:a16="http://schemas.microsoft.com/office/drawing/2014/main" id="{C4CB44B4-5671-53D8-A7F2-EC4E938951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58990" y="3333957"/>
              <a:ext cx="1621806" cy="921622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92075" tIns="46038" rIns="92075" bIns="46038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ＭＳ Ｐゴシック" pitchFamily="-92" charset="-128"/>
                  <a:cs typeface="Readex Pro" pitchFamily="2" charset="-78"/>
                </a:rPr>
                <a:t>Increased health concerns in the restaurant</a:t>
              </a:r>
            </a:p>
          </p:txBody>
        </p: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2640F625-2244-758F-8BCE-1B618C8A2A20}"/>
                </a:ext>
              </a:extLst>
            </p:cNvPr>
            <p:cNvCxnSpPr>
              <a:cxnSpLocks/>
              <a:stCxn id="3" idx="1"/>
            </p:cNvCxnSpPr>
            <p:nvPr/>
          </p:nvCxnSpPr>
          <p:spPr>
            <a:xfrm flipH="1">
              <a:off x="0" y="3794768"/>
              <a:ext cx="8158990" cy="0"/>
            </a:xfrm>
            <a:prstGeom prst="straightConnector1">
              <a:avLst/>
            </a:prstGeom>
            <a:noFill/>
            <a:ln w="3810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FF8A9D3-6946-2E53-27B3-4848B727A0EE}"/>
                </a:ext>
              </a:extLst>
            </p:cNvPr>
            <p:cNvGrpSpPr/>
            <p:nvPr/>
          </p:nvGrpSpPr>
          <p:grpSpPr>
            <a:xfrm>
              <a:off x="4790166" y="3808836"/>
              <a:ext cx="2970489" cy="2393146"/>
              <a:chOff x="4790166" y="3808836"/>
              <a:chExt cx="2970489" cy="2393146"/>
            </a:xfrm>
          </p:grpSpPr>
          <p:cxnSp>
            <p:nvCxnSpPr>
              <p:cNvPr id="124" name="Straight Arrow Connector 123">
                <a:extLst>
                  <a:ext uri="{FF2B5EF4-FFF2-40B4-BE49-F238E27FC236}">
                    <a16:creationId xmlns:a16="http://schemas.microsoft.com/office/drawing/2014/main" id="{EA377285-2432-FBA7-4E22-09AF4C377F6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41309" y="3808836"/>
                <a:ext cx="1719346" cy="1939347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arrow" w="med" len="med"/>
                <a:tailEnd type="none" w="med" len="med"/>
              </a:ln>
              <a:effectLst/>
            </p:spPr>
          </p:cxnSp>
          <p:sp>
            <p:nvSpPr>
              <p:cNvPr id="125" name="Rectangle 30">
                <a:extLst>
                  <a:ext uri="{FF2B5EF4-FFF2-40B4-BE49-F238E27FC236}">
                    <a16:creationId xmlns:a16="http://schemas.microsoft.com/office/drawing/2014/main" id="{562F08EC-EE3C-D10D-3BC2-D02115A7F7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38806" y="5729849"/>
                <a:ext cx="1187198" cy="472133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72000" tIns="46038" rIns="72000" bIns="46038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ea typeface="ＭＳ Ｐゴシック" pitchFamily="-92" charset="-128"/>
                    <a:cs typeface="Readex Pro" pitchFamily="2" charset="-78"/>
                  </a:rPr>
                  <a:t>Measurement</a:t>
                </a:r>
              </a:p>
            </p:txBody>
          </p:sp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9A1A605B-9E41-948C-4EED-71B714AE9BA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770405" y="3893355"/>
                <a:ext cx="1533525" cy="396181"/>
                <a:chOff x="47" y="1"/>
                <a:chExt cx="161" cy="35"/>
              </a:xfrm>
            </p:grpSpPr>
            <p:sp>
              <p:nvSpPr>
                <p:cNvPr id="133" name="Text Box 157">
                  <a:extLst>
                    <a:ext uri="{FF2B5EF4-FFF2-40B4-BE49-F238E27FC236}">
                      <a16:creationId xmlns:a16="http://schemas.microsoft.com/office/drawing/2014/main" id="{881E808B-45BA-4E1E-5EC4-803E2A674F7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r" rtl="0">
                    <a:defRPr sz="1000"/>
                  </a:pPr>
                  <a:r>
                    <a:rPr lang="en-US" sz="1300" b="0" i="0" strike="noStrike" dirty="0">
                      <a:solidFill>
                        <a:sysClr val="windowText" lastClr="000000"/>
                      </a:solidFill>
                      <a:highlight>
                        <a:srgbClr val="FDFDFD"/>
                      </a:highlight>
                      <a:cs typeface="Arial"/>
                    </a:rPr>
                    <a:t>Healthcare KPIs are not reported regularly</a:t>
                  </a:r>
                </a:p>
              </p:txBody>
            </p:sp>
            <p:sp>
              <p:nvSpPr>
                <p:cNvPr id="134" name="Line 158">
                  <a:extLst>
                    <a:ext uri="{FF2B5EF4-FFF2-40B4-BE49-F238E27FC236}">
                      <a16:creationId xmlns:a16="http://schemas.microsoft.com/office/drawing/2014/main" id="{4A096AA5-140C-F6D5-26EE-0B2A40BB99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34200319-585B-5645-E506-261BFF39344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90166" y="5002222"/>
                <a:ext cx="1533525" cy="396181"/>
                <a:chOff x="47" y="1"/>
                <a:chExt cx="161" cy="35"/>
              </a:xfrm>
            </p:grpSpPr>
            <p:sp>
              <p:nvSpPr>
                <p:cNvPr id="131" name="Text Box 157">
                  <a:extLst>
                    <a:ext uri="{FF2B5EF4-FFF2-40B4-BE49-F238E27FC236}">
                      <a16:creationId xmlns:a16="http://schemas.microsoft.com/office/drawing/2014/main" id="{1B1AE4C1-AC9F-0674-CD04-5B4F3235BD6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Faulty temperature measurement tools</a:t>
                  </a:r>
                </a:p>
              </p:txBody>
            </p:sp>
            <p:sp>
              <p:nvSpPr>
                <p:cNvPr id="132" name="Line 158">
                  <a:extLst>
                    <a:ext uri="{FF2B5EF4-FFF2-40B4-BE49-F238E27FC236}">
                      <a16:creationId xmlns:a16="http://schemas.microsoft.com/office/drawing/2014/main" id="{879856EA-1C51-8E1C-4403-44F3E9A290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5D4CA32D-02CE-69D0-C2D4-4E99501BDD2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0286" y="4447788"/>
                <a:ext cx="1533525" cy="396181"/>
                <a:chOff x="47" y="1"/>
                <a:chExt cx="161" cy="35"/>
              </a:xfrm>
            </p:grpSpPr>
            <p:sp>
              <p:nvSpPr>
                <p:cNvPr id="129" name="Text Box 157">
                  <a:extLst>
                    <a:ext uri="{FF2B5EF4-FFF2-40B4-BE49-F238E27FC236}">
                      <a16:creationId xmlns:a16="http://schemas.microsoft.com/office/drawing/2014/main" id="{E9F0FE0D-9991-E24A-E56A-ABDF6A93DBE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r" rtl="0">
                    <a:defRPr sz="1000"/>
                  </a:pPr>
                  <a:r>
                    <a:rPr lang="en-US" sz="1300" b="0" i="0" strike="noStrike" dirty="0">
                      <a:solidFill>
                        <a:sysClr val="windowText" lastClr="000000"/>
                      </a:solidFill>
                      <a:highlight>
                        <a:srgbClr val="FDFDFD"/>
                      </a:highlight>
                      <a:cs typeface="Arial"/>
                    </a:rPr>
                    <a:t>Lack of early warning indicators</a:t>
                  </a:r>
                </a:p>
              </p:txBody>
            </p:sp>
            <p:sp>
              <p:nvSpPr>
                <p:cNvPr id="130" name="Line 158">
                  <a:extLst>
                    <a:ext uri="{FF2B5EF4-FFF2-40B4-BE49-F238E27FC236}">
                      <a16:creationId xmlns:a16="http://schemas.microsoft.com/office/drawing/2014/main" id="{0927AEA7-5E44-49BB-3CDB-DD40C51003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852C3690-BF83-9806-2FEE-E60578EA7B5C}"/>
                </a:ext>
              </a:extLst>
            </p:cNvPr>
            <p:cNvGrpSpPr/>
            <p:nvPr/>
          </p:nvGrpSpPr>
          <p:grpSpPr>
            <a:xfrm>
              <a:off x="2458328" y="3808836"/>
              <a:ext cx="2964816" cy="2393146"/>
              <a:chOff x="2458328" y="3808836"/>
              <a:chExt cx="2964816" cy="2393146"/>
            </a:xfrm>
          </p:grpSpPr>
          <p:cxnSp>
            <p:nvCxnSpPr>
              <p:cNvPr id="69" name="Straight Arrow Connector 68">
                <a:extLst>
                  <a:ext uri="{FF2B5EF4-FFF2-40B4-BE49-F238E27FC236}">
                    <a16:creationId xmlns:a16="http://schemas.microsoft.com/office/drawing/2014/main" id="{D7F38422-82CC-49F9-072E-2835501D0FE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703798" y="3808836"/>
                <a:ext cx="1719346" cy="1939347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arrow" w="med" len="med"/>
                <a:tailEnd type="none" w="med" len="med"/>
              </a:ln>
              <a:effectLst/>
            </p:spPr>
          </p:cxnSp>
          <p:sp>
            <p:nvSpPr>
              <p:cNvPr id="70" name="Rectangle 30">
                <a:extLst>
                  <a:ext uri="{FF2B5EF4-FFF2-40B4-BE49-F238E27FC236}">
                    <a16:creationId xmlns:a16="http://schemas.microsoft.com/office/drawing/2014/main" id="{4C5683D4-8096-72ED-985B-2E8790F834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858" y="5729849"/>
                <a:ext cx="1187198" cy="472133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ea typeface="ＭＳ Ｐゴシック" pitchFamily="-92" charset="-128"/>
                    <a:cs typeface="Readex Pro" pitchFamily="2" charset="-78"/>
                  </a:rPr>
                  <a:t>Environment</a:t>
                </a:r>
              </a:p>
            </p:txBody>
          </p: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8478BCFB-4732-FA30-9211-3178B65EB9B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38567" y="3893355"/>
                <a:ext cx="1533525" cy="396181"/>
                <a:chOff x="47" y="1"/>
                <a:chExt cx="161" cy="35"/>
              </a:xfrm>
            </p:grpSpPr>
            <p:sp>
              <p:nvSpPr>
                <p:cNvPr id="122" name="Text Box 157">
                  <a:extLst>
                    <a:ext uri="{FF2B5EF4-FFF2-40B4-BE49-F238E27FC236}">
                      <a16:creationId xmlns:a16="http://schemas.microsoft.com/office/drawing/2014/main" id="{B747226A-0DDF-DBD4-4586-E6C308FB98F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r" rtl="0">
                    <a:defRPr sz="1000"/>
                  </a:pPr>
                  <a:r>
                    <a:rPr lang="en-US" sz="1300" b="0" i="0" strike="noStrike" dirty="0">
                      <a:solidFill>
                        <a:sysClr val="windowText" lastClr="000000"/>
                      </a:solidFill>
                      <a:highlight>
                        <a:srgbClr val="FDFDFD"/>
                      </a:highlight>
                      <a:cs typeface="Arial"/>
                    </a:rPr>
                    <a:t>Ceiling condensation</a:t>
                  </a:r>
                </a:p>
              </p:txBody>
            </p:sp>
            <p:sp>
              <p:nvSpPr>
                <p:cNvPr id="123" name="Line 158">
                  <a:extLst>
                    <a:ext uri="{FF2B5EF4-FFF2-40B4-BE49-F238E27FC236}">
                      <a16:creationId xmlns:a16="http://schemas.microsoft.com/office/drawing/2014/main" id="{B29E864D-835F-BD8A-E6C4-1AFCA0F38C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53EA1C49-C244-BAFE-2FB2-99A5EC7094E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58328" y="5002222"/>
                <a:ext cx="1533525" cy="396181"/>
                <a:chOff x="47" y="1"/>
                <a:chExt cx="161" cy="35"/>
              </a:xfrm>
            </p:grpSpPr>
            <p:sp>
              <p:nvSpPr>
                <p:cNvPr id="76" name="Text Box 157">
                  <a:extLst>
                    <a:ext uri="{FF2B5EF4-FFF2-40B4-BE49-F238E27FC236}">
                      <a16:creationId xmlns:a16="http://schemas.microsoft.com/office/drawing/2014/main" id="{68FB06AB-F32D-3E2E-61AF-9BC822D0914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Poor quality of water used for cooking</a:t>
                  </a:r>
                </a:p>
              </p:txBody>
            </p:sp>
            <p:sp>
              <p:nvSpPr>
                <p:cNvPr id="77" name="Line 158">
                  <a:extLst>
                    <a:ext uri="{FF2B5EF4-FFF2-40B4-BE49-F238E27FC236}">
                      <a16:creationId xmlns:a16="http://schemas.microsoft.com/office/drawing/2014/main" id="{1F02AD31-BA07-C9DC-217C-339410376F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AAEF709D-AF8E-C37E-6A89-4D1A5F429DA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48448" y="4447788"/>
                <a:ext cx="1533525" cy="396181"/>
                <a:chOff x="47" y="1"/>
                <a:chExt cx="161" cy="35"/>
              </a:xfrm>
            </p:grpSpPr>
            <p:sp>
              <p:nvSpPr>
                <p:cNvPr id="74" name="Text Box 157">
                  <a:extLst>
                    <a:ext uri="{FF2B5EF4-FFF2-40B4-BE49-F238E27FC236}">
                      <a16:creationId xmlns:a16="http://schemas.microsoft.com/office/drawing/2014/main" id="{5E37138C-D4AE-637D-33B6-26A9B2A98F1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r" rtl="0">
                    <a:defRPr sz="1000"/>
                  </a:pPr>
                  <a:r>
                    <a:rPr lang="en-US" sz="1300" b="0" i="0" strike="noStrike" dirty="0">
                      <a:solidFill>
                        <a:sysClr val="windowText" lastClr="000000"/>
                      </a:solidFill>
                      <a:highlight>
                        <a:srgbClr val="FDFDFD"/>
                      </a:highlight>
                      <a:cs typeface="Arial"/>
                    </a:rPr>
                    <a:t>Observed insects</a:t>
                  </a:r>
                </a:p>
              </p:txBody>
            </p:sp>
            <p:sp>
              <p:nvSpPr>
                <p:cNvPr id="75" name="Line 158">
                  <a:extLst>
                    <a:ext uri="{FF2B5EF4-FFF2-40B4-BE49-F238E27FC236}">
                      <a16:creationId xmlns:a16="http://schemas.microsoft.com/office/drawing/2014/main" id="{DDD06DFB-CE6C-44AC-9AD5-D756B8DED5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B65336FF-56F9-DFC8-6119-72605C10A68F}"/>
                </a:ext>
              </a:extLst>
            </p:cNvPr>
            <p:cNvGrpSpPr/>
            <p:nvPr/>
          </p:nvGrpSpPr>
          <p:grpSpPr>
            <a:xfrm>
              <a:off x="132162" y="3808836"/>
              <a:ext cx="2959144" cy="2393146"/>
              <a:chOff x="132162" y="3808836"/>
              <a:chExt cx="2959144" cy="2393146"/>
            </a:xfrm>
          </p:grpSpPr>
          <p:cxnSp>
            <p:nvCxnSpPr>
              <p:cNvPr id="58" name="Straight Arrow Connector 57">
                <a:extLst>
                  <a:ext uri="{FF2B5EF4-FFF2-40B4-BE49-F238E27FC236}">
                    <a16:creationId xmlns:a16="http://schemas.microsoft.com/office/drawing/2014/main" id="{CE006672-65D7-3AE9-E5F0-ED7C7FCE7E3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71960" y="3808836"/>
                <a:ext cx="1719346" cy="1939347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arrow" w="med" len="med"/>
                <a:tailEnd type="none" w="med" len="med"/>
              </a:ln>
              <a:effectLst/>
            </p:spPr>
          </p:cxnSp>
          <p:sp>
            <p:nvSpPr>
              <p:cNvPr id="59" name="Rectangle 30">
                <a:extLst>
                  <a:ext uri="{FF2B5EF4-FFF2-40B4-BE49-F238E27FC236}">
                    <a16:creationId xmlns:a16="http://schemas.microsoft.com/office/drawing/2014/main" id="{82A7B0BF-504A-54B4-2DBD-D1B46C2B31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5771" y="5729849"/>
                <a:ext cx="1187198" cy="472133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ea typeface="ＭＳ Ｐゴシック" pitchFamily="-92" charset="-128"/>
                    <a:cs typeface="Readex Pro" pitchFamily="2" charset="-78"/>
                  </a:rPr>
                  <a:t>Material</a:t>
                </a:r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82E85E06-C7CA-4020-9550-393467289FA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12401" y="3893355"/>
                <a:ext cx="1533525" cy="396181"/>
                <a:chOff x="47" y="1"/>
                <a:chExt cx="161" cy="35"/>
              </a:xfrm>
            </p:grpSpPr>
            <p:sp>
              <p:nvSpPr>
                <p:cNvPr id="67" name="Text Box 157">
                  <a:extLst>
                    <a:ext uri="{FF2B5EF4-FFF2-40B4-BE49-F238E27FC236}">
                      <a16:creationId xmlns:a16="http://schemas.microsoft.com/office/drawing/2014/main" id="{2DD498CF-F672-D7E9-A09A-9CFC014AD09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r" rtl="0">
                    <a:defRPr sz="1000"/>
                  </a:pPr>
                  <a:r>
                    <a:rPr lang="en-US" sz="1300" b="0" i="0" strike="noStrike" dirty="0">
                      <a:solidFill>
                        <a:sysClr val="windowText" lastClr="000000"/>
                      </a:solidFill>
                      <a:highlight>
                        <a:srgbClr val="FDFDFD"/>
                      </a:highlight>
                      <a:cs typeface="Arial"/>
                    </a:rPr>
                    <a:t>Dishwashing liquid is not cleaning properly</a:t>
                  </a:r>
                </a:p>
              </p:txBody>
            </p:sp>
            <p:sp>
              <p:nvSpPr>
                <p:cNvPr id="68" name="Line 158">
                  <a:extLst>
                    <a:ext uri="{FF2B5EF4-FFF2-40B4-BE49-F238E27FC236}">
                      <a16:creationId xmlns:a16="http://schemas.microsoft.com/office/drawing/2014/main" id="{4ED5C1B6-D9AC-BB49-0298-43AA7EAB1D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61FD8B64-FB5E-5B34-66F4-6D6BD5C0367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2162" y="5002222"/>
                <a:ext cx="1533525" cy="396181"/>
                <a:chOff x="47" y="1"/>
                <a:chExt cx="161" cy="35"/>
              </a:xfrm>
            </p:grpSpPr>
            <p:sp>
              <p:nvSpPr>
                <p:cNvPr id="65" name="Text Box 157">
                  <a:extLst>
                    <a:ext uri="{FF2B5EF4-FFF2-40B4-BE49-F238E27FC236}">
                      <a16:creationId xmlns:a16="http://schemas.microsoft.com/office/drawing/2014/main" id="{9B1534D0-E63E-A32D-820E-30EE89DCC3C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Incorrect storage of ingredients</a:t>
                  </a:r>
                </a:p>
              </p:txBody>
            </p:sp>
            <p:sp>
              <p:nvSpPr>
                <p:cNvPr id="66" name="Line 158">
                  <a:extLst>
                    <a:ext uri="{FF2B5EF4-FFF2-40B4-BE49-F238E27FC236}">
                      <a16:creationId xmlns:a16="http://schemas.microsoft.com/office/drawing/2014/main" id="{2D20C2F9-F66A-BF4A-6335-25A431301C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D317B9F6-99FA-9CBE-934C-23787B3D05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22282" y="4447788"/>
                <a:ext cx="1533525" cy="396181"/>
                <a:chOff x="47" y="1"/>
                <a:chExt cx="161" cy="35"/>
              </a:xfrm>
            </p:grpSpPr>
            <p:sp>
              <p:nvSpPr>
                <p:cNvPr id="63" name="Text Box 157">
                  <a:extLst>
                    <a:ext uri="{FF2B5EF4-FFF2-40B4-BE49-F238E27FC236}">
                      <a16:creationId xmlns:a16="http://schemas.microsoft.com/office/drawing/2014/main" id="{2AF12AAA-665D-77F7-CE97-59223FCADF3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r" rtl="0">
                    <a:defRPr sz="1000"/>
                  </a:pPr>
                  <a:r>
                    <a:rPr lang="en-US" sz="1300" b="0" i="0" strike="noStrike" dirty="0">
                      <a:solidFill>
                        <a:sysClr val="windowText" lastClr="000000"/>
                      </a:solidFill>
                      <a:highlight>
                        <a:srgbClr val="FDFDFD"/>
                      </a:highlight>
                      <a:cs typeface="Arial"/>
                    </a:rPr>
                    <a:t>Some ingredients smell soapy</a:t>
                  </a:r>
                </a:p>
              </p:txBody>
            </p:sp>
            <p:sp>
              <p:nvSpPr>
                <p:cNvPr id="64" name="Line 158">
                  <a:extLst>
                    <a:ext uri="{FF2B5EF4-FFF2-40B4-BE49-F238E27FC236}">
                      <a16:creationId xmlns:a16="http://schemas.microsoft.com/office/drawing/2014/main" id="{5F5E3185-92BB-DF96-9572-9D0075832D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263C5E69-6147-C4AE-1B9C-250EEB1C4DCB}"/>
                </a:ext>
              </a:extLst>
            </p:cNvPr>
            <p:cNvGrpSpPr/>
            <p:nvPr/>
          </p:nvGrpSpPr>
          <p:grpSpPr>
            <a:xfrm>
              <a:off x="4801847" y="1387554"/>
              <a:ext cx="3157861" cy="2393146"/>
              <a:chOff x="4801847" y="1387554"/>
              <a:chExt cx="3157861" cy="2393146"/>
            </a:xfrm>
          </p:grpSpPr>
          <p:cxnSp>
            <p:nvCxnSpPr>
              <p:cNvPr id="47" name="Straight Arrow Connector 46">
                <a:extLst>
                  <a:ext uri="{FF2B5EF4-FFF2-40B4-BE49-F238E27FC236}">
                    <a16:creationId xmlns:a16="http://schemas.microsoft.com/office/drawing/2014/main" id="{353A7C7F-0CCA-97C9-270E-1DD367756C8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240362" y="1841353"/>
                <a:ext cx="1719346" cy="1939347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arrow" w="med" len="med"/>
                <a:tailEnd type="none" w="med" len="med"/>
              </a:ln>
              <a:effectLst/>
            </p:spPr>
          </p:cxnSp>
          <p:sp>
            <p:nvSpPr>
              <p:cNvPr id="48" name="Rectangle 30">
                <a:extLst>
                  <a:ext uri="{FF2B5EF4-FFF2-40B4-BE49-F238E27FC236}">
                    <a16:creationId xmlns:a16="http://schemas.microsoft.com/office/drawing/2014/main" id="{FCE283B9-03B6-C1FE-9031-A04D0605C3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38806" y="1387554"/>
                <a:ext cx="1187198" cy="472133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ea typeface="ＭＳ Ｐゴシック" pitchFamily="-92" charset="-128"/>
                    <a:cs typeface="Readex Pro" pitchFamily="2" charset="-78"/>
                  </a:rPr>
                  <a:t>Equipment</a:t>
                </a:r>
              </a:p>
            </p:txBody>
          </p: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086C8A06-4295-C77E-AA20-BDAC00EDAD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801621" y="3107619"/>
                <a:ext cx="1866900" cy="396181"/>
                <a:chOff x="0" y="1"/>
                <a:chExt cx="196" cy="35"/>
              </a:xfrm>
            </p:grpSpPr>
            <p:sp>
              <p:nvSpPr>
                <p:cNvPr id="56" name="Text Box 157">
                  <a:extLst>
                    <a:ext uri="{FF2B5EF4-FFF2-40B4-BE49-F238E27FC236}">
                      <a16:creationId xmlns:a16="http://schemas.microsoft.com/office/drawing/2014/main" id="{9433FC3F-5D99-1C50-E15D-2EE2A90A036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Lack of regular cleaning of equipment</a:t>
                  </a:r>
                </a:p>
              </p:txBody>
            </p:sp>
            <p:sp>
              <p:nvSpPr>
                <p:cNvPr id="57" name="Line 158">
                  <a:extLst>
                    <a:ext uri="{FF2B5EF4-FFF2-40B4-BE49-F238E27FC236}">
                      <a16:creationId xmlns:a16="http://schemas.microsoft.com/office/drawing/2014/main" id="{34F2F805-1F63-FD68-E602-E39D158A4C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C89C5629-FF8A-CAA6-95DC-5EEC41ECA76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01734" y="2535695"/>
                <a:ext cx="1866900" cy="396181"/>
                <a:chOff x="0" y="1"/>
                <a:chExt cx="196" cy="35"/>
              </a:xfrm>
            </p:grpSpPr>
            <p:sp>
              <p:nvSpPr>
                <p:cNvPr id="54" name="Text Box 157">
                  <a:extLst>
                    <a:ext uri="{FF2B5EF4-FFF2-40B4-BE49-F238E27FC236}">
                      <a16:creationId xmlns:a16="http://schemas.microsoft.com/office/drawing/2014/main" id="{A4DEF1AE-E394-7AD6-0496-34F0EEC9851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r" rtl="0">
                    <a:defRPr sz="1000"/>
                  </a:pPr>
                  <a:r>
                    <a:rPr lang="en-US" sz="1300" b="0" i="0" strike="noStrike" dirty="0">
                      <a:solidFill>
                        <a:sysClr val="windowText" lastClr="000000"/>
                      </a:solidFill>
                      <a:highlight>
                        <a:srgbClr val="FDFDFD"/>
                      </a:highlight>
                      <a:cs typeface="Arial"/>
                    </a:rPr>
                    <a:t>First aid kits are not always accessible</a:t>
                  </a:r>
                </a:p>
              </p:txBody>
            </p:sp>
            <p:sp>
              <p:nvSpPr>
                <p:cNvPr id="55" name="Line 158">
                  <a:extLst>
                    <a:ext uri="{FF2B5EF4-FFF2-40B4-BE49-F238E27FC236}">
                      <a16:creationId xmlns:a16="http://schemas.microsoft.com/office/drawing/2014/main" id="{9076ABC3-9A94-197C-3C6E-E1E9C384C7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7DD30EB8-9645-AD24-5DA5-D67084E7431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01847" y="1963771"/>
                <a:ext cx="1866900" cy="396181"/>
                <a:chOff x="0" y="1"/>
                <a:chExt cx="196" cy="35"/>
              </a:xfrm>
            </p:grpSpPr>
            <p:sp>
              <p:nvSpPr>
                <p:cNvPr id="52" name="Text Box 157">
                  <a:extLst>
                    <a:ext uri="{FF2B5EF4-FFF2-40B4-BE49-F238E27FC236}">
                      <a16:creationId xmlns:a16="http://schemas.microsoft.com/office/drawing/2014/main" id="{5D1591AE-0E8A-4135-9D92-77DAC3F395F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r" rtl="0">
                    <a:defRPr sz="1000"/>
                  </a:pPr>
                  <a:r>
                    <a:rPr lang="en-US" sz="1300" b="0" i="0" strike="noStrike" dirty="0">
                      <a:solidFill>
                        <a:sysClr val="windowText" lastClr="000000"/>
                      </a:solidFill>
                      <a:highlight>
                        <a:srgbClr val="FDFDFD"/>
                      </a:highlight>
                      <a:cs typeface="Arial"/>
                    </a:rPr>
                    <a:t>PPEs are not always worn</a:t>
                  </a:r>
                </a:p>
              </p:txBody>
            </p:sp>
            <p:sp>
              <p:nvSpPr>
                <p:cNvPr id="53" name="Line 158">
                  <a:extLst>
                    <a:ext uri="{FF2B5EF4-FFF2-40B4-BE49-F238E27FC236}">
                      <a16:creationId xmlns:a16="http://schemas.microsoft.com/office/drawing/2014/main" id="{B5208C54-F304-61E1-A02E-2BB6CF78CF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F592A62E-65A1-6B38-BEFE-A0B6D5BCB5B7}"/>
                </a:ext>
              </a:extLst>
            </p:cNvPr>
            <p:cNvGrpSpPr/>
            <p:nvPr/>
          </p:nvGrpSpPr>
          <p:grpSpPr>
            <a:xfrm>
              <a:off x="2459008" y="1387554"/>
              <a:ext cx="3174191" cy="2393146"/>
              <a:chOff x="2459008" y="1387554"/>
              <a:chExt cx="3174191" cy="2393146"/>
            </a:xfrm>
          </p:grpSpPr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87DE6932-2227-DF69-0091-5DA898D1CB8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913853" y="1841353"/>
                <a:ext cx="1719346" cy="1939347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arrow" w="med" len="med"/>
                <a:tailEnd type="none" w="med" len="med"/>
              </a:ln>
              <a:effectLst/>
            </p:spPr>
          </p:cxnSp>
          <p:sp>
            <p:nvSpPr>
              <p:cNvPr id="37" name="Rectangle 30">
                <a:extLst>
                  <a:ext uri="{FF2B5EF4-FFF2-40B4-BE49-F238E27FC236}">
                    <a16:creationId xmlns:a16="http://schemas.microsoft.com/office/drawing/2014/main" id="{79F28AB0-E9CE-5C37-157D-D3B03230AB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7860" y="1387554"/>
                <a:ext cx="1187198" cy="472133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ea typeface="ＭＳ Ｐゴシック" pitchFamily="-92" charset="-128"/>
                    <a:cs typeface="Readex Pro" pitchFamily="2" charset="-78"/>
                  </a:rPr>
                  <a:t>Method</a:t>
                </a:r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6ACE4D8B-4556-F559-694A-D26E38EBBB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8782" y="3107619"/>
                <a:ext cx="1885950" cy="396181"/>
                <a:chOff x="0" y="1"/>
                <a:chExt cx="198" cy="35"/>
              </a:xfrm>
            </p:grpSpPr>
            <p:sp>
              <p:nvSpPr>
                <p:cNvPr id="45" name="Text Box 157">
                  <a:extLst>
                    <a:ext uri="{FF2B5EF4-FFF2-40B4-BE49-F238E27FC236}">
                      <a16:creationId xmlns:a16="http://schemas.microsoft.com/office/drawing/2014/main" id="{9112580D-CF5A-432E-969D-64D57AD6525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Inefficient Food Handling Procedures</a:t>
                  </a:r>
                </a:p>
              </p:txBody>
            </p:sp>
            <p:sp>
              <p:nvSpPr>
                <p:cNvPr id="46" name="Line 158">
                  <a:extLst>
                    <a:ext uri="{FF2B5EF4-FFF2-40B4-BE49-F238E27FC236}">
                      <a16:creationId xmlns:a16="http://schemas.microsoft.com/office/drawing/2014/main" id="{14C5BDEB-6BB0-472E-D4E5-9CF1BF8870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D2540928-4C63-E778-1AAE-6A4CC45A250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58895" y="2535695"/>
                <a:ext cx="1885950" cy="396181"/>
                <a:chOff x="0" y="1"/>
                <a:chExt cx="198" cy="35"/>
              </a:xfrm>
            </p:grpSpPr>
            <p:sp>
              <p:nvSpPr>
                <p:cNvPr id="43" name="Text Box 157">
                  <a:extLst>
                    <a:ext uri="{FF2B5EF4-FFF2-40B4-BE49-F238E27FC236}">
                      <a16:creationId xmlns:a16="http://schemas.microsoft.com/office/drawing/2014/main" id="{81FECEED-5640-3896-23E4-EF2D6FB334F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r" rtl="0">
                    <a:defRPr sz="1000"/>
                  </a:pPr>
                  <a:r>
                    <a:rPr lang="en-US" sz="1300" b="0" i="0" strike="noStrike" dirty="0">
                      <a:solidFill>
                        <a:sysClr val="windowText" lastClr="000000"/>
                      </a:solidFill>
                      <a:highlight>
                        <a:srgbClr val="FDFDFD"/>
                      </a:highlight>
                      <a:cs typeface="Arial"/>
                    </a:rPr>
                    <a:t>Slow reporting of health cases</a:t>
                  </a:r>
                </a:p>
              </p:txBody>
            </p:sp>
            <p:sp>
              <p:nvSpPr>
                <p:cNvPr id="44" name="Line 158">
                  <a:extLst>
                    <a:ext uri="{FF2B5EF4-FFF2-40B4-BE49-F238E27FC236}">
                      <a16:creationId xmlns:a16="http://schemas.microsoft.com/office/drawing/2014/main" id="{938FCF72-68E1-5CDD-D9B2-881336155A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F75EB002-6309-9AB7-C50C-2C391389405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59008" y="1963771"/>
                <a:ext cx="1885950" cy="396181"/>
                <a:chOff x="0" y="1"/>
                <a:chExt cx="198" cy="35"/>
              </a:xfrm>
            </p:grpSpPr>
            <p:sp>
              <p:nvSpPr>
                <p:cNvPr id="41" name="Text Box 157">
                  <a:extLst>
                    <a:ext uri="{FF2B5EF4-FFF2-40B4-BE49-F238E27FC236}">
                      <a16:creationId xmlns:a16="http://schemas.microsoft.com/office/drawing/2014/main" id="{5E8A5ECE-5707-4013-2D26-E4EA19D723F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r" rtl="0">
                    <a:defRPr sz="1000"/>
                  </a:pPr>
                  <a:r>
                    <a:rPr lang="en-US" sz="1300" b="0" i="0" strike="noStrike" dirty="0">
                      <a:solidFill>
                        <a:sysClr val="windowText" lastClr="000000"/>
                      </a:solidFill>
                      <a:highlight>
                        <a:srgbClr val="FDFDFD"/>
                      </a:highlight>
                      <a:cs typeface="Arial"/>
                    </a:rPr>
                    <a:t>The tables are not cleaned immediately</a:t>
                  </a:r>
                </a:p>
              </p:txBody>
            </p:sp>
            <p:sp>
              <p:nvSpPr>
                <p:cNvPr id="42" name="Line 158">
                  <a:extLst>
                    <a:ext uri="{FF2B5EF4-FFF2-40B4-BE49-F238E27FC236}">
                      <a16:creationId xmlns:a16="http://schemas.microsoft.com/office/drawing/2014/main" id="{26BA94F1-3600-2748-7B94-C80F14A9BA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678656CB-F830-5C27-ADEE-A9B60D85C879}"/>
                </a:ext>
              </a:extLst>
            </p:cNvPr>
            <p:cNvGrpSpPr/>
            <p:nvPr/>
          </p:nvGrpSpPr>
          <p:grpSpPr>
            <a:xfrm>
              <a:off x="99837" y="1387554"/>
              <a:ext cx="3190522" cy="2393146"/>
              <a:chOff x="99837" y="1387554"/>
              <a:chExt cx="3190522" cy="2393146"/>
            </a:xfrm>
          </p:grpSpPr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67552F07-3C8A-1AE6-658D-648044EF53E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571013" y="1841353"/>
                <a:ext cx="1719346" cy="1939347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arrow" w="med" len="med"/>
                <a:tailEnd type="none" w="med" len="med"/>
              </a:ln>
              <a:effectLst/>
            </p:spPr>
          </p:cxnSp>
          <p:sp>
            <p:nvSpPr>
              <p:cNvPr id="26" name="Rectangle 30">
                <a:extLst>
                  <a:ext uri="{FF2B5EF4-FFF2-40B4-BE49-F238E27FC236}">
                    <a16:creationId xmlns:a16="http://schemas.microsoft.com/office/drawing/2014/main" id="{E71B2968-9818-7843-3E46-68D0F58E49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5771" y="1387554"/>
                <a:ext cx="1187198" cy="472133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ea typeface="ＭＳ Ｐゴシック" pitchFamily="-92" charset="-128"/>
                    <a:cs typeface="Readex Pro" pitchFamily="2" charset="-78"/>
                  </a:rPr>
                  <a:t>Man</a:t>
                </a:r>
              </a:p>
            </p:txBody>
          </p: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37ABAD47-B127-3989-2241-52128101EC6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99611" y="3107619"/>
                <a:ext cx="1885950" cy="396181"/>
                <a:chOff x="0" y="1"/>
                <a:chExt cx="198" cy="35"/>
              </a:xfrm>
            </p:grpSpPr>
            <p:sp>
              <p:nvSpPr>
                <p:cNvPr id="34" name="Text Box 157">
                  <a:extLst>
                    <a:ext uri="{FF2B5EF4-FFF2-40B4-BE49-F238E27FC236}">
                      <a16:creationId xmlns:a16="http://schemas.microsoft.com/office/drawing/2014/main" id="{0993CB6F-EDB7-8DFD-76FA-FA20E2320F1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Inadequate Supervision</a:t>
                  </a:r>
                </a:p>
              </p:txBody>
            </p:sp>
            <p:sp>
              <p:nvSpPr>
                <p:cNvPr id="35" name="Line 158">
                  <a:extLst>
                    <a:ext uri="{FF2B5EF4-FFF2-40B4-BE49-F238E27FC236}">
                      <a16:creationId xmlns:a16="http://schemas.microsoft.com/office/drawing/2014/main" id="{F1EC02B9-67F7-31A3-F7CD-C8F8C347022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3038542A-E319-B7AC-DEF9-95A898136A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99724" y="2535695"/>
                <a:ext cx="1885950" cy="396181"/>
                <a:chOff x="0" y="1"/>
                <a:chExt cx="198" cy="35"/>
              </a:xfrm>
            </p:grpSpPr>
            <p:sp>
              <p:nvSpPr>
                <p:cNvPr id="32" name="Text Box 157">
                  <a:extLst>
                    <a:ext uri="{FF2B5EF4-FFF2-40B4-BE49-F238E27FC236}">
                      <a16:creationId xmlns:a16="http://schemas.microsoft.com/office/drawing/2014/main" id="{1B2380A7-A851-E3FF-4830-C13A13164A2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r" rtl="0">
                    <a:defRPr sz="1000"/>
                  </a:pPr>
                  <a:r>
                    <a:rPr lang="en-US" sz="1300" b="0" i="0" strike="noStrike" dirty="0">
                      <a:solidFill>
                        <a:sysClr val="windowText" lastClr="000000"/>
                      </a:solidFill>
                      <a:highlight>
                        <a:srgbClr val="FDFDFD"/>
                      </a:highlight>
                      <a:cs typeface="Arial"/>
                    </a:rPr>
                    <a:t>Not washing hands frequently</a:t>
                  </a:r>
                </a:p>
              </p:txBody>
            </p:sp>
            <p:sp>
              <p:nvSpPr>
                <p:cNvPr id="33" name="Line 158">
                  <a:extLst>
                    <a:ext uri="{FF2B5EF4-FFF2-40B4-BE49-F238E27FC236}">
                      <a16:creationId xmlns:a16="http://schemas.microsoft.com/office/drawing/2014/main" id="{432377DD-1F31-0DDD-0C61-A86E94C04F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A4D50FAA-D52E-7B03-91C8-0B58E49CCD2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9837" y="1963771"/>
                <a:ext cx="1885950" cy="396181"/>
                <a:chOff x="0" y="1"/>
                <a:chExt cx="198" cy="35"/>
              </a:xfrm>
            </p:grpSpPr>
            <p:sp>
              <p:nvSpPr>
                <p:cNvPr id="30" name="Text Box 157">
                  <a:extLst>
                    <a:ext uri="{FF2B5EF4-FFF2-40B4-BE49-F238E27FC236}">
                      <a16:creationId xmlns:a16="http://schemas.microsoft.com/office/drawing/2014/main" id="{25B7D7AB-8AEE-EFDD-008D-DC6B2EB0B5A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r" rtl="0">
                    <a:defRPr sz="1000"/>
                  </a:pPr>
                  <a:r>
                    <a:rPr lang="en-US" sz="1300" b="0" i="0" strike="noStrike" dirty="0">
                      <a:solidFill>
                        <a:sysClr val="windowText" lastClr="000000"/>
                      </a:solidFill>
                      <a:highlight>
                        <a:srgbClr val="FDFDFD"/>
                      </a:highlight>
                      <a:cs typeface="Arial"/>
                    </a:rPr>
                    <a:t>Dirty staff clothing</a:t>
                  </a:r>
                </a:p>
              </p:txBody>
            </p:sp>
            <p:sp>
              <p:nvSpPr>
                <p:cNvPr id="31" name="Line 158">
                  <a:extLst>
                    <a:ext uri="{FF2B5EF4-FFF2-40B4-BE49-F238E27FC236}">
                      <a16:creationId xmlns:a16="http://schemas.microsoft.com/office/drawing/2014/main" id="{51E74727-170E-624C-2219-EF0C32D7C2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FC61A-7084-5BE6-88D8-744FE48D2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7B86881-D38A-0605-D506-01E91DCD8D07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AD379894-8123-F81E-A7F2-806EBA4A59BD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1CBBEA78-504C-C97A-B05E-E65BCE3811B8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PROCESS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B340F1A-F449-C7EF-069E-AD50B2B811B7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LEVEL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77C4B186-7FB6-E0C7-2F78-0361342DFFF3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E59D8585-7403-40EA-4F4B-03ACFCB88005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FISHBONE DIAGRAM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006E2A33-F297-7724-3376-C5522BF66CBE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973D28F1-506A-33E6-C5DF-E70AE5D4091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AE11734F-85B1-272F-45FC-F30AACF13E75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9191CF11-01E3-9044-45CF-F5B98D806190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Increased health concerns in the restaurant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00EFD20F-00E8-A4DD-1407-1DF047847774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16F0715B-BE87-DC45-6513-29380920A5E8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3E5308FD-846F-23C0-B910-8CC9067BDA80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754352CD-11BC-B6E9-5B41-21CF5CD1C68D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800" dirty="0"/>
              <a:t>Two  level of Potential causes</a:t>
            </a:r>
            <a:endParaRPr lang="en-AE" sz="800" dirty="0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47F3AEB2-7861-0D57-7230-E86EBF8122D9}"/>
              </a:ext>
            </a:extLst>
          </p:cNvPr>
          <p:cNvGrpSpPr/>
          <p:nvPr/>
        </p:nvGrpSpPr>
        <p:grpSpPr>
          <a:xfrm>
            <a:off x="383472" y="1155136"/>
            <a:ext cx="11425057" cy="4814428"/>
            <a:chOff x="-36500" y="1176534"/>
            <a:chExt cx="9780796" cy="4814428"/>
          </a:xfrm>
        </p:grpSpPr>
        <p:sp>
          <p:nvSpPr>
            <p:cNvPr id="79" name="Rectangle 30">
              <a:extLst>
                <a:ext uri="{FF2B5EF4-FFF2-40B4-BE49-F238E27FC236}">
                  <a16:creationId xmlns:a16="http://schemas.microsoft.com/office/drawing/2014/main" id="{CACEB5DB-F945-FAE3-3D49-2993E27506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2490" y="3122937"/>
              <a:ext cx="1621806" cy="921622"/>
            </a:xfrm>
            <a:prstGeom prst="rect">
              <a:avLst/>
            </a:prstGeom>
            <a:solidFill>
              <a:srgbClr val="3A575B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92075" tIns="46038" rIns="92075" bIns="46038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ＭＳ Ｐゴシック" pitchFamily="-92" charset="-128"/>
                  <a:cs typeface="Readex Pro" pitchFamily="2" charset="-78"/>
                </a:rPr>
                <a:t>Increased health concerns in the restaurant</a:t>
              </a:r>
            </a:p>
          </p:txBody>
        </p: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DD6D0C92-D044-7699-2D97-EE15F2C40D87}"/>
                </a:ext>
              </a:extLst>
            </p:cNvPr>
            <p:cNvCxnSpPr>
              <a:cxnSpLocks/>
              <a:stCxn id="79" idx="1"/>
            </p:cNvCxnSpPr>
            <p:nvPr/>
          </p:nvCxnSpPr>
          <p:spPr>
            <a:xfrm flipH="1">
              <a:off x="-36500" y="3583748"/>
              <a:ext cx="815899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559F9A19-4D07-83DF-61E3-5589E26AE4EE}"/>
                </a:ext>
              </a:extLst>
            </p:cNvPr>
            <p:cNvGrpSpPr/>
            <p:nvPr/>
          </p:nvGrpSpPr>
          <p:grpSpPr>
            <a:xfrm>
              <a:off x="4793321" y="1176534"/>
              <a:ext cx="3129887" cy="2393146"/>
              <a:chOff x="4483825" y="1176534"/>
              <a:chExt cx="3129887" cy="2393146"/>
            </a:xfrm>
          </p:grpSpPr>
          <p:cxnSp>
            <p:nvCxnSpPr>
              <p:cNvPr id="185" name="Straight Arrow Connector 184">
                <a:extLst>
                  <a:ext uri="{FF2B5EF4-FFF2-40B4-BE49-F238E27FC236}">
                    <a16:creationId xmlns:a16="http://schemas.microsoft.com/office/drawing/2014/main" id="{0248A6FF-45CF-FD2C-FBE6-9E57018C31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894366" y="1630333"/>
                <a:ext cx="1719346" cy="1939347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6" name="Rectangle 30">
                <a:extLst>
                  <a:ext uri="{FF2B5EF4-FFF2-40B4-BE49-F238E27FC236}">
                    <a16:creationId xmlns:a16="http://schemas.microsoft.com/office/drawing/2014/main" id="{80D1F9EE-DABA-A288-C896-56BB4AF216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92810" y="1176534"/>
                <a:ext cx="1187198" cy="472133"/>
              </a:xfrm>
              <a:prstGeom prst="rect">
                <a:avLst/>
              </a:prstGeom>
              <a:solidFill>
                <a:srgbClr val="3A575B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lvl="0" algn="ctr"/>
                <a:r>
                  <a:rPr lang="en-US" sz="1400" dirty="0">
                    <a:solidFill>
                      <a:schemeClr val="bg1"/>
                    </a:solidFill>
                    <a:ea typeface="ＭＳ Ｐゴシック" pitchFamily="-92" charset="-128"/>
                    <a:cs typeface="Readex Pro" pitchFamily="2" charset="-78"/>
                  </a:rPr>
                  <a:t>Equipment</a:t>
                </a:r>
              </a:p>
            </p:txBody>
          </p:sp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312E68E1-2C80-FA12-C50F-7D14E5A389E7}"/>
                  </a:ext>
                </a:extLst>
              </p:cNvPr>
              <p:cNvGrpSpPr/>
              <p:nvPr/>
            </p:nvGrpSpPr>
            <p:grpSpPr>
              <a:xfrm>
                <a:off x="4483825" y="1787735"/>
                <a:ext cx="2613614" cy="1634835"/>
                <a:chOff x="4483825" y="1788847"/>
                <a:chExt cx="2613614" cy="1634835"/>
              </a:xfrm>
            </p:grpSpPr>
            <p:grpSp>
              <p:nvGrpSpPr>
                <p:cNvPr id="188" name="Group 187">
                  <a:extLst>
                    <a:ext uri="{FF2B5EF4-FFF2-40B4-BE49-F238E27FC236}">
                      <a16:creationId xmlns:a16="http://schemas.microsoft.com/office/drawing/2014/main" id="{CEC04A7D-CBAC-EF65-B6FF-62D70E595CB4}"/>
                    </a:ext>
                  </a:extLst>
                </p:cNvPr>
                <p:cNvGrpSpPr/>
                <p:nvPr/>
              </p:nvGrpSpPr>
              <p:grpSpPr>
                <a:xfrm>
                  <a:off x="4483825" y="1788847"/>
                  <a:ext cx="1866900" cy="779192"/>
                  <a:chOff x="0" y="9525"/>
                  <a:chExt cx="1866900" cy="655668"/>
                </a:xfrm>
              </p:grpSpPr>
              <p:grpSp>
                <p:nvGrpSpPr>
                  <p:cNvPr id="196" name="Group 195">
                    <a:extLst>
                      <a:ext uri="{FF2B5EF4-FFF2-40B4-BE49-F238E27FC236}">
                        <a16:creationId xmlns:a16="http://schemas.microsoft.com/office/drawing/2014/main" id="{9E29FC27-1DA8-012F-3357-DAAD94304AB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9525"/>
                    <a:ext cx="1866900" cy="333375"/>
                    <a:chOff x="0" y="1"/>
                    <a:chExt cx="196" cy="35"/>
                  </a:xfrm>
                </p:grpSpPr>
                <p:sp>
                  <p:nvSpPr>
                    <p:cNvPr id="200" name="Text Box 157">
                      <a:extLst>
                        <a:ext uri="{FF2B5EF4-FFF2-40B4-BE49-F238E27FC236}">
                          <a16:creationId xmlns:a16="http://schemas.microsoft.com/office/drawing/2014/main" id="{B30C88ED-CD86-2E83-D2A5-9BDD8B18AAF8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0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20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FDFDFD"/>
                          </a:highlight>
                          <a:cs typeface="Arial"/>
                        </a:rPr>
                        <a:t>PPEs are not always worn</a:t>
                      </a:r>
                    </a:p>
                  </p:txBody>
                </p:sp>
                <p:sp>
                  <p:nvSpPr>
                    <p:cNvPr id="201" name="Line 158">
                      <a:extLst>
                        <a:ext uri="{FF2B5EF4-FFF2-40B4-BE49-F238E27FC236}">
                          <a16:creationId xmlns:a16="http://schemas.microsoft.com/office/drawing/2014/main" id="{4A7B19D0-CDF4-8D4B-CA71-A564A7AEBDD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5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97" name="Group 196">
                    <a:extLst>
                      <a:ext uri="{FF2B5EF4-FFF2-40B4-BE49-F238E27FC236}">
                        <a16:creationId xmlns:a16="http://schemas.microsoft.com/office/drawing/2014/main" id="{F73CA642-35AD-73CC-A2F0-9FECD2F2B2C5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1"/>
                    <a:ext cx="1476378" cy="333222"/>
                    <a:chOff x="152399" y="332081"/>
                    <a:chExt cx="1476378" cy="336310"/>
                  </a:xfrm>
                </p:grpSpPr>
                <p:sp>
                  <p:nvSpPr>
                    <p:cNvPr id="198" name="Text Box 163">
                      <a:extLst>
                        <a:ext uri="{FF2B5EF4-FFF2-40B4-BE49-F238E27FC236}">
                          <a16:creationId xmlns:a16="http://schemas.microsoft.com/office/drawing/2014/main" id="{10EC074A-7FE0-C4D0-A81B-0D40BCEC09B1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1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CCFFFF"/>
                          </a:highlight>
                          <a:cs typeface="Arial"/>
                        </a:rPr>
                        <a:t>Staff are not following PPE instructions</a:t>
                      </a:r>
                    </a:p>
                  </p:txBody>
                </p:sp>
                <p:cxnSp>
                  <p:nvCxnSpPr>
                    <p:cNvPr id="199" name="Connector: Elbow 198">
                      <a:extLst>
                        <a:ext uri="{FF2B5EF4-FFF2-40B4-BE49-F238E27FC236}">
                          <a16:creationId xmlns:a16="http://schemas.microsoft.com/office/drawing/2014/main" id="{32C0676E-4890-96A0-57CB-A3DCD428A7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89" name="Group 188">
                  <a:extLst>
                    <a:ext uri="{FF2B5EF4-FFF2-40B4-BE49-F238E27FC236}">
                      <a16:creationId xmlns:a16="http://schemas.microsoft.com/office/drawing/2014/main" id="{9D395332-D8BC-A4B6-958B-587187D7B661}"/>
                    </a:ext>
                  </a:extLst>
                </p:cNvPr>
                <p:cNvGrpSpPr/>
                <p:nvPr/>
              </p:nvGrpSpPr>
              <p:grpSpPr>
                <a:xfrm>
                  <a:off x="5230539" y="2644490"/>
                  <a:ext cx="1866900" cy="779192"/>
                  <a:chOff x="0" y="9525"/>
                  <a:chExt cx="1866900" cy="655668"/>
                </a:xfrm>
              </p:grpSpPr>
              <p:grpSp>
                <p:nvGrpSpPr>
                  <p:cNvPr id="190" name="Group 189">
                    <a:extLst>
                      <a:ext uri="{FF2B5EF4-FFF2-40B4-BE49-F238E27FC236}">
                        <a16:creationId xmlns:a16="http://schemas.microsoft.com/office/drawing/2014/main" id="{E8290838-42D3-5CAB-13CC-1DA8FD931E1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9525"/>
                    <a:ext cx="1866900" cy="333375"/>
                    <a:chOff x="0" y="1"/>
                    <a:chExt cx="196" cy="35"/>
                  </a:xfrm>
                </p:grpSpPr>
                <p:sp>
                  <p:nvSpPr>
                    <p:cNvPr id="194" name="Text Box 157">
                      <a:extLst>
                        <a:ext uri="{FF2B5EF4-FFF2-40B4-BE49-F238E27FC236}">
                          <a16:creationId xmlns:a16="http://schemas.microsoft.com/office/drawing/2014/main" id="{6FBC07EB-5AE7-3DC4-400A-5BAB42011CAA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0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20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FDFDFD"/>
                          </a:highlight>
                          <a:cs typeface="Arial"/>
                        </a:rPr>
                        <a:t>First aid kits are not always accessible</a:t>
                      </a:r>
                    </a:p>
                  </p:txBody>
                </p:sp>
                <p:sp>
                  <p:nvSpPr>
                    <p:cNvPr id="195" name="Line 158">
                      <a:extLst>
                        <a:ext uri="{FF2B5EF4-FFF2-40B4-BE49-F238E27FC236}">
                          <a16:creationId xmlns:a16="http://schemas.microsoft.com/office/drawing/2014/main" id="{B86B3A28-0F68-FD3D-D2EC-0872C97102C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5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91" name="Group 190">
                    <a:extLst>
                      <a:ext uri="{FF2B5EF4-FFF2-40B4-BE49-F238E27FC236}">
                        <a16:creationId xmlns:a16="http://schemas.microsoft.com/office/drawing/2014/main" id="{1AC10A81-FDF0-3499-E465-A38778EE251E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1"/>
                    <a:ext cx="1476378" cy="333222"/>
                    <a:chOff x="152399" y="332081"/>
                    <a:chExt cx="1476378" cy="336310"/>
                  </a:xfrm>
                </p:grpSpPr>
                <p:sp>
                  <p:nvSpPr>
                    <p:cNvPr id="192" name="Text Box 163">
                      <a:extLst>
                        <a:ext uri="{FF2B5EF4-FFF2-40B4-BE49-F238E27FC236}">
                          <a16:creationId xmlns:a16="http://schemas.microsoft.com/office/drawing/2014/main" id="{3E0B12F0-E72A-861C-0A24-5FE032710E39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1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CCFFFF"/>
                          </a:highlight>
                          <a:cs typeface="Arial"/>
                        </a:rPr>
                        <a:t>Keys are only with the morning shift staff</a:t>
                      </a:r>
                    </a:p>
                  </p:txBody>
                </p:sp>
                <p:cxnSp>
                  <p:nvCxnSpPr>
                    <p:cNvPr id="193" name="Connector: Elbow 192">
                      <a:extLst>
                        <a:ext uri="{FF2B5EF4-FFF2-40B4-BE49-F238E27FC236}">
                          <a16:creationId xmlns:a16="http://schemas.microsoft.com/office/drawing/2014/main" id="{32B5690D-0CB1-1184-0AA8-7392E7F7BF5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9EFA4EE3-35BC-42C0-59E2-02B823D2B73A}"/>
                </a:ext>
              </a:extLst>
            </p:cNvPr>
            <p:cNvGrpSpPr/>
            <p:nvPr/>
          </p:nvGrpSpPr>
          <p:grpSpPr>
            <a:xfrm>
              <a:off x="2450482" y="1176534"/>
              <a:ext cx="3146217" cy="2393146"/>
              <a:chOff x="1964004" y="1176534"/>
              <a:chExt cx="3146217" cy="2393146"/>
            </a:xfrm>
          </p:grpSpPr>
          <p:cxnSp>
            <p:nvCxnSpPr>
              <p:cNvPr id="168" name="Straight Arrow Connector 167">
                <a:extLst>
                  <a:ext uri="{FF2B5EF4-FFF2-40B4-BE49-F238E27FC236}">
                    <a16:creationId xmlns:a16="http://schemas.microsoft.com/office/drawing/2014/main" id="{8FF2E6C0-800A-9BB3-2B07-E30E427F2A2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390875" y="1630333"/>
                <a:ext cx="1719346" cy="1939347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9" name="Rectangle 30">
                <a:extLst>
                  <a:ext uri="{FF2B5EF4-FFF2-40B4-BE49-F238E27FC236}">
                    <a16:creationId xmlns:a16="http://schemas.microsoft.com/office/drawing/2014/main" id="{8BEF0495-1580-F35B-56C7-C08250C6F1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94882" y="1176534"/>
                <a:ext cx="1187198" cy="472133"/>
              </a:xfrm>
              <a:prstGeom prst="rect">
                <a:avLst/>
              </a:prstGeom>
              <a:solidFill>
                <a:srgbClr val="3A575B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lvl="0" algn="ctr"/>
                <a:r>
                  <a:rPr lang="en-US" sz="1400" dirty="0">
                    <a:solidFill>
                      <a:schemeClr val="bg1"/>
                    </a:solidFill>
                    <a:ea typeface="ＭＳ Ｐゴシック" pitchFamily="-92" charset="-128"/>
                    <a:cs typeface="Readex Pro" pitchFamily="2" charset="-78"/>
                  </a:rPr>
                  <a:t>Method</a:t>
                </a:r>
              </a:p>
            </p:txBody>
          </p:sp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B8FAF247-5899-4BDE-F78C-5136981CE5F5}"/>
                  </a:ext>
                </a:extLst>
              </p:cNvPr>
              <p:cNvGrpSpPr/>
              <p:nvPr/>
            </p:nvGrpSpPr>
            <p:grpSpPr>
              <a:xfrm>
                <a:off x="1964004" y="1787735"/>
                <a:ext cx="2613614" cy="1634835"/>
                <a:chOff x="4483825" y="1788847"/>
                <a:chExt cx="2613614" cy="1634835"/>
              </a:xfrm>
            </p:grpSpPr>
            <p:grpSp>
              <p:nvGrpSpPr>
                <p:cNvPr id="171" name="Group 170">
                  <a:extLst>
                    <a:ext uri="{FF2B5EF4-FFF2-40B4-BE49-F238E27FC236}">
                      <a16:creationId xmlns:a16="http://schemas.microsoft.com/office/drawing/2014/main" id="{1ACD56BF-8595-5140-FD74-9ABC18A00FC9}"/>
                    </a:ext>
                  </a:extLst>
                </p:cNvPr>
                <p:cNvGrpSpPr/>
                <p:nvPr/>
              </p:nvGrpSpPr>
              <p:grpSpPr>
                <a:xfrm>
                  <a:off x="4483825" y="1788847"/>
                  <a:ext cx="1866900" cy="779192"/>
                  <a:chOff x="0" y="9525"/>
                  <a:chExt cx="1866900" cy="655668"/>
                </a:xfrm>
              </p:grpSpPr>
              <p:grpSp>
                <p:nvGrpSpPr>
                  <p:cNvPr id="179" name="Group 178">
                    <a:extLst>
                      <a:ext uri="{FF2B5EF4-FFF2-40B4-BE49-F238E27FC236}">
                        <a16:creationId xmlns:a16="http://schemas.microsoft.com/office/drawing/2014/main" id="{D159675E-9D53-958F-F54C-BAC8FE3DF35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9525"/>
                    <a:ext cx="1866900" cy="333375"/>
                    <a:chOff x="0" y="1"/>
                    <a:chExt cx="196" cy="35"/>
                  </a:xfrm>
                </p:grpSpPr>
                <p:sp>
                  <p:nvSpPr>
                    <p:cNvPr id="183" name="Text Box 157">
                      <a:extLst>
                        <a:ext uri="{FF2B5EF4-FFF2-40B4-BE49-F238E27FC236}">
                          <a16:creationId xmlns:a16="http://schemas.microsoft.com/office/drawing/2014/main" id="{B7E472A3-1915-FCA3-4297-44807B5BF5AB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0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20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FDFDFD"/>
                          </a:highlight>
                          <a:cs typeface="Arial"/>
                        </a:rPr>
                        <a:t>The tables are not cleaned immediately</a:t>
                      </a:r>
                    </a:p>
                  </p:txBody>
                </p:sp>
                <p:sp>
                  <p:nvSpPr>
                    <p:cNvPr id="184" name="Line 158">
                      <a:extLst>
                        <a:ext uri="{FF2B5EF4-FFF2-40B4-BE49-F238E27FC236}">
                          <a16:creationId xmlns:a16="http://schemas.microsoft.com/office/drawing/2014/main" id="{CF64475A-3C15-2C04-E104-A628B43650E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5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80" name="Group 179">
                    <a:extLst>
                      <a:ext uri="{FF2B5EF4-FFF2-40B4-BE49-F238E27FC236}">
                        <a16:creationId xmlns:a16="http://schemas.microsoft.com/office/drawing/2014/main" id="{8A9507C3-53F2-DE21-DB11-0EFB61DEB2D7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1"/>
                    <a:ext cx="1476378" cy="333222"/>
                    <a:chOff x="152399" y="332081"/>
                    <a:chExt cx="1476378" cy="336310"/>
                  </a:xfrm>
                </p:grpSpPr>
                <p:sp>
                  <p:nvSpPr>
                    <p:cNvPr id="181" name="Text Box 163">
                      <a:extLst>
                        <a:ext uri="{FF2B5EF4-FFF2-40B4-BE49-F238E27FC236}">
                          <a16:creationId xmlns:a16="http://schemas.microsoft.com/office/drawing/2014/main" id="{B5319BCC-5254-C449-7C48-0FBD3C1535EE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1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CCFFFF"/>
                          </a:highlight>
                          <a:cs typeface="Arial"/>
                        </a:rPr>
                        <a:t>Waiters are busy with other duties</a:t>
                      </a:r>
                    </a:p>
                  </p:txBody>
                </p:sp>
                <p:cxnSp>
                  <p:nvCxnSpPr>
                    <p:cNvPr id="182" name="Connector: Elbow 181">
                      <a:extLst>
                        <a:ext uri="{FF2B5EF4-FFF2-40B4-BE49-F238E27FC236}">
                          <a16:creationId xmlns:a16="http://schemas.microsoft.com/office/drawing/2014/main" id="{675F34CD-ADC8-DDCC-B43E-18CC07F0AEE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72" name="Group 171">
                  <a:extLst>
                    <a:ext uri="{FF2B5EF4-FFF2-40B4-BE49-F238E27FC236}">
                      <a16:creationId xmlns:a16="http://schemas.microsoft.com/office/drawing/2014/main" id="{72A88BAB-BFD0-E680-87E0-57267BF38600}"/>
                    </a:ext>
                  </a:extLst>
                </p:cNvPr>
                <p:cNvGrpSpPr/>
                <p:nvPr/>
              </p:nvGrpSpPr>
              <p:grpSpPr>
                <a:xfrm>
                  <a:off x="5230539" y="2644490"/>
                  <a:ext cx="1866900" cy="779192"/>
                  <a:chOff x="0" y="9525"/>
                  <a:chExt cx="1866900" cy="655668"/>
                </a:xfrm>
              </p:grpSpPr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AD2E0676-02BD-F2EA-88E2-A34F6D0D7BC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9525"/>
                    <a:ext cx="1866900" cy="333375"/>
                    <a:chOff x="0" y="1"/>
                    <a:chExt cx="196" cy="35"/>
                  </a:xfrm>
                </p:grpSpPr>
                <p:sp>
                  <p:nvSpPr>
                    <p:cNvPr id="177" name="Text Box 157">
                      <a:extLst>
                        <a:ext uri="{FF2B5EF4-FFF2-40B4-BE49-F238E27FC236}">
                          <a16:creationId xmlns:a16="http://schemas.microsoft.com/office/drawing/2014/main" id="{5DACAAC8-BC75-6CC8-9589-6E63EDBC29AB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0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20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FDFDFD"/>
                          </a:highlight>
                          <a:cs typeface="Arial"/>
                        </a:rPr>
                        <a:t>Slow reporting of health cases</a:t>
                      </a:r>
                    </a:p>
                  </p:txBody>
                </p:sp>
                <p:sp>
                  <p:nvSpPr>
                    <p:cNvPr id="178" name="Line 158">
                      <a:extLst>
                        <a:ext uri="{FF2B5EF4-FFF2-40B4-BE49-F238E27FC236}">
                          <a16:creationId xmlns:a16="http://schemas.microsoft.com/office/drawing/2014/main" id="{726D519D-A3A9-1016-14D5-05323506F6F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5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74" name="Group 173">
                    <a:extLst>
                      <a:ext uri="{FF2B5EF4-FFF2-40B4-BE49-F238E27FC236}">
                        <a16:creationId xmlns:a16="http://schemas.microsoft.com/office/drawing/2014/main" id="{0133595E-0DC2-4852-322A-19E1EDEA8258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1"/>
                    <a:ext cx="1476378" cy="333222"/>
                    <a:chOff x="152399" y="332081"/>
                    <a:chExt cx="1476378" cy="336310"/>
                  </a:xfrm>
                </p:grpSpPr>
                <p:sp>
                  <p:nvSpPr>
                    <p:cNvPr id="175" name="Text Box 163">
                      <a:extLst>
                        <a:ext uri="{FF2B5EF4-FFF2-40B4-BE49-F238E27FC236}">
                          <a16:creationId xmlns:a16="http://schemas.microsoft.com/office/drawing/2014/main" id="{053E1925-2830-D0DE-54F5-EB2A1EC35E23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1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CCFFFF"/>
                          </a:highlight>
                          <a:cs typeface="Arial"/>
                        </a:rPr>
                        <a:t>No healthcare representative is in place</a:t>
                      </a:r>
                    </a:p>
                  </p:txBody>
                </p:sp>
                <p:cxnSp>
                  <p:nvCxnSpPr>
                    <p:cNvPr id="176" name="Connector: Elbow 175">
                      <a:extLst>
                        <a:ext uri="{FF2B5EF4-FFF2-40B4-BE49-F238E27FC236}">
                          <a16:creationId xmlns:a16="http://schemas.microsoft.com/office/drawing/2014/main" id="{BDFA9D95-DBCC-0891-C1F7-ED842B40CF1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EA6E235A-41DB-3EA7-41B6-68B28510A15A}"/>
                </a:ext>
              </a:extLst>
            </p:cNvPr>
            <p:cNvGrpSpPr/>
            <p:nvPr/>
          </p:nvGrpSpPr>
          <p:grpSpPr>
            <a:xfrm>
              <a:off x="91311" y="1176534"/>
              <a:ext cx="3162548" cy="2393146"/>
              <a:chOff x="-555817" y="1176534"/>
              <a:chExt cx="3162548" cy="2393146"/>
            </a:xfrm>
          </p:grpSpPr>
          <p:cxnSp>
            <p:nvCxnSpPr>
              <p:cNvPr id="151" name="Straight Arrow Connector 150">
                <a:extLst>
                  <a:ext uri="{FF2B5EF4-FFF2-40B4-BE49-F238E27FC236}">
                    <a16:creationId xmlns:a16="http://schemas.microsoft.com/office/drawing/2014/main" id="{96F07D28-B1E4-C02F-48AD-CFABD396FB4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87385" y="1630333"/>
                <a:ext cx="1719346" cy="1939347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2" name="Rectangle 30">
                <a:extLst>
                  <a:ext uri="{FF2B5EF4-FFF2-40B4-BE49-F238E27FC236}">
                    <a16:creationId xmlns:a16="http://schemas.microsoft.com/office/drawing/2014/main" id="{7590B531-731C-8EA4-46D3-CD3FFFA4AD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143" y="1176534"/>
                <a:ext cx="1187198" cy="472133"/>
              </a:xfrm>
              <a:prstGeom prst="rect">
                <a:avLst/>
              </a:prstGeom>
              <a:solidFill>
                <a:srgbClr val="3A575B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lvl="0" algn="ctr"/>
                <a:r>
                  <a:rPr lang="en-US" sz="1400" dirty="0">
                    <a:solidFill>
                      <a:schemeClr val="bg1"/>
                    </a:solidFill>
                    <a:ea typeface="ＭＳ Ｐゴシック" pitchFamily="-92" charset="-128"/>
                    <a:cs typeface="Readex Pro" pitchFamily="2" charset="-78"/>
                  </a:rPr>
                  <a:t>Man</a:t>
                </a:r>
              </a:p>
            </p:txBody>
          </p:sp>
          <p:grpSp>
            <p:nvGrpSpPr>
              <p:cNvPr id="153" name="Group 152">
                <a:extLst>
                  <a:ext uri="{FF2B5EF4-FFF2-40B4-BE49-F238E27FC236}">
                    <a16:creationId xmlns:a16="http://schemas.microsoft.com/office/drawing/2014/main" id="{DFCA85E7-B8E0-8375-D9A2-EA252430DEF4}"/>
                  </a:ext>
                </a:extLst>
              </p:cNvPr>
              <p:cNvGrpSpPr/>
              <p:nvPr/>
            </p:nvGrpSpPr>
            <p:grpSpPr>
              <a:xfrm>
                <a:off x="-555817" y="1787735"/>
                <a:ext cx="2623139" cy="1634835"/>
                <a:chOff x="4483825" y="1788847"/>
                <a:chExt cx="2623139" cy="1634835"/>
              </a:xfrm>
            </p:grpSpPr>
            <p:grpSp>
              <p:nvGrpSpPr>
                <p:cNvPr id="154" name="Group 153">
                  <a:extLst>
                    <a:ext uri="{FF2B5EF4-FFF2-40B4-BE49-F238E27FC236}">
                      <a16:creationId xmlns:a16="http://schemas.microsoft.com/office/drawing/2014/main" id="{084EDC28-E175-296A-0CDA-91B1E4B36B5B}"/>
                    </a:ext>
                  </a:extLst>
                </p:cNvPr>
                <p:cNvGrpSpPr/>
                <p:nvPr/>
              </p:nvGrpSpPr>
              <p:grpSpPr>
                <a:xfrm>
                  <a:off x="4483825" y="1788847"/>
                  <a:ext cx="1876425" cy="779192"/>
                  <a:chOff x="0" y="9525"/>
                  <a:chExt cx="1876425" cy="655668"/>
                </a:xfrm>
              </p:grpSpPr>
              <p:grpSp>
                <p:nvGrpSpPr>
                  <p:cNvPr id="162" name="Group 161">
                    <a:extLst>
                      <a:ext uri="{FF2B5EF4-FFF2-40B4-BE49-F238E27FC236}">
                        <a16:creationId xmlns:a16="http://schemas.microsoft.com/office/drawing/2014/main" id="{F6AC6791-6E32-05B5-768D-8AD8B3B9937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9525"/>
                    <a:ext cx="1876425" cy="333375"/>
                    <a:chOff x="0" y="1"/>
                    <a:chExt cx="197" cy="35"/>
                  </a:xfrm>
                </p:grpSpPr>
                <p:sp>
                  <p:nvSpPr>
                    <p:cNvPr id="166" name="Text Box 157">
                      <a:extLst>
                        <a:ext uri="{FF2B5EF4-FFF2-40B4-BE49-F238E27FC236}">
                          <a16:creationId xmlns:a16="http://schemas.microsoft.com/office/drawing/2014/main" id="{C17997C2-35DF-C7D1-7012-D8181BA69EFA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0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20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FDFDFD"/>
                          </a:highlight>
                          <a:cs typeface="Arial"/>
                        </a:rPr>
                        <a:t>Dirty staff clothing</a:t>
                      </a:r>
                    </a:p>
                  </p:txBody>
                </p:sp>
                <p:sp>
                  <p:nvSpPr>
                    <p:cNvPr id="167" name="Line 158">
                      <a:extLst>
                        <a:ext uri="{FF2B5EF4-FFF2-40B4-BE49-F238E27FC236}">
                          <a16:creationId xmlns:a16="http://schemas.microsoft.com/office/drawing/2014/main" id="{44F25FC1-A901-F0FB-2B15-98FDB8C9FA6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63" name="Group 162">
                    <a:extLst>
                      <a:ext uri="{FF2B5EF4-FFF2-40B4-BE49-F238E27FC236}">
                        <a16:creationId xmlns:a16="http://schemas.microsoft.com/office/drawing/2014/main" id="{E430A8BC-B713-E94F-3230-C2E480FD25BF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1"/>
                    <a:ext cx="1476378" cy="333222"/>
                    <a:chOff x="152399" y="332081"/>
                    <a:chExt cx="1476378" cy="336310"/>
                  </a:xfrm>
                </p:grpSpPr>
                <p:sp>
                  <p:nvSpPr>
                    <p:cNvPr id="164" name="Text Box 163">
                      <a:extLst>
                        <a:ext uri="{FF2B5EF4-FFF2-40B4-BE49-F238E27FC236}">
                          <a16:creationId xmlns:a16="http://schemas.microsoft.com/office/drawing/2014/main" id="{0C8F16A3-0412-DCB2-1F0D-2BD664FBF76D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1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CCFFFF"/>
                          </a:highlight>
                          <a:cs typeface="Arial"/>
                        </a:rPr>
                        <a:t>Washing machine is out of balance</a:t>
                      </a:r>
                    </a:p>
                  </p:txBody>
                </p:sp>
                <p:cxnSp>
                  <p:nvCxnSpPr>
                    <p:cNvPr id="165" name="Connector: Elbow 164">
                      <a:extLst>
                        <a:ext uri="{FF2B5EF4-FFF2-40B4-BE49-F238E27FC236}">
                          <a16:creationId xmlns:a16="http://schemas.microsoft.com/office/drawing/2014/main" id="{DA41DD9C-1F99-DB9C-772C-DF6D8339C5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55" name="Group 154">
                  <a:extLst>
                    <a:ext uri="{FF2B5EF4-FFF2-40B4-BE49-F238E27FC236}">
                      <a16:creationId xmlns:a16="http://schemas.microsoft.com/office/drawing/2014/main" id="{6ACA6160-33A4-51C0-AB96-1EADA602C34B}"/>
                    </a:ext>
                  </a:extLst>
                </p:cNvPr>
                <p:cNvGrpSpPr/>
                <p:nvPr/>
              </p:nvGrpSpPr>
              <p:grpSpPr>
                <a:xfrm>
                  <a:off x="5230539" y="2644490"/>
                  <a:ext cx="1876425" cy="779192"/>
                  <a:chOff x="0" y="9525"/>
                  <a:chExt cx="1876425" cy="655668"/>
                </a:xfrm>
              </p:grpSpPr>
              <p:grpSp>
                <p:nvGrpSpPr>
                  <p:cNvPr id="156" name="Group 155">
                    <a:extLst>
                      <a:ext uri="{FF2B5EF4-FFF2-40B4-BE49-F238E27FC236}">
                        <a16:creationId xmlns:a16="http://schemas.microsoft.com/office/drawing/2014/main" id="{3DDC2FBF-5799-98C0-99AE-872892A6E10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9525"/>
                    <a:ext cx="1876425" cy="333375"/>
                    <a:chOff x="0" y="1"/>
                    <a:chExt cx="197" cy="35"/>
                  </a:xfrm>
                </p:grpSpPr>
                <p:sp>
                  <p:nvSpPr>
                    <p:cNvPr id="160" name="Text Box 157">
                      <a:extLst>
                        <a:ext uri="{FF2B5EF4-FFF2-40B4-BE49-F238E27FC236}">
                          <a16:creationId xmlns:a16="http://schemas.microsoft.com/office/drawing/2014/main" id="{F9B62D1B-C082-561A-4B34-2B1F923B439A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0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20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FDFDFD"/>
                          </a:highlight>
                          <a:cs typeface="Arial"/>
                        </a:rPr>
                        <a:t>Not washing hands frequently</a:t>
                      </a:r>
                    </a:p>
                  </p:txBody>
                </p:sp>
                <p:sp>
                  <p:nvSpPr>
                    <p:cNvPr id="161" name="Line 158">
                      <a:extLst>
                        <a:ext uri="{FF2B5EF4-FFF2-40B4-BE49-F238E27FC236}">
                          <a16:creationId xmlns:a16="http://schemas.microsoft.com/office/drawing/2014/main" id="{11847CC7-2D8A-FF48-CCF4-67B9E7B0E2D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57" name="Group 156">
                    <a:extLst>
                      <a:ext uri="{FF2B5EF4-FFF2-40B4-BE49-F238E27FC236}">
                        <a16:creationId xmlns:a16="http://schemas.microsoft.com/office/drawing/2014/main" id="{65C549D3-521A-AA17-4B9B-CF407670859B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1"/>
                    <a:ext cx="1476378" cy="333222"/>
                    <a:chOff x="152399" y="332081"/>
                    <a:chExt cx="1476378" cy="336310"/>
                  </a:xfrm>
                </p:grpSpPr>
                <p:sp>
                  <p:nvSpPr>
                    <p:cNvPr id="158" name="Text Box 163">
                      <a:extLst>
                        <a:ext uri="{FF2B5EF4-FFF2-40B4-BE49-F238E27FC236}">
                          <a16:creationId xmlns:a16="http://schemas.microsoft.com/office/drawing/2014/main" id="{EE4BFE76-DF63-4A37-CBA9-4764AEC8D2F2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1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CCFFFF"/>
                          </a:highlight>
                          <a:cs typeface="Arial"/>
                        </a:rPr>
                        <a:t>Staff are not following washing instructions</a:t>
                      </a:r>
                    </a:p>
                  </p:txBody>
                </p:sp>
                <p:cxnSp>
                  <p:nvCxnSpPr>
                    <p:cNvPr id="159" name="Connector: Elbow 158">
                      <a:extLst>
                        <a:ext uri="{FF2B5EF4-FFF2-40B4-BE49-F238E27FC236}">
                          <a16:creationId xmlns:a16="http://schemas.microsoft.com/office/drawing/2014/main" id="{BA8A0DD9-B3BF-9402-BC76-CB596157EC8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ECD9CCD-9F8D-09F0-C4B3-534BC9E66ECE}"/>
                </a:ext>
              </a:extLst>
            </p:cNvPr>
            <p:cNvGrpSpPr/>
            <p:nvPr/>
          </p:nvGrpSpPr>
          <p:grpSpPr>
            <a:xfrm>
              <a:off x="4641274" y="3597816"/>
              <a:ext cx="3082881" cy="2393146"/>
              <a:chOff x="4331778" y="3597816"/>
              <a:chExt cx="3082881" cy="2393146"/>
            </a:xfrm>
          </p:grpSpPr>
          <p:cxnSp>
            <p:nvCxnSpPr>
              <p:cNvPr id="121" name="Straight Arrow Connector 120">
                <a:extLst>
                  <a:ext uri="{FF2B5EF4-FFF2-40B4-BE49-F238E27FC236}">
                    <a16:creationId xmlns:a16="http://schemas.microsoft.com/office/drawing/2014/main" id="{03A530D2-56C3-BA46-733A-E0B93D9687A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695313" y="3597816"/>
                <a:ext cx="1719346" cy="1939347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5" name="Rectangle 30">
                <a:extLst>
                  <a:ext uri="{FF2B5EF4-FFF2-40B4-BE49-F238E27FC236}">
                    <a16:creationId xmlns:a16="http://schemas.microsoft.com/office/drawing/2014/main" id="{AA304755-7DAF-1EC2-67A5-28107A0ACF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92810" y="5518829"/>
                <a:ext cx="1187198" cy="472133"/>
              </a:xfrm>
              <a:prstGeom prst="rect">
                <a:avLst/>
              </a:prstGeom>
              <a:solidFill>
                <a:srgbClr val="3A575B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72000" tIns="46038" rIns="72000" bIns="46038" anchor="ctr"/>
              <a:lstStyle/>
              <a:p>
                <a:pPr lvl="0" algn="ctr"/>
                <a:r>
                  <a:rPr lang="en-US" sz="1400" dirty="0">
                    <a:solidFill>
                      <a:schemeClr val="bg1"/>
                    </a:solidFill>
                    <a:ea typeface="ＭＳ Ｐゴシック" pitchFamily="-92" charset="-128"/>
                    <a:cs typeface="Readex Pro" pitchFamily="2" charset="-78"/>
                  </a:rPr>
                  <a:t>Measurement</a:t>
                </a:r>
              </a:p>
            </p:txBody>
          </p:sp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id="{C9008D60-43A9-B0AE-18A3-3C0B6B3257D4}"/>
                  </a:ext>
                </a:extLst>
              </p:cNvPr>
              <p:cNvGrpSpPr/>
              <p:nvPr/>
            </p:nvGrpSpPr>
            <p:grpSpPr>
              <a:xfrm>
                <a:off x="4331778" y="3682335"/>
                <a:ext cx="2626595" cy="1634835"/>
                <a:chOff x="4331778" y="3682335"/>
                <a:chExt cx="2626595" cy="1634835"/>
              </a:xfrm>
            </p:grpSpPr>
            <p:grpSp>
              <p:nvGrpSpPr>
                <p:cNvPr id="137" name="Group 136">
                  <a:extLst>
                    <a:ext uri="{FF2B5EF4-FFF2-40B4-BE49-F238E27FC236}">
                      <a16:creationId xmlns:a16="http://schemas.microsoft.com/office/drawing/2014/main" id="{2A3F1378-CD79-9DB8-DCA1-6940888BF8D1}"/>
                    </a:ext>
                  </a:extLst>
                </p:cNvPr>
                <p:cNvGrpSpPr/>
                <p:nvPr/>
              </p:nvGrpSpPr>
              <p:grpSpPr>
                <a:xfrm>
                  <a:off x="5100997" y="3682335"/>
                  <a:ext cx="1857376" cy="779192"/>
                  <a:chOff x="152399" y="9525"/>
                  <a:chExt cx="1857376" cy="655668"/>
                </a:xfrm>
              </p:grpSpPr>
              <p:grpSp>
                <p:nvGrpSpPr>
                  <p:cNvPr id="145" name="Group 144">
                    <a:extLst>
                      <a:ext uri="{FF2B5EF4-FFF2-40B4-BE49-F238E27FC236}">
                        <a16:creationId xmlns:a16="http://schemas.microsoft.com/office/drawing/2014/main" id="{289CBCCA-42A8-1B3E-EDA2-E3455BC7646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47675" y="9525"/>
                    <a:ext cx="1562100" cy="333375"/>
                    <a:chOff x="47" y="1"/>
                    <a:chExt cx="164" cy="35"/>
                  </a:xfrm>
                </p:grpSpPr>
                <p:sp>
                  <p:nvSpPr>
                    <p:cNvPr id="149" name="Text Box 157">
                      <a:extLst>
                        <a:ext uri="{FF2B5EF4-FFF2-40B4-BE49-F238E27FC236}">
                          <a16:creationId xmlns:a16="http://schemas.microsoft.com/office/drawing/2014/main" id="{B639B722-8CF1-63A2-3932-31AE4A27FD7E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20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FDFDFD"/>
                          </a:highlight>
                          <a:cs typeface="Arial"/>
                        </a:rPr>
                        <a:t>Healthcare KPIs are not reported regularly</a:t>
                      </a:r>
                    </a:p>
                  </p:txBody>
                </p:sp>
                <p:sp>
                  <p:nvSpPr>
                    <p:cNvPr id="150" name="Line 158">
                      <a:extLst>
                        <a:ext uri="{FF2B5EF4-FFF2-40B4-BE49-F238E27FC236}">
                          <a16:creationId xmlns:a16="http://schemas.microsoft.com/office/drawing/2014/main" id="{296D7201-AB66-B85F-1F74-63F25428C4A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0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46" name="Group 145">
                    <a:extLst>
                      <a:ext uri="{FF2B5EF4-FFF2-40B4-BE49-F238E27FC236}">
                        <a16:creationId xmlns:a16="http://schemas.microsoft.com/office/drawing/2014/main" id="{26005EDD-A953-E2D5-42FE-994745DF9939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1"/>
                    <a:ext cx="1476378" cy="333222"/>
                    <a:chOff x="152399" y="332081"/>
                    <a:chExt cx="1476378" cy="336310"/>
                  </a:xfrm>
                </p:grpSpPr>
                <p:sp>
                  <p:nvSpPr>
                    <p:cNvPr id="147" name="Text Box 163">
                      <a:extLst>
                        <a:ext uri="{FF2B5EF4-FFF2-40B4-BE49-F238E27FC236}">
                          <a16:creationId xmlns:a16="http://schemas.microsoft.com/office/drawing/2014/main" id="{7C94EC9A-F893-63D0-920C-5C4C3F2FDADE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1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CCFFFF"/>
                          </a:highlight>
                          <a:cs typeface="Arial"/>
                        </a:rPr>
                        <a:t>Healthcare KPIs are not measured regularly</a:t>
                      </a:r>
                    </a:p>
                  </p:txBody>
                </p:sp>
                <p:cxnSp>
                  <p:nvCxnSpPr>
                    <p:cNvPr id="148" name="Connector: Elbow 147">
                      <a:extLst>
                        <a:ext uri="{FF2B5EF4-FFF2-40B4-BE49-F238E27FC236}">
                          <a16:creationId xmlns:a16="http://schemas.microsoft.com/office/drawing/2014/main" id="{EA702E54-B676-417B-C536-E217D76AC4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A446C5A4-0AB3-B330-38A1-2EBF40D17944}"/>
                    </a:ext>
                  </a:extLst>
                </p:cNvPr>
                <p:cNvGrpSpPr/>
                <p:nvPr/>
              </p:nvGrpSpPr>
              <p:grpSpPr>
                <a:xfrm>
                  <a:off x="4331778" y="4537978"/>
                  <a:ext cx="1857376" cy="779192"/>
                  <a:chOff x="152399" y="9525"/>
                  <a:chExt cx="1857376" cy="655668"/>
                </a:xfrm>
              </p:grpSpPr>
              <p:grpSp>
                <p:nvGrpSpPr>
                  <p:cNvPr id="139" name="Group 138">
                    <a:extLst>
                      <a:ext uri="{FF2B5EF4-FFF2-40B4-BE49-F238E27FC236}">
                        <a16:creationId xmlns:a16="http://schemas.microsoft.com/office/drawing/2014/main" id="{FE29AD7D-B829-5344-56F8-E060E2D3CA6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47675" y="9525"/>
                    <a:ext cx="1562100" cy="333375"/>
                    <a:chOff x="47" y="1"/>
                    <a:chExt cx="164" cy="35"/>
                  </a:xfrm>
                </p:grpSpPr>
                <p:sp>
                  <p:nvSpPr>
                    <p:cNvPr id="143" name="Text Box 157">
                      <a:extLst>
                        <a:ext uri="{FF2B5EF4-FFF2-40B4-BE49-F238E27FC236}">
                          <a16:creationId xmlns:a16="http://schemas.microsoft.com/office/drawing/2014/main" id="{4AEADE0D-DA86-EBDA-67AA-40C7F2AA6AE3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20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FDFDFD"/>
                          </a:highlight>
                          <a:cs typeface="Arial"/>
                        </a:rPr>
                        <a:t>Lack of early warning indicators</a:t>
                      </a:r>
                    </a:p>
                  </p:txBody>
                </p:sp>
                <p:sp>
                  <p:nvSpPr>
                    <p:cNvPr id="144" name="Line 158">
                      <a:extLst>
                        <a:ext uri="{FF2B5EF4-FFF2-40B4-BE49-F238E27FC236}">
                          <a16:creationId xmlns:a16="http://schemas.microsoft.com/office/drawing/2014/main" id="{05728809-1AE1-79ED-20BA-1D006B151BF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0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40" name="Group 139">
                    <a:extLst>
                      <a:ext uri="{FF2B5EF4-FFF2-40B4-BE49-F238E27FC236}">
                        <a16:creationId xmlns:a16="http://schemas.microsoft.com/office/drawing/2014/main" id="{74292E87-2367-E9B9-D17B-27095384CDDA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1"/>
                    <a:ext cx="1476378" cy="333222"/>
                    <a:chOff x="152399" y="332081"/>
                    <a:chExt cx="1476378" cy="336310"/>
                  </a:xfrm>
                </p:grpSpPr>
                <p:sp>
                  <p:nvSpPr>
                    <p:cNvPr id="141" name="Text Box 163">
                      <a:extLst>
                        <a:ext uri="{FF2B5EF4-FFF2-40B4-BE49-F238E27FC236}">
                          <a16:creationId xmlns:a16="http://schemas.microsoft.com/office/drawing/2014/main" id="{1469F7D4-DDC6-3A7B-C7AC-E73777BDE35B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1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CCFFFF"/>
                          </a:highlight>
                          <a:cs typeface="Arial"/>
                        </a:rPr>
                        <a:t>Using old performance measures</a:t>
                      </a:r>
                    </a:p>
                  </p:txBody>
                </p:sp>
                <p:cxnSp>
                  <p:nvCxnSpPr>
                    <p:cNvPr id="142" name="Connector: Elbow 141">
                      <a:extLst>
                        <a:ext uri="{FF2B5EF4-FFF2-40B4-BE49-F238E27FC236}">
                          <a16:creationId xmlns:a16="http://schemas.microsoft.com/office/drawing/2014/main" id="{25BD8EEB-566E-9173-151F-99848801213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F420F7A2-9904-9E74-6A33-C1D5250E4C53}"/>
                </a:ext>
              </a:extLst>
            </p:cNvPr>
            <p:cNvGrpSpPr/>
            <p:nvPr/>
          </p:nvGrpSpPr>
          <p:grpSpPr>
            <a:xfrm>
              <a:off x="2309436" y="3597816"/>
              <a:ext cx="3077208" cy="2393146"/>
              <a:chOff x="1833960" y="3597816"/>
              <a:chExt cx="3077208" cy="2393146"/>
            </a:xfrm>
          </p:grpSpPr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8852119C-D078-DBE7-48C0-15033BC70AF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191822" y="3597816"/>
                <a:ext cx="1719346" cy="1939347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Rectangle 30">
                <a:extLst>
                  <a:ext uri="{FF2B5EF4-FFF2-40B4-BE49-F238E27FC236}">
                    <a16:creationId xmlns:a16="http://schemas.microsoft.com/office/drawing/2014/main" id="{4A0E36DE-2129-7FEC-1D52-2FB3981318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94882" y="5518829"/>
                <a:ext cx="1187198" cy="472133"/>
              </a:xfrm>
              <a:prstGeom prst="rect">
                <a:avLst/>
              </a:prstGeom>
              <a:solidFill>
                <a:srgbClr val="3A575B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lvl="0" algn="ctr"/>
                <a:r>
                  <a:rPr lang="en-US" sz="1400" dirty="0">
                    <a:solidFill>
                      <a:schemeClr val="bg1"/>
                    </a:solidFill>
                    <a:ea typeface="ＭＳ Ｐゴシック" pitchFamily="-92" charset="-128"/>
                    <a:cs typeface="Readex Pro" pitchFamily="2" charset="-78"/>
                  </a:rPr>
                  <a:t>Environment</a:t>
                </a:r>
              </a:p>
            </p:txBody>
          </p: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C9CE4E55-47AF-4051-95BB-924FEE3CC07F}"/>
                  </a:ext>
                </a:extLst>
              </p:cNvPr>
              <p:cNvGrpSpPr/>
              <p:nvPr/>
            </p:nvGrpSpPr>
            <p:grpSpPr>
              <a:xfrm>
                <a:off x="1833960" y="3682335"/>
                <a:ext cx="2626595" cy="1634835"/>
                <a:chOff x="4331778" y="3682335"/>
                <a:chExt cx="2626595" cy="1634835"/>
              </a:xfrm>
            </p:grpSpPr>
            <p:grpSp>
              <p:nvGrpSpPr>
                <p:cNvPr id="107" name="Group 106">
                  <a:extLst>
                    <a:ext uri="{FF2B5EF4-FFF2-40B4-BE49-F238E27FC236}">
                      <a16:creationId xmlns:a16="http://schemas.microsoft.com/office/drawing/2014/main" id="{F82216E8-B3F5-7CFF-3B1A-95689B39BB61}"/>
                    </a:ext>
                  </a:extLst>
                </p:cNvPr>
                <p:cNvGrpSpPr/>
                <p:nvPr/>
              </p:nvGrpSpPr>
              <p:grpSpPr>
                <a:xfrm>
                  <a:off x="5100997" y="3682335"/>
                  <a:ext cx="1857376" cy="779192"/>
                  <a:chOff x="152399" y="9525"/>
                  <a:chExt cx="1857376" cy="655668"/>
                </a:xfrm>
              </p:grpSpPr>
              <p:grpSp>
                <p:nvGrpSpPr>
                  <p:cNvPr id="115" name="Group 114">
                    <a:extLst>
                      <a:ext uri="{FF2B5EF4-FFF2-40B4-BE49-F238E27FC236}">
                        <a16:creationId xmlns:a16="http://schemas.microsoft.com/office/drawing/2014/main" id="{583B2821-E78D-8A32-1DF1-F155BA00ADB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47675" y="9525"/>
                    <a:ext cx="1562100" cy="333375"/>
                    <a:chOff x="47" y="1"/>
                    <a:chExt cx="164" cy="35"/>
                  </a:xfrm>
                </p:grpSpPr>
                <p:sp>
                  <p:nvSpPr>
                    <p:cNvPr id="119" name="Text Box 157">
                      <a:extLst>
                        <a:ext uri="{FF2B5EF4-FFF2-40B4-BE49-F238E27FC236}">
                          <a16:creationId xmlns:a16="http://schemas.microsoft.com/office/drawing/2014/main" id="{6AFD4176-A0A9-98AE-B24E-8F57EF989EC4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20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FDFDFD"/>
                          </a:highlight>
                          <a:cs typeface="Arial"/>
                        </a:rPr>
                        <a:t>Ceiling condensation</a:t>
                      </a:r>
                    </a:p>
                  </p:txBody>
                </p:sp>
                <p:sp>
                  <p:nvSpPr>
                    <p:cNvPr id="120" name="Line 158">
                      <a:extLst>
                        <a:ext uri="{FF2B5EF4-FFF2-40B4-BE49-F238E27FC236}">
                          <a16:creationId xmlns:a16="http://schemas.microsoft.com/office/drawing/2014/main" id="{3D6D02C3-F68E-F2E1-B7F2-9E8D3F4B5B9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0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16" name="Group 115">
                    <a:extLst>
                      <a:ext uri="{FF2B5EF4-FFF2-40B4-BE49-F238E27FC236}">
                        <a16:creationId xmlns:a16="http://schemas.microsoft.com/office/drawing/2014/main" id="{3F39DC5E-2C2B-B928-E246-6DEDA926AEEC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1"/>
                    <a:ext cx="1476378" cy="333222"/>
                    <a:chOff x="152399" y="332081"/>
                    <a:chExt cx="1476378" cy="336310"/>
                  </a:xfrm>
                </p:grpSpPr>
                <p:sp>
                  <p:nvSpPr>
                    <p:cNvPr id="117" name="Text Box 163">
                      <a:extLst>
                        <a:ext uri="{FF2B5EF4-FFF2-40B4-BE49-F238E27FC236}">
                          <a16:creationId xmlns:a16="http://schemas.microsoft.com/office/drawing/2014/main" id="{B2126C00-3951-C64E-0203-9349D987DBE2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1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CCFFFF"/>
                          </a:highlight>
                          <a:cs typeface="Arial"/>
                        </a:rPr>
                        <a:t>Poor ventilation</a:t>
                      </a:r>
                    </a:p>
                  </p:txBody>
                </p:sp>
                <p:cxnSp>
                  <p:nvCxnSpPr>
                    <p:cNvPr id="118" name="Connector: Elbow 117">
                      <a:extLst>
                        <a:ext uri="{FF2B5EF4-FFF2-40B4-BE49-F238E27FC236}">
                          <a16:creationId xmlns:a16="http://schemas.microsoft.com/office/drawing/2014/main" id="{4D3AA6BC-3635-8ACF-A8AD-C0682A04A19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D0EA46F1-5FF2-0D0A-9A21-6BD93AFEDE23}"/>
                    </a:ext>
                  </a:extLst>
                </p:cNvPr>
                <p:cNvGrpSpPr/>
                <p:nvPr/>
              </p:nvGrpSpPr>
              <p:grpSpPr>
                <a:xfrm>
                  <a:off x="4331778" y="4537978"/>
                  <a:ext cx="1857376" cy="779192"/>
                  <a:chOff x="152399" y="9525"/>
                  <a:chExt cx="1857376" cy="655668"/>
                </a:xfrm>
              </p:grpSpPr>
              <p:grpSp>
                <p:nvGrpSpPr>
                  <p:cNvPr id="109" name="Group 108">
                    <a:extLst>
                      <a:ext uri="{FF2B5EF4-FFF2-40B4-BE49-F238E27FC236}">
                        <a16:creationId xmlns:a16="http://schemas.microsoft.com/office/drawing/2014/main" id="{6E0BF917-B270-476D-F5AF-344860B89DD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47675" y="9525"/>
                    <a:ext cx="1562100" cy="333375"/>
                    <a:chOff x="47" y="1"/>
                    <a:chExt cx="164" cy="35"/>
                  </a:xfrm>
                </p:grpSpPr>
                <p:sp>
                  <p:nvSpPr>
                    <p:cNvPr id="113" name="Text Box 157">
                      <a:extLst>
                        <a:ext uri="{FF2B5EF4-FFF2-40B4-BE49-F238E27FC236}">
                          <a16:creationId xmlns:a16="http://schemas.microsoft.com/office/drawing/2014/main" id="{2770C653-ACA1-8918-83E6-534B1121A9E9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20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FDFDFD"/>
                          </a:highlight>
                          <a:cs typeface="Arial"/>
                        </a:rPr>
                        <a:t>Observed insects</a:t>
                      </a:r>
                    </a:p>
                  </p:txBody>
                </p:sp>
                <p:sp>
                  <p:nvSpPr>
                    <p:cNvPr id="114" name="Line 158">
                      <a:extLst>
                        <a:ext uri="{FF2B5EF4-FFF2-40B4-BE49-F238E27FC236}">
                          <a16:creationId xmlns:a16="http://schemas.microsoft.com/office/drawing/2014/main" id="{E952B546-B3D7-D211-CA6E-8CA48973A68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0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10" name="Group 109">
                    <a:extLst>
                      <a:ext uri="{FF2B5EF4-FFF2-40B4-BE49-F238E27FC236}">
                        <a16:creationId xmlns:a16="http://schemas.microsoft.com/office/drawing/2014/main" id="{3943D5A6-1C19-D1D1-5F97-1B77143E5E54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1"/>
                    <a:ext cx="1476378" cy="333222"/>
                    <a:chOff x="152399" y="332081"/>
                    <a:chExt cx="1476378" cy="336310"/>
                  </a:xfrm>
                </p:grpSpPr>
                <p:sp>
                  <p:nvSpPr>
                    <p:cNvPr id="111" name="Text Box 163">
                      <a:extLst>
                        <a:ext uri="{FF2B5EF4-FFF2-40B4-BE49-F238E27FC236}">
                          <a16:creationId xmlns:a16="http://schemas.microsoft.com/office/drawing/2014/main" id="{19713D56-5C84-D7C0-9766-2541809E2119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1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CCFFFF"/>
                          </a:highlight>
                          <a:cs typeface="Arial"/>
                        </a:rPr>
                        <a:t>Lack of pest control measures</a:t>
                      </a:r>
                    </a:p>
                  </p:txBody>
                </p:sp>
                <p:cxnSp>
                  <p:nvCxnSpPr>
                    <p:cNvPr id="112" name="Connector: Elbow 111">
                      <a:extLst>
                        <a:ext uri="{FF2B5EF4-FFF2-40B4-BE49-F238E27FC236}">
                          <a16:creationId xmlns:a16="http://schemas.microsoft.com/office/drawing/2014/main" id="{D71965C2-D0E7-97EB-6579-3FCF59F897E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816EA872-7592-2733-C22B-D02638C9B68A}"/>
                </a:ext>
              </a:extLst>
            </p:cNvPr>
            <p:cNvGrpSpPr/>
            <p:nvPr/>
          </p:nvGrpSpPr>
          <p:grpSpPr>
            <a:xfrm>
              <a:off x="-16730" y="3597816"/>
              <a:ext cx="3071536" cy="2393146"/>
              <a:chOff x="-663858" y="3597816"/>
              <a:chExt cx="3071536" cy="2393146"/>
            </a:xfrm>
          </p:grpSpPr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AABC2DCA-19F5-CF2D-A273-3E6F955AD0F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8332" y="3597816"/>
                <a:ext cx="1719346" cy="1939347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Rectangle 30">
                <a:extLst>
                  <a:ext uri="{FF2B5EF4-FFF2-40B4-BE49-F238E27FC236}">
                    <a16:creationId xmlns:a16="http://schemas.microsoft.com/office/drawing/2014/main" id="{5F3747AC-70FD-DE4E-0187-167D87AE99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143" y="5518829"/>
                <a:ext cx="1187198" cy="472133"/>
              </a:xfrm>
              <a:prstGeom prst="rect">
                <a:avLst/>
              </a:prstGeom>
              <a:solidFill>
                <a:srgbClr val="3A575B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lvl="0" algn="ctr"/>
                <a:r>
                  <a:rPr lang="en-US" sz="1400" dirty="0">
                    <a:solidFill>
                      <a:schemeClr val="bg1"/>
                    </a:solidFill>
                    <a:ea typeface="ＭＳ Ｐゴシック" pitchFamily="-92" charset="-128"/>
                    <a:cs typeface="Readex Pro" pitchFamily="2" charset="-78"/>
                  </a:rPr>
                  <a:t>Material</a:t>
                </a:r>
              </a:p>
            </p:txBody>
          </p: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14EFC837-621F-ACBC-2251-EEC0A4313ACD}"/>
                  </a:ext>
                </a:extLst>
              </p:cNvPr>
              <p:cNvGrpSpPr/>
              <p:nvPr/>
            </p:nvGrpSpPr>
            <p:grpSpPr>
              <a:xfrm>
                <a:off x="-663858" y="3682335"/>
                <a:ext cx="2626595" cy="1634835"/>
                <a:chOff x="4331778" y="3682335"/>
                <a:chExt cx="2626595" cy="1634835"/>
              </a:xfrm>
            </p:grpSpPr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F660EAE5-C4C3-6C96-9D34-C69D73E74189}"/>
                    </a:ext>
                  </a:extLst>
                </p:cNvPr>
                <p:cNvGrpSpPr/>
                <p:nvPr/>
              </p:nvGrpSpPr>
              <p:grpSpPr>
                <a:xfrm>
                  <a:off x="5100997" y="3682335"/>
                  <a:ext cx="1857376" cy="779192"/>
                  <a:chOff x="152399" y="9525"/>
                  <a:chExt cx="1857376" cy="655668"/>
                </a:xfrm>
              </p:grpSpPr>
              <p:grpSp>
                <p:nvGrpSpPr>
                  <p:cNvPr id="98" name="Group 97">
                    <a:extLst>
                      <a:ext uri="{FF2B5EF4-FFF2-40B4-BE49-F238E27FC236}">
                        <a16:creationId xmlns:a16="http://schemas.microsoft.com/office/drawing/2014/main" id="{62860C12-D4A5-2D5D-7E0F-0FC5E05B1A0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47675" y="9525"/>
                    <a:ext cx="1562100" cy="333375"/>
                    <a:chOff x="47" y="1"/>
                    <a:chExt cx="164" cy="35"/>
                  </a:xfrm>
                </p:grpSpPr>
                <p:sp>
                  <p:nvSpPr>
                    <p:cNvPr id="102" name="Text Box 157">
                      <a:extLst>
                        <a:ext uri="{FF2B5EF4-FFF2-40B4-BE49-F238E27FC236}">
                          <a16:creationId xmlns:a16="http://schemas.microsoft.com/office/drawing/2014/main" id="{5B018F70-23B5-DF98-A940-E6B19DFC52D6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20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FDFDFD"/>
                          </a:highlight>
                          <a:cs typeface="Arial"/>
                        </a:rPr>
                        <a:t>Dishwashing liquid is not cleaning properly</a:t>
                      </a:r>
                    </a:p>
                  </p:txBody>
                </p:sp>
                <p:sp>
                  <p:nvSpPr>
                    <p:cNvPr id="103" name="Line 158">
                      <a:extLst>
                        <a:ext uri="{FF2B5EF4-FFF2-40B4-BE49-F238E27FC236}">
                          <a16:creationId xmlns:a16="http://schemas.microsoft.com/office/drawing/2014/main" id="{9955C1E6-8C2F-E045-BD19-80DC9C23D4E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0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99" name="Group 98">
                    <a:extLst>
                      <a:ext uri="{FF2B5EF4-FFF2-40B4-BE49-F238E27FC236}">
                        <a16:creationId xmlns:a16="http://schemas.microsoft.com/office/drawing/2014/main" id="{0BE2ED2F-AA07-6FEB-27DB-A76C37801C5F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1"/>
                    <a:ext cx="1476378" cy="333222"/>
                    <a:chOff x="152399" y="332081"/>
                    <a:chExt cx="1476378" cy="336310"/>
                  </a:xfrm>
                </p:grpSpPr>
                <p:sp>
                  <p:nvSpPr>
                    <p:cNvPr id="100" name="Text Box 163">
                      <a:extLst>
                        <a:ext uri="{FF2B5EF4-FFF2-40B4-BE49-F238E27FC236}">
                          <a16:creationId xmlns:a16="http://schemas.microsoft.com/office/drawing/2014/main" id="{5E252AA1-17C2-19D1-2704-61E4284FA023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1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CCFFFF"/>
                          </a:highlight>
                          <a:cs typeface="Arial"/>
                        </a:rPr>
                        <a:t>Dishwashing liquid is of low quality</a:t>
                      </a:r>
                    </a:p>
                  </p:txBody>
                </p:sp>
                <p:cxnSp>
                  <p:nvCxnSpPr>
                    <p:cNvPr id="101" name="Connector: Elbow 100">
                      <a:extLst>
                        <a:ext uri="{FF2B5EF4-FFF2-40B4-BE49-F238E27FC236}">
                          <a16:creationId xmlns:a16="http://schemas.microsoft.com/office/drawing/2014/main" id="{225FCB38-0BAE-BA1F-8788-82A54E45E09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4008381D-8CF1-41A3-9D6D-B551337AB8C6}"/>
                    </a:ext>
                  </a:extLst>
                </p:cNvPr>
                <p:cNvGrpSpPr/>
                <p:nvPr/>
              </p:nvGrpSpPr>
              <p:grpSpPr>
                <a:xfrm>
                  <a:off x="4331778" y="4537978"/>
                  <a:ext cx="1857376" cy="779192"/>
                  <a:chOff x="152399" y="9525"/>
                  <a:chExt cx="1857376" cy="655668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958BD6D0-6A1F-EAB7-9319-73C373DF0D5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47675" y="9525"/>
                    <a:ext cx="1562100" cy="333375"/>
                    <a:chOff x="47" y="1"/>
                    <a:chExt cx="164" cy="35"/>
                  </a:xfrm>
                </p:grpSpPr>
                <p:sp>
                  <p:nvSpPr>
                    <p:cNvPr id="96" name="Text Box 157">
                      <a:extLst>
                        <a:ext uri="{FF2B5EF4-FFF2-40B4-BE49-F238E27FC236}">
                          <a16:creationId xmlns:a16="http://schemas.microsoft.com/office/drawing/2014/main" id="{57842F1D-798F-CA81-C9CA-19F3A62B9605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20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FDFDFD"/>
                          </a:highlight>
                          <a:cs typeface="Arial"/>
                        </a:rPr>
                        <a:t>Some ingredients smell soapy</a:t>
                      </a:r>
                    </a:p>
                  </p:txBody>
                </p:sp>
                <p:sp>
                  <p:nvSpPr>
                    <p:cNvPr id="97" name="Line 158">
                      <a:extLst>
                        <a:ext uri="{FF2B5EF4-FFF2-40B4-BE49-F238E27FC236}">
                          <a16:creationId xmlns:a16="http://schemas.microsoft.com/office/drawing/2014/main" id="{9593C77D-1290-E547-8DEA-E97B1303073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0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F43C8923-A966-D139-A61C-44EC3701CC1E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1"/>
                    <a:ext cx="1476378" cy="333222"/>
                    <a:chOff x="152399" y="332081"/>
                    <a:chExt cx="1476378" cy="336310"/>
                  </a:xfrm>
                </p:grpSpPr>
                <p:sp>
                  <p:nvSpPr>
                    <p:cNvPr id="94" name="Text Box 163">
                      <a:extLst>
                        <a:ext uri="{FF2B5EF4-FFF2-40B4-BE49-F238E27FC236}">
                          <a16:creationId xmlns:a16="http://schemas.microsoft.com/office/drawing/2014/main" id="{CF8E50FA-415D-903F-D479-C6955F0ED4B8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1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b="0" i="0" strike="noStrike" dirty="0">
                          <a:solidFill>
                            <a:sysClr val="windowText" lastClr="000000"/>
                          </a:solidFill>
                          <a:highlight>
                            <a:srgbClr val="CCFFFF"/>
                          </a:highlight>
                          <a:cs typeface="Arial"/>
                        </a:rPr>
                        <a:t>Soap stored below cheese</a:t>
                      </a:r>
                    </a:p>
                  </p:txBody>
                </p:sp>
                <p:cxnSp>
                  <p:nvCxnSpPr>
                    <p:cNvPr id="95" name="Connector: Elbow 94">
                      <a:extLst>
                        <a:ext uri="{FF2B5EF4-FFF2-40B4-BE49-F238E27FC236}">
                          <a16:creationId xmlns:a16="http://schemas.microsoft.com/office/drawing/2014/main" id="{17B04A0A-D87A-3502-3D29-ABB55EDAB6C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</p:grpSp>
    </p:spTree>
    <p:extLst>
      <p:ext uri="{BB962C8B-B14F-4D97-AF65-F5344CB8AC3E}">
        <p14:creationId xmlns:p14="http://schemas.microsoft.com/office/powerpoint/2010/main" val="164586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50170</TotalTime>
  <Words>275</Words>
  <Application>Microsoft Office PowerPoint</Application>
  <PresentationFormat>Widescreen</PresentationFormat>
  <Paragraphs>85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ＭＳ Ｐゴシック</vt:lpstr>
      <vt:lpstr>Aleo-Regular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1256</cp:revision>
  <cp:lastPrinted>2025-08-05T06:42:25Z</cp:lastPrinted>
  <dcterms:created xsi:type="dcterms:W3CDTF">2018-03-01T11:16:05Z</dcterms:created>
  <dcterms:modified xsi:type="dcterms:W3CDTF">2025-10-02T10:52:39Z</dcterms:modified>
</cp:coreProperties>
</file>