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AFFINITY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Grouping CI Tools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6AD9588-966B-CB06-059A-1195DB80FD2C}"/>
              </a:ext>
            </a:extLst>
          </p:cNvPr>
          <p:cNvGrpSpPr/>
          <p:nvPr/>
        </p:nvGrpSpPr>
        <p:grpSpPr>
          <a:xfrm>
            <a:off x="946036" y="712492"/>
            <a:ext cx="10017806" cy="5433016"/>
            <a:chOff x="1342836" y="880766"/>
            <a:chExt cx="10017806" cy="5433016"/>
          </a:xfrm>
        </p:grpSpPr>
        <p:sp>
          <p:nvSpPr>
            <p:cNvPr id="3" name="Rectangle 30">
              <a:extLst>
                <a:ext uri="{FF2B5EF4-FFF2-40B4-BE49-F238E27FC236}">
                  <a16:creationId xmlns:a16="http://schemas.microsoft.com/office/drawing/2014/main" id="{A6767E82-5D7B-0F9B-2992-DA2BDDE84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7573" y="2977886"/>
              <a:ext cx="1187198" cy="921622"/>
            </a:xfrm>
            <a:prstGeom prst="rect">
              <a:avLst/>
            </a:prstGeom>
            <a:solidFill>
              <a:srgbClr val="DEFFBD"/>
            </a:solidFill>
            <a:ln w="9525" algn="ctr">
              <a:solidFill>
                <a:schemeClr val="bg2">
                  <a:lumMod val="90000"/>
                </a:schemeClr>
              </a:solidFill>
              <a:miter lim="800000"/>
              <a:headEnd/>
              <a:tailEnd/>
            </a:ln>
          </p:spPr>
          <p:txBody>
            <a:bodyPr wrap="square" lIns="36000" tIns="36000" rIns="36000" bIns="36000" anchor="ctr">
              <a:noAutofit/>
            </a:bodyPr>
            <a:lstStyle/>
            <a:p>
              <a:pPr lvl="0" algn="ctr"/>
              <a:r>
                <a:rPr lang="en-US" sz="1200" dirty="0">
                  <a:ea typeface="ＭＳ Ｐゴシック" pitchFamily="-92" charset="-128"/>
                  <a:cs typeface="Readex Pro Deca Light" pitchFamily="2" charset="-78"/>
                </a:rPr>
                <a:t>Brainstorming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74090B9-EDD1-3A28-AE60-895284E7F085}"/>
                </a:ext>
              </a:extLst>
            </p:cNvPr>
            <p:cNvGrpSpPr/>
            <p:nvPr/>
          </p:nvGrpSpPr>
          <p:grpSpPr>
            <a:xfrm>
              <a:off x="1351387" y="4414344"/>
              <a:ext cx="2346260" cy="1899438"/>
              <a:chOff x="1816255" y="4414344"/>
              <a:chExt cx="2346260" cy="1899438"/>
            </a:xfrm>
          </p:grpSpPr>
          <p:sp>
            <p:nvSpPr>
              <p:cNvPr id="48" name="Rectangle 30">
                <a:extLst>
                  <a:ext uri="{FF2B5EF4-FFF2-40B4-BE49-F238E27FC236}">
                    <a16:creationId xmlns:a16="http://schemas.microsoft.com/office/drawing/2014/main" id="{15836E9D-1D9A-35DB-DA46-5E0E2F69D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6255" y="5097111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Data Collection Plan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DD625586-DB37-A5FF-D664-F7589174E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6799" y="4414344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Benchmarking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F6F99AD8-8929-2359-5D0E-4FD3C7C671D1}"/>
                  </a:ext>
                </a:extLst>
              </p:cNvPr>
              <p:cNvSpPr txBox="1"/>
              <p:nvPr/>
            </p:nvSpPr>
            <p:spPr>
              <a:xfrm>
                <a:off x="1931522" y="4600511"/>
                <a:ext cx="699752" cy="36933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anchor="ctr">
                <a:noAutofit/>
              </a:bodyPr>
              <a:lstStyle/>
              <a:p>
                <a:pPr algn="r"/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Data</a:t>
                </a:r>
                <a:endParaRPr lang="en-US" dirty="0">
                  <a:cs typeface="Readex Pro Deca Light" pitchFamily="2" charset="-78"/>
                </a:endParaRPr>
              </a:p>
            </p:txBody>
          </p:sp>
          <p:sp>
            <p:nvSpPr>
              <p:cNvPr id="51" name="Rectangle 30">
                <a:extLst>
                  <a:ext uri="{FF2B5EF4-FFF2-40B4-BE49-F238E27FC236}">
                    <a16:creationId xmlns:a16="http://schemas.microsoft.com/office/drawing/2014/main" id="{9F4111C7-8FFF-CA5F-602F-A5C8F85BC0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5317" y="5392160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Audit Checklist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D009A66-A2B7-D1EC-304D-6DF9DCEC08BD}"/>
                </a:ext>
              </a:extLst>
            </p:cNvPr>
            <p:cNvGrpSpPr/>
            <p:nvPr/>
          </p:nvGrpSpPr>
          <p:grpSpPr>
            <a:xfrm>
              <a:off x="9078558" y="3692155"/>
              <a:ext cx="2282084" cy="2621627"/>
              <a:chOff x="8238598" y="3623464"/>
              <a:chExt cx="2282084" cy="2621627"/>
            </a:xfrm>
          </p:grpSpPr>
          <p:sp>
            <p:nvSpPr>
              <p:cNvPr id="43" name="Rectangle 30">
                <a:extLst>
                  <a:ext uri="{FF2B5EF4-FFF2-40B4-BE49-F238E27FC236}">
                    <a16:creationId xmlns:a16="http://schemas.microsoft.com/office/drawing/2014/main" id="{673BBA5E-8029-EC5A-2008-C0C559331F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3875" y="3623464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Kanban</a:t>
                </a:r>
              </a:p>
            </p:txBody>
          </p:sp>
          <p:sp>
            <p:nvSpPr>
              <p:cNvPr id="44" name="Rectangle 30">
                <a:extLst>
                  <a:ext uri="{FF2B5EF4-FFF2-40B4-BE49-F238E27FC236}">
                    <a16:creationId xmlns:a16="http://schemas.microsoft.com/office/drawing/2014/main" id="{39CC38FF-2183-7CA4-1DD4-19D2E2452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38598" y="4440013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SMED</a:t>
                </a:r>
              </a:p>
            </p:txBody>
          </p:sp>
          <p:sp>
            <p:nvSpPr>
              <p:cNvPr id="45" name="Rectangle 30">
                <a:extLst>
                  <a:ext uri="{FF2B5EF4-FFF2-40B4-BE49-F238E27FC236}">
                    <a16:creationId xmlns:a16="http://schemas.microsoft.com/office/drawing/2014/main" id="{5F935B70-BF5F-58C9-06AC-C8BFFFD616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82883" y="5323469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TPM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EF42B69-EDC5-148F-6718-01874C9DF36D}"/>
                  </a:ext>
                </a:extLst>
              </p:cNvPr>
              <p:cNvSpPr txBox="1"/>
              <p:nvPr/>
            </p:nvSpPr>
            <p:spPr>
              <a:xfrm>
                <a:off x="8290629" y="3866092"/>
                <a:ext cx="676729" cy="36933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anchor="ctr">
                <a:noAutofit/>
              </a:bodyPr>
              <a:lstStyle/>
              <a:p>
                <a:pPr algn="r"/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Lean</a:t>
                </a:r>
                <a:endParaRPr lang="en-US" dirty="0">
                  <a:cs typeface="Readex Pro Deca Light" pitchFamily="2" charset="-78"/>
                </a:endParaRPr>
              </a:p>
            </p:txBody>
          </p:sp>
          <p:sp>
            <p:nvSpPr>
              <p:cNvPr id="47" name="Rectangle 30">
                <a:extLst>
                  <a:ext uri="{FF2B5EF4-FFF2-40B4-BE49-F238E27FC236}">
                    <a16:creationId xmlns:a16="http://schemas.microsoft.com/office/drawing/2014/main" id="{B58AC708-FB83-8460-A746-DFED49ABC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33484" y="4649297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Kaizen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2F358EB-3BE8-C727-2631-FE55DA07EA81}"/>
                </a:ext>
              </a:extLst>
            </p:cNvPr>
            <p:cNvGrpSpPr/>
            <p:nvPr/>
          </p:nvGrpSpPr>
          <p:grpSpPr>
            <a:xfrm>
              <a:off x="1342836" y="880766"/>
              <a:ext cx="2588612" cy="1849423"/>
              <a:chOff x="1725763" y="1027576"/>
              <a:chExt cx="2588612" cy="1849423"/>
            </a:xfrm>
          </p:grpSpPr>
          <p:sp>
            <p:nvSpPr>
              <p:cNvPr id="39" name="Rectangle 30">
                <a:extLst>
                  <a:ext uri="{FF2B5EF4-FFF2-40B4-BE49-F238E27FC236}">
                    <a16:creationId xmlns:a16="http://schemas.microsoft.com/office/drawing/2014/main" id="{D4CB3FF3-9D7F-BAB8-A99B-FBC2F9C08E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6197" y="1035888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OEE</a:t>
                </a:r>
              </a:p>
            </p:txBody>
          </p:sp>
          <p:sp>
            <p:nvSpPr>
              <p:cNvPr id="40" name="Rectangle 30">
                <a:extLst>
                  <a:ext uri="{FF2B5EF4-FFF2-40B4-BE49-F238E27FC236}">
                    <a16:creationId xmlns:a16="http://schemas.microsoft.com/office/drawing/2014/main" id="{1EE0FC5C-5D42-C348-ED64-0CA1574DAE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7142" y="1643381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Process Capability</a:t>
                </a:r>
              </a:p>
            </p:txBody>
          </p:sp>
          <p:sp>
            <p:nvSpPr>
              <p:cNvPr id="41" name="Rectangle 30">
                <a:extLst>
                  <a:ext uri="{FF2B5EF4-FFF2-40B4-BE49-F238E27FC236}">
                    <a16:creationId xmlns:a16="http://schemas.microsoft.com/office/drawing/2014/main" id="{26A7E991-4A61-F87C-56C8-C1A34D25E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5763" y="1955377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Gauge R&amp;R Study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4EFEE3A-12D1-2536-1FB4-9D5A04451A7E}"/>
                  </a:ext>
                </a:extLst>
              </p:cNvPr>
              <p:cNvSpPr txBox="1"/>
              <p:nvPr/>
            </p:nvSpPr>
            <p:spPr>
              <a:xfrm>
                <a:off x="3376517" y="1027576"/>
                <a:ext cx="937858" cy="646331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anchor="ctr">
                <a:noAutofit/>
              </a:bodyPr>
              <a:lstStyle/>
              <a:p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Metrics</a:t>
                </a:r>
                <a:endParaRPr lang="en-US" dirty="0">
                  <a:cs typeface="Readex Pro Deca Light" pitchFamily="2" charset="-78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3614DCD-8795-6E3B-163F-D9E4FF79B64C}"/>
                </a:ext>
              </a:extLst>
            </p:cNvPr>
            <p:cNvGrpSpPr/>
            <p:nvPr/>
          </p:nvGrpSpPr>
          <p:grpSpPr>
            <a:xfrm>
              <a:off x="7720058" y="889078"/>
              <a:ext cx="3640584" cy="1996334"/>
              <a:chOff x="6880098" y="889078"/>
              <a:chExt cx="3640584" cy="1996334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808AEB9-4486-8DE5-F7C6-51C29F5350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52469" y="889078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Policy Deployment</a:t>
                </a:r>
              </a:p>
            </p:txBody>
          </p:sp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2FDB6FCB-9055-D88D-3EC5-6A33C2282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78099" y="1035888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A3 Template</a:t>
                </a:r>
              </a:p>
            </p:txBody>
          </p:sp>
          <p:sp>
            <p:nvSpPr>
              <p:cNvPr id="35" name="Rectangle 30">
                <a:extLst>
                  <a:ext uri="{FF2B5EF4-FFF2-40B4-BE49-F238E27FC236}">
                    <a16:creationId xmlns:a16="http://schemas.microsoft.com/office/drawing/2014/main" id="{59AB1E5F-2444-4552-2143-6A5CACA15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0098" y="1035888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Activity Network</a:t>
                </a:r>
              </a:p>
            </p:txBody>
          </p:sp>
          <p:sp>
            <p:nvSpPr>
              <p:cNvPr id="36" name="Rectangle 30">
                <a:extLst>
                  <a:ext uri="{FF2B5EF4-FFF2-40B4-BE49-F238E27FC236}">
                    <a16:creationId xmlns:a16="http://schemas.microsoft.com/office/drawing/2014/main" id="{E1D18B5A-9477-44C4-1C53-EC997D6572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33484" y="1887594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DMAIC</a:t>
                </a:r>
              </a:p>
            </p:txBody>
          </p:sp>
          <p:sp>
            <p:nvSpPr>
              <p:cNvPr id="37" name="Rectangle 30">
                <a:extLst>
                  <a:ext uri="{FF2B5EF4-FFF2-40B4-BE49-F238E27FC236}">
                    <a16:creationId xmlns:a16="http://schemas.microsoft.com/office/drawing/2014/main" id="{E3C46D7D-28B4-2C9A-F7C7-426AAAD76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00831" y="1963790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Work Breakdown Structure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1270551-F9EF-8963-6739-FAA3483CD1B8}"/>
                  </a:ext>
                </a:extLst>
              </p:cNvPr>
              <p:cNvSpPr txBox="1"/>
              <p:nvPr/>
            </p:nvSpPr>
            <p:spPr>
              <a:xfrm>
                <a:off x="6950282" y="2163739"/>
                <a:ext cx="1187198" cy="369332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anchor="ctr">
                <a:noAutofit/>
              </a:bodyPr>
              <a:lstStyle/>
              <a:p>
                <a:pPr algn="r"/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Planning</a:t>
                </a:r>
                <a:endParaRPr lang="en-US" dirty="0">
                  <a:cs typeface="Readex Pro Deca Light" pitchFamily="2" charset="-78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28F34A5-ECC4-3F63-CEDE-D7C39235F230}"/>
                </a:ext>
              </a:extLst>
            </p:cNvPr>
            <p:cNvGrpSpPr/>
            <p:nvPr/>
          </p:nvGrpSpPr>
          <p:grpSpPr>
            <a:xfrm>
              <a:off x="5044473" y="889078"/>
              <a:ext cx="1750013" cy="1789831"/>
              <a:chOff x="5044473" y="889078"/>
              <a:chExt cx="1750013" cy="1789831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79A1009-A863-3A68-CB91-7C1E6439E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473" y="889078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Voice of the Customer</a:t>
                </a:r>
              </a:p>
            </p:txBody>
          </p:sp>
          <p:sp>
            <p:nvSpPr>
              <p:cNvPr id="32" name="Rectangle 30">
                <a:extLst>
                  <a:ext uri="{FF2B5EF4-FFF2-40B4-BE49-F238E27FC236}">
                    <a16:creationId xmlns:a16="http://schemas.microsoft.com/office/drawing/2014/main" id="{70B2F504-174B-C3D4-5DB5-7C474C4E02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7288" y="1757287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Quality Function Deployment</a:t>
                </a: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E2A7C19-0D4D-E25A-8925-AEDB944C4870}"/>
                </a:ext>
              </a:extLst>
            </p:cNvPr>
            <p:cNvGrpSpPr/>
            <p:nvPr/>
          </p:nvGrpSpPr>
          <p:grpSpPr>
            <a:xfrm>
              <a:off x="5087471" y="3744160"/>
              <a:ext cx="3031159" cy="2569622"/>
              <a:chOff x="4573743" y="3350914"/>
              <a:chExt cx="3031159" cy="2569622"/>
            </a:xfrm>
          </p:grpSpPr>
          <p:sp>
            <p:nvSpPr>
              <p:cNvPr id="24" name="Rectangle 30">
                <a:extLst>
                  <a:ext uri="{FF2B5EF4-FFF2-40B4-BE49-F238E27FC236}">
                    <a16:creationId xmlns:a16="http://schemas.microsoft.com/office/drawing/2014/main" id="{3E4482D8-7DA9-E0CA-8CCB-8FD7FEE600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26852" y="3350914"/>
                <a:ext cx="1187198" cy="921622"/>
              </a:xfrm>
              <a:prstGeom prst="rect">
                <a:avLst/>
              </a:prstGeom>
              <a:solidFill>
                <a:srgbClr val="FFFF99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5 Whys</a:t>
                </a:r>
              </a:p>
            </p:txBody>
          </p:sp>
          <p:sp>
            <p:nvSpPr>
              <p:cNvPr id="25" name="Rectangle 30">
                <a:extLst>
                  <a:ext uri="{FF2B5EF4-FFF2-40B4-BE49-F238E27FC236}">
                    <a16:creationId xmlns:a16="http://schemas.microsoft.com/office/drawing/2014/main" id="{D4B53877-C9C1-08D6-67AF-FEE8968735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17704" y="4197306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Cause and Effect Analysis</a:t>
                </a:r>
              </a:p>
            </p:txBody>
          </p:sp>
          <p:sp>
            <p:nvSpPr>
              <p:cNvPr id="26" name="Rectangle 30">
                <a:extLst>
                  <a:ext uri="{FF2B5EF4-FFF2-40B4-BE49-F238E27FC236}">
                    <a16:creationId xmlns:a16="http://schemas.microsoft.com/office/drawing/2014/main" id="{0AE86468-52FF-2C71-6A10-6F0677ED00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6757" y="4197306"/>
                <a:ext cx="1187198" cy="921622"/>
              </a:xfrm>
              <a:prstGeom prst="rect">
                <a:avLst/>
              </a:prstGeom>
              <a:solidFill>
                <a:srgbClr val="FFFFCC"/>
              </a:solidFill>
              <a:ln w="9525" algn="ctr">
                <a:solidFill>
                  <a:schemeClr val="bg2">
                    <a:lumMod val="90000"/>
                  </a:schemeClr>
                </a:solidFill>
                <a:miter lim="800000"/>
                <a:headEnd/>
                <a:tailEnd/>
              </a:ln>
            </p:spPr>
            <p:txBody>
              <a:bodyPr wrap="square" lIns="36000" tIns="36000" rIns="36000" bIns="36000" anchor="ctr">
                <a:noAutofit/>
              </a:bodyPr>
              <a:lstStyle/>
              <a:p>
                <a:pPr lvl="0" algn="ctr"/>
                <a:r>
                  <a:rPr lang="en-US" sz="1200" dirty="0">
                    <a:ea typeface="ＭＳ Ｐゴシック" pitchFamily="-92" charset="-128"/>
                    <a:cs typeface="Readex Pro Deca Light" pitchFamily="2" charset="-78"/>
                  </a:rPr>
                  <a:t>Root Cause Analysis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05F0DFC-2979-8D4F-CC3A-BA6B5B974A36}"/>
                  </a:ext>
                </a:extLst>
              </p:cNvPr>
              <p:cNvSpPr txBox="1"/>
              <p:nvPr/>
            </p:nvSpPr>
            <p:spPr>
              <a:xfrm>
                <a:off x="4573743" y="3445631"/>
                <a:ext cx="1153822" cy="646331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anchor="ctr">
                <a:noAutofit/>
              </a:bodyPr>
              <a:lstStyle/>
              <a:p>
                <a:pPr algn="r"/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Problem</a:t>
                </a:r>
              </a:p>
              <a:p>
                <a:pPr algn="r"/>
                <a:r>
                  <a:rPr lang="en-US" dirty="0">
                    <a:ea typeface="ＭＳ Ｐゴシック" pitchFamily="-92" charset="-128"/>
                    <a:cs typeface="Readex Pro Deca Light" pitchFamily="2" charset="-78"/>
                  </a:rPr>
                  <a:t>Solving</a:t>
                </a:r>
                <a:endParaRPr lang="en-US" dirty="0">
                  <a:cs typeface="Readex Pro Deca Light" pitchFamily="2" charset="-78"/>
                </a:endParaRPr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4FD6B4A6-0874-58DD-7F19-E6905562AB78}"/>
                  </a:ext>
                </a:extLst>
              </p:cNvPr>
              <p:cNvGrpSpPr/>
              <p:nvPr/>
            </p:nvGrpSpPr>
            <p:grpSpPr>
              <a:xfrm>
                <a:off x="4866609" y="4998914"/>
                <a:ext cx="2478145" cy="921622"/>
                <a:chOff x="4866609" y="5087332"/>
                <a:chExt cx="2478145" cy="921622"/>
              </a:xfrm>
            </p:grpSpPr>
            <p:sp>
              <p:nvSpPr>
                <p:cNvPr id="29" name="Rectangle 30">
                  <a:extLst>
                    <a:ext uri="{FF2B5EF4-FFF2-40B4-BE49-F238E27FC236}">
                      <a16:creationId xmlns:a16="http://schemas.microsoft.com/office/drawing/2014/main" id="{9148DD3B-9828-15AF-78B7-AD60053884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57556" y="5087332"/>
                  <a:ext cx="1187198" cy="921622"/>
                </a:xfrm>
                <a:prstGeom prst="rect">
                  <a:avLst/>
                </a:prstGeom>
                <a:solidFill>
                  <a:srgbClr val="FFFF99"/>
                </a:solidFill>
                <a:ln w="9525" algn="ctr">
                  <a:solidFill>
                    <a:schemeClr val="bg2">
                      <a:lumMod val="9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square" lIns="36000" tIns="36000" rIns="36000" bIns="36000" anchor="ctr">
                  <a:noAutofit/>
                </a:bodyPr>
                <a:lstStyle/>
                <a:p>
                  <a:pPr lvl="0" algn="ctr"/>
                  <a:r>
                    <a:rPr lang="en-US" sz="1200" dirty="0">
                      <a:ea typeface="ＭＳ Ｐゴシック" pitchFamily="-92" charset="-128"/>
                      <a:cs typeface="Readex Pro Deca Light" pitchFamily="2" charset="-78"/>
                    </a:rPr>
                    <a:t>FMEA</a:t>
                  </a:r>
                </a:p>
              </p:txBody>
            </p:sp>
            <p:sp>
              <p:nvSpPr>
                <p:cNvPr id="30" name="Rectangle 30">
                  <a:extLst>
                    <a:ext uri="{FF2B5EF4-FFF2-40B4-BE49-F238E27FC236}">
                      <a16:creationId xmlns:a16="http://schemas.microsoft.com/office/drawing/2014/main" id="{44A1BA85-742A-BC2E-EED7-AE5CC6E079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66609" y="5087332"/>
                  <a:ext cx="1187198" cy="921622"/>
                </a:xfrm>
                <a:prstGeom prst="rect">
                  <a:avLst/>
                </a:prstGeom>
                <a:solidFill>
                  <a:srgbClr val="FFFF99"/>
                </a:solidFill>
                <a:ln w="9525" algn="ctr">
                  <a:solidFill>
                    <a:schemeClr val="bg2">
                      <a:lumMod val="9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square" lIns="36000" tIns="36000" rIns="36000" bIns="36000" anchor="ctr">
                  <a:noAutofit/>
                </a:bodyPr>
                <a:lstStyle/>
                <a:p>
                  <a:pPr lvl="0" algn="ctr"/>
                  <a:r>
                    <a:rPr lang="en-US" sz="1200" dirty="0">
                      <a:ea typeface="ＭＳ Ｐゴシック" pitchFamily="-92" charset="-128"/>
                      <a:cs typeface="Readex Pro Deca Light" pitchFamily="2" charset="-78"/>
                    </a:rPr>
                    <a:t>Tree Diagram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50169</TotalTime>
  <Words>73</Words>
  <Application>Microsoft Office PowerPoint</Application>
  <PresentationFormat>Widescreen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Aleo-Regular</vt:lpstr>
      <vt:lpstr>Arial</vt:lpstr>
      <vt:lpstr>Calibri</vt:lpstr>
      <vt:lpstr>Calibri Light</vt:lpstr>
      <vt:lpstr>Readex Pro Deca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2025-10-02T10:42:04Z</dcterms:modified>
</cp:coreProperties>
</file>